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322" r:id="rId7"/>
    <p:sldId id="323" r:id="rId8"/>
    <p:sldId id="324" r:id="rId9"/>
    <p:sldId id="320" r:id="rId10"/>
    <p:sldId id="342" r:id="rId11"/>
    <p:sldId id="321" r:id="rId12"/>
    <p:sldId id="293" r:id="rId1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1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3" autoAdjust="0"/>
    <p:restoredTop sz="91682" autoAdjust="0"/>
  </p:normalViewPr>
  <p:slideViewPr>
    <p:cSldViewPr snapToGrid="0" snapToObjects="1">
      <p:cViewPr varScale="1">
        <p:scale>
          <a:sx n="128" d="100"/>
          <a:sy n="128" d="100"/>
        </p:scale>
        <p:origin x="18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5836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8679102" y="6528118"/>
            <a:ext cx="312499" cy="294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8" indent="-320038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526702" y="6528118"/>
            <a:ext cx="312499" cy="294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SCN0757.jpg">
            <a:extLst>
              <a:ext uri="{FF2B5EF4-FFF2-40B4-BE49-F238E27FC236}">
                <a16:creationId xmlns:a16="http://schemas.microsoft.com/office/drawing/2014/main" id="{BB42C467-F6F3-2C56-8119-2FAB63185A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127697"/>
            <a:ext cx="9141246" cy="6673487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2754" y="5409355"/>
            <a:ext cx="9141246" cy="1077214"/>
          </a:xfrm>
          <a:prstGeom prst="rect">
            <a:avLst/>
          </a:prstGeom>
          <a:solidFill>
            <a:srgbClr val="DCE6F2">
              <a:alpha val="1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b="1" dirty="0">
                <a:latin typeface="+mn-lt"/>
              </a:rPr>
              <a:t> </a:t>
            </a:r>
            <a:r>
              <a:rPr b="1" dirty="0">
                <a:latin typeface="+mn-lt"/>
              </a:rPr>
              <a:t>Chapter </a:t>
            </a:r>
            <a:r>
              <a:rPr lang="en-US" b="1" dirty="0">
                <a:latin typeface="+mn-lt"/>
              </a:rPr>
              <a:t>6</a:t>
            </a:r>
            <a:r>
              <a:rPr b="1" dirty="0">
                <a:latin typeface="+mn-lt"/>
              </a:rPr>
              <a:t>:</a:t>
            </a:r>
            <a:r>
              <a:rPr lang="en-US" b="1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Federal Republic of Germany</a:t>
            </a:r>
            <a:endParaRPr sz="2900" b="1" dirty="0">
              <a:latin typeface="+mn-lt"/>
            </a:endParaRPr>
          </a:p>
          <a:p>
            <a:pPr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b="1" dirty="0">
                <a:latin typeface="+mn-lt"/>
              </a:rPr>
              <a:t> </a:t>
            </a:r>
            <a:r>
              <a:rPr b="1" dirty="0">
                <a:latin typeface="+mn-lt"/>
              </a:rPr>
              <a:t>STUDY PRESENTATION</a:t>
            </a: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</a:t>
            </a:r>
            <a:r>
              <a:rPr lang="en-US" dirty="0"/>
              <a:t>2025</a:t>
            </a:r>
            <a:r>
              <a:rPr dirty="0"/>
              <a:t> Clairmont Press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DAB0F5-64A0-BD23-BC00-185B0E5EE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495" y="528322"/>
            <a:ext cx="7537739" cy="2092132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A9436-7955-99BB-4B85-82CCF8D4A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2A87B556-935A-29E2-D90B-992E1F4FD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The flat European Plain allows countries from Eastern and Western Europe to transport goods to and across Germany.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400" dirty="0">
                <a:latin typeface="+mn-lt"/>
              </a:rPr>
              <a:t>The European Plain has been used by travelers for centuries.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While the Alps to the south make transportation more difficult, Germany has constructed highways, bridges, and tunnels to navigate them.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Germany has 8 major ports along its coast, which handle many of the country’s imports and exports.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400" dirty="0">
                <a:latin typeface="+mn-lt"/>
              </a:rPr>
              <a:t>Construction on a tunnel under the Baltic Sea to Denmark began in 2020, which should provide quicker access to Denmark, Norway, and Sweden.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B238CAF1-E898-64FB-5241-DCD0A51AE44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9E4B2729-FD26-6247-B28C-52EF556DEB4F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 dirty="0">
                <a:latin typeface="+mn-lt"/>
              </a:rPr>
              <a:t>PHYSICAL FEATURES OF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GERMANY, Pt. 2</a:t>
            </a:r>
          </a:p>
        </p:txBody>
      </p:sp>
    </p:spTree>
    <p:extLst>
      <p:ext uri="{BB962C8B-B14F-4D97-AF65-F5344CB8AC3E}">
        <p14:creationId xmlns:p14="http://schemas.microsoft.com/office/powerpoint/2010/main" val="29016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C7380-1F00-3587-C878-EC588F7D2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E1A93E97-8CF8-18DE-ECCA-535EFD28A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400" dirty="0">
                <a:latin typeface="+mn-lt"/>
              </a:rPr>
              <a:t>In recent decades, </a:t>
            </a:r>
            <a:r>
              <a:rPr lang="en-US" sz="2400" b="1" dirty="0">
                <a:latin typeface="+mn-lt"/>
              </a:rPr>
              <a:t>acid rain </a:t>
            </a:r>
            <a:r>
              <a:rPr lang="en-US" sz="2400" dirty="0">
                <a:latin typeface="+mn-lt"/>
              </a:rPr>
              <a:t>(rain with increased acidity caused by air pollution) has damaged Germany’s forests, rivers, and historic sites.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400" dirty="0">
                <a:latin typeface="+mn-lt"/>
              </a:rPr>
              <a:t>Acid rain damages buildings and statues, and it also pollutes rivers, killing the wildlife.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400" dirty="0">
                <a:latin typeface="+mn-lt"/>
              </a:rPr>
              <a:t>Acid rain comes from smoke from factories and power plants, but Germany depends on manufacturing industries.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400" dirty="0">
                <a:latin typeface="+mn-lt"/>
              </a:rPr>
              <a:t>Germany has begun to make changes to decrease the acid rain problem, like switching to wind-powered and solar- powered technologies.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400" dirty="0">
                <a:latin typeface="+mn-lt"/>
              </a:rPr>
              <a:t>Germany had several nuclear power plants to produce its energy, but it now produces over 50% of its electricity through renewable energy sources.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704A5151-E68B-C2F4-179A-E6EF51BC7A5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898AF11A-B079-F17B-C2E6-6F80497F1557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 dirty="0">
                <a:latin typeface="+mn-lt"/>
              </a:rPr>
              <a:t>ENVIRONMENTAL ISSUES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OF GERMANY</a:t>
            </a:r>
          </a:p>
        </p:txBody>
      </p:sp>
    </p:spTree>
    <p:extLst>
      <p:ext uri="{BB962C8B-B14F-4D97-AF65-F5344CB8AC3E}">
        <p14:creationId xmlns:p14="http://schemas.microsoft.com/office/powerpoint/2010/main" val="205536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senbergGermany_ViewFromRuin.jpg">
            <a:extLst>
              <a:ext uri="{FF2B5EF4-FFF2-40B4-BE49-F238E27FC236}">
                <a16:creationId xmlns:a16="http://schemas.microsoft.com/office/drawing/2014/main" id="{1231498B-0C5F-BF6E-1CA5-371BBA9D72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2"/>
            <a:ext cx="9144002" cy="6528119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84504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0" y="6107672"/>
            <a:ext cx="792480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Image Credits:</a:t>
            </a:r>
            <a:r>
              <a:rPr 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all Wikimedia Commons. Maps ©20</a:t>
            </a:r>
            <a:r>
              <a:rPr 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Clairmont Press.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E28538-F535-4567-123B-F4882C2853CE}"/>
              </a:ext>
            </a:extLst>
          </p:cNvPr>
          <p:cNvSpPr txBox="1"/>
          <p:nvPr/>
        </p:nvSpPr>
        <p:spPr>
          <a:xfrm>
            <a:off x="3464709" y="649077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3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aniborská_brána.jpg">
            <a:extLst>
              <a:ext uri="{FF2B5EF4-FFF2-40B4-BE49-F238E27FC236}">
                <a16:creationId xmlns:a16="http://schemas.microsoft.com/office/drawing/2014/main" id="{E689B1E0-FC4E-C6AE-5254-2254AF4712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89"/>
            <a:ext cx="9144000" cy="6502229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655497" y="6521549"/>
            <a:ext cx="183701" cy="3077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rgbClr val="FFFFFF"/>
                </a:solidFill>
              </a:rPr>
              <a:t>2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59EA9A-87F3-BBAF-14E8-5E7C785FACA1}"/>
              </a:ext>
            </a:extLst>
          </p:cNvPr>
          <p:cNvSpPr/>
          <p:nvPr/>
        </p:nvSpPr>
        <p:spPr>
          <a:xfrm>
            <a:off x="0" y="6065308"/>
            <a:ext cx="5701696" cy="400105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Shape 65"/>
          <p:cNvSpPr/>
          <p:nvPr/>
        </p:nvSpPr>
        <p:spPr>
          <a:xfrm>
            <a:off x="0" y="6065309"/>
            <a:ext cx="5766458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dirty="0"/>
              <a:t> </a:t>
            </a:r>
            <a:r>
              <a:rPr dirty="0">
                <a:latin typeface="+mn-lt"/>
              </a:rPr>
              <a:t>Section 1: </a:t>
            </a:r>
            <a:r>
              <a:rPr lang="en-US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  <a:hlinkClick r:id="rId3" action="ppaction://hlinksldjump"/>
              </a:rPr>
              <a:t>The Geography of Germany</a:t>
            </a:r>
            <a:endParaRPr u="sng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+mn-lt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defTabSz="850391">
              <a:defRPr sz="3600"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4000" dirty="0">
                <a:latin typeface="+mn-lt"/>
              </a:rPr>
              <a:t>SECTION 1: THE GEOGRAPHY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OF GERMANY</a:t>
            </a:r>
            <a:endParaRPr sz="4000" dirty="0">
              <a:latin typeface="+mn-lt"/>
            </a:endParaRP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lnSpc>
                <a:spcPct val="100000"/>
              </a:lnSpc>
              <a:spcBef>
                <a:spcPts val="1690"/>
              </a:spcBef>
              <a:buChar char="➢"/>
            </a:pPr>
            <a:r>
              <a:rPr dirty="0">
                <a:latin typeface="+mn-lt"/>
              </a:rPr>
              <a:t>Essential Question</a:t>
            </a:r>
            <a:r>
              <a:rPr lang="en-US" dirty="0">
                <a:latin typeface="+mn-lt"/>
              </a:rPr>
              <a:t>:</a:t>
            </a:r>
          </a:p>
          <a:p>
            <a:pPr marL="892629" lvl="2" indent="-457200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How does Germany’s location and climate affect where Germans live</a:t>
            </a:r>
            <a:r>
              <a:rPr sz="2800" dirty="0">
                <a:latin typeface="+mn-lt"/>
              </a:rPr>
              <a:t>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4" name="Shape 69">
            <a:extLst>
              <a:ext uri="{FF2B5EF4-FFF2-40B4-BE49-F238E27FC236}">
                <a16:creationId xmlns:a16="http://schemas.microsoft.com/office/drawing/2014/main" id="{374BF298-26A8-705E-479D-BEA18B6AE178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758951" marR="0" indent="-75895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indent="-32657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indent="-30480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lvl="1" indent="-342900" hangingPunct="1">
              <a:lnSpc>
                <a:spcPct val="100000"/>
              </a:lnSpc>
              <a:spcBef>
                <a:spcPts val="1690"/>
              </a:spcBef>
              <a:buFont typeface="Wingdings"/>
              <a:buChar char="➢"/>
            </a:pPr>
            <a:r>
              <a:rPr lang="en-US" dirty="0">
                <a:latin typeface="+mn-lt"/>
              </a:rPr>
              <a:t>What terms do I need to know?: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buChar char="•"/>
              <a:defRPr sz="2800"/>
            </a:pPr>
            <a:r>
              <a:rPr lang="en-US" sz="2800" dirty="0">
                <a:latin typeface="+mn-lt"/>
              </a:rPr>
              <a:t>autobahn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buChar char="•"/>
              <a:defRPr sz="2800"/>
            </a:pPr>
            <a:r>
              <a:rPr lang="en-US" sz="2800" dirty="0">
                <a:latin typeface="+mn-lt"/>
              </a:rPr>
              <a:t>acid rain</a:t>
            </a:r>
          </a:p>
        </p:txBody>
      </p:sp>
      <p:sp>
        <p:nvSpPr>
          <p:cNvPr id="5" name="Shape 68">
            <a:extLst>
              <a:ext uri="{FF2B5EF4-FFF2-40B4-BE49-F238E27FC236}">
                <a16:creationId xmlns:a16="http://schemas.microsoft.com/office/drawing/2014/main" id="{F57C51BB-707F-3298-C345-669FB564C17E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>
                <a:latin typeface="+mn-lt"/>
              </a:rPr>
              <a:t>SECTION 1: THE GEOGRAPHY</a:t>
            </a:r>
            <a:br>
              <a:rPr lang="en-US" sz="4000">
                <a:latin typeface="+mn-lt"/>
              </a:rPr>
            </a:br>
            <a:r>
              <a:rPr lang="en-US" sz="4000">
                <a:latin typeface="+mn-lt"/>
              </a:rPr>
              <a:t>OF GERMANY</a:t>
            </a:r>
            <a:endParaRPr lang="en-US" sz="40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Germany is located in the northern and central regions of Western Europe.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Germany shares a border with more countries than any other European country.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Germany’s location on the North and Baltic Seas allows it to have numerous ports, giving easy access to other countries and the Atlantic Ocean.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Germany is the 63</a:t>
            </a:r>
            <a:r>
              <a:rPr lang="en-US" baseline="30000" dirty="0">
                <a:latin typeface="+mn-lt"/>
              </a:rPr>
              <a:t>rd</a:t>
            </a:r>
            <a:r>
              <a:rPr lang="en-US" dirty="0">
                <a:latin typeface="+mn-lt"/>
              </a:rPr>
              <a:t>-largest nation in the world based on its land area.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AA7F495F-FF79-E5BB-ACEF-7078CD242F17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LOCATION AND SIZE OF GERMANY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D89F3-F01C-624C-6439-B7E949174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4DA519B1-594D-CE38-45DB-2496060D4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Most of Germany has a marine climate, as waters of the Gulf Stream bring warmth and moisture from the Gulf of Mexico across the Atlantic Ocean.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The warm waters keep the land warm in winter and cool in summer.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The climate of the Bavarian Alps changes based on altitude, with some areas of the mountains covered in snow all winter.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Eastern Germany is farther from the sea and therefore has longer, colder winters and hotter, drier summers.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60830981-920D-7CF8-B68B-CD97EA48DA4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C5E7E7BF-010E-42E4-86DD-3DD91C088C8A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CLIMATE OF GERMANY</a:t>
            </a:r>
          </a:p>
        </p:txBody>
      </p:sp>
    </p:spTree>
    <p:extLst>
      <p:ext uri="{BB962C8B-B14F-4D97-AF65-F5344CB8AC3E}">
        <p14:creationId xmlns:p14="http://schemas.microsoft.com/office/powerpoint/2010/main" val="136322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516F1-21BD-5D46-EAC9-B9A60A097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E6CDE0B6-4AA3-7882-0BF4-4333E0462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Germany is the most populated country in Europe with almost 84 million people.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Around 78% of Germans live in urban areas.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The most populated areas are in the northern and western parts of the country, along the Rhine River near Cologne and Frankfurt.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This area has the most manufacturing jobs and a large transportation system.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The former East German and Alps regions are the least populated areas.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FF82E465-D84C-9006-55E6-852B5D1C2FF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994C18B9-8377-E6A6-05AC-F2EDB484ADB6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 dirty="0">
                <a:latin typeface="+mn-lt"/>
              </a:rPr>
              <a:t>DISTRIBUTION OF PEOPLE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IN GERMANY</a:t>
            </a:r>
          </a:p>
        </p:txBody>
      </p:sp>
    </p:spTree>
    <p:extLst>
      <p:ext uri="{BB962C8B-B14F-4D97-AF65-F5344CB8AC3E}">
        <p14:creationId xmlns:p14="http://schemas.microsoft.com/office/powerpoint/2010/main" val="251870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B9871-7DCA-9225-6A91-28953939E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04A67ABA-E925-DB6E-B47B-0026B2D05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Germany’s natural resources include iron ore, coal, potash, uranium, nickel, natural gas, and copper.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Timber is an important renewable resource in Germany.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About 1/3 of Germany’s land is arable (able to be used for agriculture).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Germany’s natural resources have shaped the country’s development.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Coal helped build large industrial centers, which became large cities, mostly along the Rhine River.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7410BEF3-650F-0E69-B312-00F066F69B6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76D1601B-EDCF-2B33-6CF4-1151253ADC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NATURAL RESOURCES OF GERMANY</a:t>
            </a:r>
          </a:p>
        </p:txBody>
      </p:sp>
    </p:spTree>
    <p:extLst>
      <p:ext uri="{BB962C8B-B14F-4D97-AF65-F5344CB8AC3E}">
        <p14:creationId xmlns:p14="http://schemas.microsoft.com/office/powerpoint/2010/main" val="270828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754B8-550D-9F57-70CC-51BAB2149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0386AB31-6016-DBA8-5AC9-3581BB2D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Rivers and waterways are the lifelines of Europe, and Germany relies on the Rhine River for trade, travel, and transportation of goods.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400" dirty="0">
                <a:latin typeface="+mn-lt"/>
              </a:rPr>
              <a:t>The Rhine begins high in the Alps of Switzerland and flows through Germany to the North Sea.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The Main-Danube Canal connects Germany’s Rhine and Main Rivers to Europe’s second-longest river, the Danube.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Germany’s location in the center of Europe makes it an important crossroad for travel and trade, and the country’s excellent highway system (the </a:t>
            </a:r>
            <a:r>
              <a:rPr lang="en-US" sz="2800" b="1" dirty="0">
                <a:latin typeface="+mn-lt"/>
              </a:rPr>
              <a:t>autobahn</a:t>
            </a:r>
            <a:r>
              <a:rPr lang="en-US" sz="2800" dirty="0">
                <a:latin typeface="+mn-lt"/>
              </a:rPr>
              <a:t>) allows Germany to take full advantage of its location.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340549EE-65F9-736F-5373-B102EBF43EF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0E7DCF61-86F8-1E7B-012C-2701549B2C0D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PHYSICAL FEATURES OF GERMANY</a:t>
            </a:r>
          </a:p>
        </p:txBody>
      </p:sp>
    </p:spTree>
    <p:extLst>
      <p:ext uri="{BB962C8B-B14F-4D97-AF65-F5344CB8AC3E}">
        <p14:creationId xmlns:p14="http://schemas.microsoft.com/office/powerpoint/2010/main" val="178713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4F81BD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3296</TotalTime>
  <Words>734</Words>
  <Application>Microsoft Macintosh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Office Theme</vt:lpstr>
      <vt:lpstr>PowerPoint Presentation</vt:lpstr>
      <vt:lpstr>PowerPoint Presentation</vt:lpstr>
      <vt:lpstr>SECTION 1: THE GEOGRAPHY OF GERMANY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Emmett Mullins</cp:lastModifiedBy>
  <cp:revision>149</cp:revision>
  <dcterms:modified xsi:type="dcterms:W3CDTF">2025-10-13T00:22:14Z</dcterms:modified>
</cp:coreProperties>
</file>