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8" r:id="rId4"/>
    <p:sldId id="269" r:id="rId5"/>
    <p:sldId id="325" r:id="rId6"/>
    <p:sldId id="326" r:id="rId7"/>
    <p:sldId id="343" r:id="rId8"/>
    <p:sldId id="327" r:id="rId9"/>
    <p:sldId id="339" r:id="rId10"/>
    <p:sldId id="340" r:id="rId11"/>
    <p:sldId id="328" r:id="rId12"/>
    <p:sldId id="293"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9" autoAdjust="0"/>
    <p:restoredTop sz="91682" autoAdjust="0"/>
  </p:normalViewPr>
  <p:slideViewPr>
    <p:cSldViewPr snapToGrid="0" snapToObjects="1">
      <p:cViewPr varScale="1">
        <p:scale>
          <a:sx n="128" d="100"/>
          <a:sy n="128" d="100"/>
        </p:scale>
        <p:origin x="204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4" name="DSCN0757.jpg">
            <a:extLst>
              <a:ext uri="{FF2B5EF4-FFF2-40B4-BE49-F238E27FC236}">
                <a16:creationId xmlns:a16="http://schemas.microsoft.com/office/drawing/2014/main" id="{BB42C467-F6F3-2C56-8119-2FAB63185A5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27697"/>
            <a:ext cx="9141246" cy="6673487"/>
          </a:xfrm>
          <a:prstGeom prst="rect">
            <a:avLst/>
          </a:prstGeom>
          <a:ln w="12700">
            <a:miter lim="400000"/>
          </a:ln>
        </p:spPr>
      </p:pic>
      <p:sp>
        <p:nvSpPr>
          <p:cNvPr id="59" name="Shape 59"/>
          <p:cNvSpPr/>
          <p:nvPr/>
        </p:nvSpPr>
        <p:spPr>
          <a:xfrm>
            <a:off x="2754" y="5409355"/>
            <a:ext cx="9141246" cy="1077214"/>
          </a:xfrm>
          <a:prstGeom prst="rect">
            <a:avLst/>
          </a:prstGeom>
          <a:solidFill>
            <a:srgbClr val="DCE6F2">
              <a:alpha val="18000"/>
            </a:srgbClr>
          </a:solidFill>
          <a:ln w="12700">
            <a:miter lim="400000"/>
          </a:ln>
          <a:extLst>
            <a:ext uri="{C572A759-6A51-4108-AA02-DFA0A04FC94B}">
              <ma14:wrappingTextBoxFlag xmlns:ma14="http://schemas.microsoft.com/office/mac/drawingml/2011/main" xmlns="" val="1"/>
            </a:ext>
          </a:extLst>
        </p:spPr>
        <p:txBody>
          <a:bodyPr lIns="45718" tIns="45718" rIns="45718" bIns="45718" anchor="b">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6</a:t>
            </a:r>
            <a:r>
              <a:rPr b="1" dirty="0">
                <a:latin typeface="+mn-lt"/>
              </a:rPr>
              <a:t>:</a:t>
            </a:r>
            <a:r>
              <a:rPr lang="en-US" b="1" dirty="0">
                <a:latin typeface="+mn-lt"/>
              </a:rPr>
              <a:t> </a:t>
            </a:r>
            <a:r>
              <a:rPr lang="en-US" sz="3200" b="1" dirty="0">
                <a:latin typeface="+mn-lt"/>
              </a:rPr>
              <a:t>Federal Republic of Germany</a:t>
            </a:r>
            <a:endParaRPr sz="2900" b="1" dirty="0">
              <a:latin typeface="+mn-lt"/>
            </a:endParaRPr>
          </a:p>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3" name="Picture 2">
            <a:extLst>
              <a:ext uri="{FF2B5EF4-FFF2-40B4-BE49-F238E27FC236}">
                <a16:creationId xmlns:a16="http://schemas.microsoft.com/office/drawing/2014/main" id="{EBCE1962-3BB0-92FB-4655-EA55764E4F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3495" y="528322"/>
            <a:ext cx="7537739"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52F91-1FF8-DCF8-2485-067E31F3D0AE}"/>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F949FEA-85C2-246D-3272-E2E057A6970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The </a:t>
            </a:r>
            <a:r>
              <a:rPr lang="en-US" sz="2400" b="1" dirty="0">
                <a:latin typeface="+mn-lt"/>
              </a:rPr>
              <a:t>Cold War </a:t>
            </a:r>
            <a:r>
              <a:rPr lang="en-US" sz="2400" dirty="0">
                <a:latin typeface="+mn-lt"/>
              </a:rPr>
              <a:t>was a period of distrust between the Soviet Union and its former allies, especially the US.</a:t>
            </a:r>
          </a:p>
          <a:p>
            <a:pPr marL="743771" indent="-743771" defTabSz="896111">
              <a:spcBef>
                <a:spcPts val="1690"/>
              </a:spcBef>
              <a:defRPr sz="3136"/>
            </a:pPr>
            <a:r>
              <a:rPr lang="en-US" sz="2400" dirty="0">
                <a:latin typeface="+mn-lt"/>
              </a:rPr>
              <a:t>After WWII, Soviet dictator Joseph Stalin created a “bloc” of Eastern European countries that were under Soviet control, creating the “Iron Curtain”.</a:t>
            </a:r>
          </a:p>
          <a:p>
            <a:pPr marL="743771" indent="-743771" defTabSz="896111">
              <a:spcBef>
                <a:spcPts val="1690"/>
              </a:spcBef>
              <a:defRPr sz="3136"/>
            </a:pPr>
            <a:r>
              <a:rPr lang="en-US" sz="2400" dirty="0">
                <a:latin typeface="+mn-lt"/>
              </a:rPr>
              <a:t>In 1948, the Western Allies wanted to reunite Germany, but Stalin refused, declaring the Soviet section of the country East Germany, even dividing Berlin (which was in East Germany) into East and West.</a:t>
            </a:r>
          </a:p>
          <a:p>
            <a:pPr marL="1204020" lvl="2" indent="-743771" defTabSz="896111">
              <a:spcBef>
                <a:spcPts val="1690"/>
              </a:spcBef>
              <a:buFont typeface="Arial" panose="020B0604020202020204" pitchFamily="34" charset="0"/>
              <a:buChar char="•"/>
              <a:defRPr sz="3136"/>
            </a:pPr>
            <a:r>
              <a:rPr lang="en-US" sz="2000" dirty="0">
                <a:latin typeface="+mn-lt"/>
              </a:rPr>
              <a:t>Communist leaders build the </a:t>
            </a:r>
            <a:r>
              <a:rPr lang="en-US" sz="2000" b="1" dirty="0">
                <a:latin typeface="+mn-lt"/>
              </a:rPr>
              <a:t>Berlin Wall </a:t>
            </a:r>
            <a:r>
              <a:rPr lang="en-US" sz="2000" dirty="0">
                <a:latin typeface="+mn-lt"/>
              </a:rPr>
              <a:t>in 1961 to separate the communist part of the city from the free section.</a:t>
            </a:r>
          </a:p>
          <a:p>
            <a:pPr marL="743771" indent="-743771" defTabSz="896111">
              <a:spcBef>
                <a:spcPts val="1690"/>
              </a:spcBef>
              <a:defRPr sz="3136"/>
            </a:pPr>
            <a:r>
              <a:rPr lang="en-US" sz="2400" dirty="0">
                <a:latin typeface="+mn-lt"/>
              </a:rPr>
              <a:t>To prevent the Cold War from turning nuclear, Western Europe and the US formed the </a:t>
            </a:r>
            <a:r>
              <a:rPr lang="en-US" sz="2400" b="1" dirty="0">
                <a:latin typeface="+mn-lt"/>
              </a:rPr>
              <a:t>North Atlantic Treaty Organization (NATO)</a:t>
            </a:r>
            <a:r>
              <a:rPr lang="en-US" sz="2400" dirty="0">
                <a:latin typeface="+mn-lt"/>
              </a:rPr>
              <a:t> in 1949, which the Eastern European countries counteracted by creating the </a:t>
            </a:r>
            <a:r>
              <a:rPr lang="en-US" sz="2400" b="1" dirty="0">
                <a:latin typeface="+mn-lt"/>
              </a:rPr>
              <a:t>Warsaw Pact</a:t>
            </a:r>
            <a:r>
              <a:rPr lang="en-US" sz="2400" dirty="0">
                <a:latin typeface="+mn-lt"/>
              </a:rPr>
              <a:t>.</a:t>
            </a:r>
          </a:p>
        </p:txBody>
      </p:sp>
      <p:sp>
        <p:nvSpPr>
          <p:cNvPr id="78" name="Shape 78">
            <a:extLst>
              <a:ext uri="{FF2B5EF4-FFF2-40B4-BE49-F238E27FC236}">
                <a16:creationId xmlns:a16="http://schemas.microsoft.com/office/drawing/2014/main" id="{47AD9553-AB58-8408-D4B4-B6284FDBA71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dirty="0"/>
          </a:p>
        </p:txBody>
      </p:sp>
      <p:sp>
        <p:nvSpPr>
          <p:cNvPr id="6" name="Shape 72">
            <a:extLst>
              <a:ext uri="{FF2B5EF4-FFF2-40B4-BE49-F238E27FC236}">
                <a16:creationId xmlns:a16="http://schemas.microsoft.com/office/drawing/2014/main" id="{637F224F-2748-5697-DCC1-C9415E085145}"/>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COLD WAR</a:t>
            </a:r>
          </a:p>
        </p:txBody>
      </p:sp>
    </p:spTree>
    <p:extLst>
      <p:ext uri="{BB962C8B-B14F-4D97-AF65-F5344CB8AC3E}">
        <p14:creationId xmlns:p14="http://schemas.microsoft.com/office/powerpoint/2010/main" val="1492637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90DF9-40BA-C199-FEF3-FC3B04893A9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BE2D097-3413-6F12-8860-867F1D958AB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Soviet Union’s economy was unstable by 1985 after putting down revolts and keeping up with the arms race.</a:t>
            </a:r>
          </a:p>
          <a:p>
            <a:pPr marL="743771" indent="-743771" defTabSz="896111">
              <a:spcBef>
                <a:spcPts val="1690"/>
              </a:spcBef>
              <a:defRPr sz="3136"/>
            </a:pPr>
            <a:r>
              <a:rPr lang="en-US" sz="2800" dirty="0">
                <a:latin typeface="+mn-lt"/>
              </a:rPr>
              <a:t>Soviet leader Mikhail Gorbachev reduced government control of businesses and increased personal freedoms, which led to improved relations with the US.</a:t>
            </a:r>
          </a:p>
          <a:p>
            <a:pPr marL="743771" indent="-743771" defTabSz="896111">
              <a:spcBef>
                <a:spcPts val="1690"/>
              </a:spcBef>
              <a:defRPr sz="3136"/>
            </a:pPr>
            <a:r>
              <a:rPr lang="en-US" sz="2800" dirty="0">
                <a:latin typeface="+mn-lt"/>
              </a:rPr>
              <a:t>With increasing demands of freedom, the Berlin Wall was torn down in 1989, and East and West Germany reunified in 1990, officially ending the Cold War.</a:t>
            </a:r>
          </a:p>
          <a:p>
            <a:pPr marL="743771" indent="-743771" defTabSz="896111">
              <a:spcBef>
                <a:spcPts val="1690"/>
              </a:spcBef>
              <a:defRPr sz="3136"/>
            </a:pPr>
            <a:r>
              <a:rPr lang="en-US" sz="2800" dirty="0">
                <a:latin typeface="+mn-lt"/>
              </a:rPr>
              <a:t>By the end of 1991, the Soviet Union split into 12 independent republics, with Russia as the largest.</a:t>
            </a:r>
          </a:p>
        </p:txBody>
      </p:sp>
      <p:sp>
        <p:nvSpPr>
          <p:cNvPr id="78" name="Shape 78">
            <a:extLst>
              <a:ext uri="{FF2B5EF4-FFF2-40B4-BE49-F238E27FC236}">
                <a16:creationId xmlns:a16="http://schemas.microsoft.com/office/drawing/2014/main" id="{2021BFED-EA62-A161-34A0-D771F66088FE}"/>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6" name="Shape 72">
            <a:extLst>
              <a:ext uri="{FF2B5EF4-FFF2-40B4-BE49-F238E27FC236}">
                <a16:creationId xmlns:a16="http://schemas.microsoft.com/office/drawing/2014/main" id="{426A08E0-16FD-301C-4C96-5831DBD31C64}"/>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REUNIFICATION OF GERMANY</a:t>
            </a:r>
          </a:p>
        </p:txBody>
      </p:sp>
    </p:spTree>
    <p:extLst>
      <p:ext uri="{BB962C8B-B14F-4D97-AF65-F5344CB8AC3E}">
        <p14:creationId xmlns:p14="http://schemas.microsoft.com/office/powerpoint/2010/main" val="2158086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senbergGermany_ViewFromRuin.jpg">
            <a:extLst>
              <a:ext uri="{FF2B5EF4-FFF2-40B4-BE49-F238E27FC236}">
                <a16:creationId xmlns:a16="http://schemas.microsoft.com/office/drawing/2014/main" id="{793B5522-414A-319E-7DE6-992FE217D3D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2"/>
            <a:ext cx="9144002" cy="6528119"/>
          </a:xfrm>
          <a:prstGeom prst="rect">
            <a:avLst/>
          </a:prstGeom>
          <a:ln w="12700">
            <a:miter lim="400000"/>
          </a:ln>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2" name="TextBox 1">
            <a:extLst>
              <a:ext uri="{FF2B5EF4-FFF2-40B4-BE49-F238E27FC236}">
                <a16:creationId xmlns:a16="http://schemas.microsoft.com/office/drawing/2014/main" id="{24E28538-F535-4567-123B-F4882C2853CE}"/>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 name="Braniborská_brána.jpg">
            <a:extLst>
              <a:ext uri="{FF2B5EF4-FFF2-40B4-BE49-F238E27FC236}">
                <a16:creationId xmlns:a16="http://schemas.microsoft.com/office/drawing/2014/main" id="{E689B1E0-FC4E-C6AE-5254-2254AF4712E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489"/>
            <a:ext cx="9144000" cy="6502229"/>
          </a:xfrm>
          <a:prstGeom prst="rect">
            <a:avLst/>
          </a:prstGeom>
          <a:ln w="12700">
            <a:miter lim="400000"/>
          </a:ln>
        </p:spPr>
      </p:pic>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
        <p:nvSpPr>
          <p:cNvPr id="4" name="Rectangle 3">
            <a:extLst>
              <a:ext uri="{FF2B5EF4-FFF2-40B4-BE49-F238E27FC236}">
                <a16:creationId xmlns:a16="http://schemas.microsoft.com/office/drawing/2014/main" id="{A959EA9A-87F3-BBAF-14E8-5E7C785FACA1}"/>
              </a:ext>
            </a:extLst>
          </p:cNvPr>
          <p:cNvSpPr/>
          <p:nvPr/>
        </p:nvSpPr>
        <p:spPr>
          <a:xfrm>
            <a:off x="0" y="6065308"/>
            <a:ext cx="5701696" cy="400105"/>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6065309"/>
            <a:ext cx="5766458"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2: </a:t>
            </a:r>
            <a:r>
              <a:rPr lang="en-US" u="sng" dirty="0">
                <a:solidFill>
                  <a:srgbClr val="FF0000"/>
                </a:solidFill>
                <a:uFill>
                  <a:solidFill>
                    <a:srgbClr val="FF0000"/>
                  </a:solidFill>
                </a:uFill>
                <a:latin typeface="+mn-lt"/>
                <a:hlinkClick r:id="rId3" action="ppaction://hlinksldjump"/>
              </a:rPr>
              <a:t>A Brief History of Germany</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53348" y="1143000"/>
            <a:ext cx="8229600" cy="4525963"/>
          </a:xfrm>
          <a:prstGeom prst="rect">
            <a:avLst/>
          </a:prstGeom>
        </p:spPr>
        <p:txBody>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How did Germany’s economic conditions after World War I contribute to Hitler’s rise to power?</a:t>
            </a:r>
          </a:p>
        </p:txBody>
      </p:sp>
      <p:sp>
        <p:nvSpPr>
          <p:cNvPr id="113" name="Shape 113"/>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
        <p:nvSpPr>
          <p:cNvPr id="2" name="Shape 72">
            <a:extLst>
              <a:ext uri="{FF2B5EF4-FFF2-40B4-BE49-F238E27FC236}">
                <a16:creationId xmlns:a16="http://schemas.microsoft.com/office/drawing/2014/main" id="{D6C31D75-EC2D-0374-9D6B-4D28753D5C20}"/>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A BRIEF HISTORY</a:t>
            </a:r>
            <a:br>
              <a:rPr lang="en-US" sz="4000" dirty="0">
                <a:latin typeface="+mn-lt"/>
              </a:rPr>
            </a:br>
            <a:r>
              <a:rPr lang="en-US" sz="4000" dirty="0">
                <a:latin typeface="+mn-lt"/>
              </a:rPr>
              <a:t>OF GERMANY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
          </p:nvPr>
        </p:nvSpPr>
        <p:spPr>
          <a:xfrm>
            <a:off x="453348" y="1143000"/>
            <a:ext cx="8229600" cy="5385116"/>
          </a:xfrm>
          <a:prstGeom prst="rect">
            <a:avLst/>
          </a:prstGeom>
        </p:spPr>
        <p:txBody>
          <a:bodyPr>
            <a:noAutofit/>
          </a:bodyPr>
          <a:lstStyle/>
          <a:p>
            <a:pPr marL="342900" lvl="1" indent="-342900">
              <a:lnSpc>
                <a:spcPct val="100000"/>
              </a:lnSpc>
              <a:spcBef>
                <a:spcPts val="1690"/>
              </a:spcBef>
              <a:buFont typeface="Wingdings"/>
              <a:buChar char="➢"/>
            </a:pPr>
            <a:r>
              <a:rPr lang="en-US" sz="3000" dirty="0">
                <a:latin typeface="+mn-lt"/>
              </a:rPr>
              <a:t>What terms do I need to know?:</a:t>
            </a:r>
          </a:p>
        </p:txBody>
      </p:sp>
      <p:sp>
        <p:nvSpPr>
          <p:cNvPr id="117" name="Shape 117"/>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2" name="Shape 72">
            <a:extLst>
              <a:ext uri="{FF2B5EF4-FFF2-40B4-BE49-F238E27FC236}">
                <a16:creationId xmlns:a16="http://schemas.microsoft.com/office/drawing/2014/main" id="{BD951055-FFA6-6244-D582-6DA7F9E7BB4F}"/>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A BRIEF HISTORY</a:t>
            </a:r>
            <a:br>
              <a:rPr lang="en-US" sz="4000" dirty="0">
                <a:latin typeface="+mn-lt"/>
              </a:rPr>
            </a:br>
            <a:r>
              <a:rPr lang="en-US" sz="4000" dirty="0">
                <a:latin typeface="+mn-lt"/>
              </a:rPr>
              <a:t>OF GERMANY</a:t>
            </a:r>
          </a:p>
        </p:txBody>
      </p:sp>
      <p:sp>
        <p:nvSpPr>
          <p:cNvPr id="3" name="Shape 116">
            <a:extLst>
              <a:ext uri="{FF2B5EF4-FFF2-40B4-BE49-F238E27FC236}">
                <a16:creationId xmlns:a16="http://schemas.microsoft.com/office/drawing/2014/main" id="{6708E97D-E5DB-1419-56F2-6849FA1C24FB}"/>
              </a:ext>
            </a:extLst>
          </p:cNvPr>
          <p:cNvSpPr txBox="1">
            <a:spLocks/>
          </p:cNvSpPr>
          <p:nvPr/>
        </p:nvSpPr>
        <p:spPr>
          <a:xfrm>
            <a:off x="453348" y="1794166"/>
            <a:ext cx="8229600" cy="31657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numCol="2">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742950" lvl="1" indent="-285750" hangingPunct="1">
              <a:lnSpc>
                <a:spcPct val="100000"/>
              </a:lnSpc>
              <a:spcBef>
                <a:spcPts val="1690"/>
              </a:spcBef>
              <a:buFont typeface="Arial"/>
              <a:buChar char="•"/>
              <a:defRPr sz="2800"/>
            </a:pPr>
            <a:r>
              <a:rPr lang="en-US" sz="2600" dirty="0">
                <a:latin typeface="+mn-lt"/>
              </a:rPr>
              <a:t>alliances</a:t>
            </a:r>
          </a:p>
          <a:p>
            <a:pPr marL="742950" lvl="1" indent="-285750" hangingPunct="1">
              <a:lnSpc>
                <a:spcPct val="100000"/>
              </a:lnSpc>
              <a:spcBef>
                <a:spcPts val="1690"/>
              </a:spcBef>
              <a:buFont typeface="Arial"/>
              <a:buChar char="•"/>
              <a:defRPr sz="2800"/>
            </a:pPr>
            <a:r>
              <a:rPr lang="en-US" sz="2600" dirty="0">
                <a:latin typeface="+mn-lt"/>
              </a:rPr>
              <a:t>Treaty of Versailles</a:t>
            </a:r>
          </a:p>
          <a:p>
            <a:pPr marL="742950" lvl="1" indent="-285750" hangingPunct="1">
              <a:lnSpc>
                <a:spcPct val="100000"/>
              </a:lnSpc>
              <a:spcBef>
                <a:spcPts val="1690"/>
              </a:spcBef>
              <a:buFont typeface="Arial"/>
              <a:buChar char="•"/>
              <a:defRPr sz="2800"/>
            </a:pPr>
            <a:r>
              <a:rPr lang="en-US" sz="2600" dirty="0">
                <a:latin typeface="+mn-lt"/>
              </a:rPr>
              <a:t>reparations</a:t>
            </a:r>
          </a:p>
          <a:p>
            <a:pPr marL="742950" lvl="1" indent="-285750" hangingPunct="1">
              <a:lnSpc>
                <a:spcPct val="100000"/>
              </a:lnSpc>
              <a:spcBef>
                <a:spcPts val="1690"/>
              </a:spcBef>
              <a:buFont typeface="Arial"/>
              <a:buChar char="•"/>
              <a:defRPr sz="2800"/>
            </a:pPr>
            <a:r>
              <a:rPr lang="en-US" sz="2600" dirty="0">
                <a:latin typeface="+mn-lt"/>
              </a:rPr>
              <a:t>Nazi Party</a:t>
            </a:r>
          </a:p>
          <a:p>
            <a:pPr marL="742950" lvl="1" indent="-285750" hangingPunct="1">
              <a:lnSpc>
                <a:spcPct val="100000"/>
              </a:lnSpc>
              <a:spcBef>
                <a:spcPts val="1690"/>
              </a:spcBef>
              <a:buFont typeface="Arial"/>
              <a:buChar char="•"/>
              <a:defRPr sz="2800"/>
            </a:pPr>
            <a:r>
              <a:rPr lang="en-US" sz="2600" dirty="0">
                <a:latin typeface="+mn-lt"/>
              </a:rPr>
              <a:t>Holocaust</a:t>
            </a:r>
          </a:p>
          <a:p>
            <a:pPr marL="742950" lvl="1" indent="-285750" hangingPunct="1">
              <a:lnSpc>
                <a:spcPct val="100000"/>
              </a:lnSpc>
              <a:spcBef>
                <a:spcPts val="1690"/>
              </a:spcBef>
              <a:buFont typeface="Arial"/>
              <a:buChar char="•"/>
              <a:defRPr sz="2800"/>
            </a:pPr>
            <a:r>
              <a:rPr lang="en-US" sz="2600" dirty="0">
                <a:latin typeface="+mn-lt"/>
              </a:rPr>
              <a:t>Cold War</a:t>
            </a:r>
          </a:p>
          <a:p>
            <a:pPr marL="742950" lvl="1" indent="-285750" hangingPunct="1">
              <a:lnSpc>
                <a:spcPct val="100000"/>
              </a:lnSpc>
              <a:spcBef>
                <a:spcPts val="1690"/>
              </a:spcBef>
              <a:buFont typeface="Arial"/>
              <a:buChar char="•"/>
              <a:defRPr sz="2800"/>
            </a:pPr>
            <a:r>
              <a:rPr lang="en-US" sz="2600" dirty="0">
                <a:latin typeface="+mn-lt"/>
              </a:rPr>
              <a:t>Berlin Wall</a:t>
            </a:r>
          </a:p>
          <a:p>
            <a:pPr marL="742950" lvl="1" indent="-285750" hangingPunct="1">
              <a:lnSpc>
                <a:spcPct val="100000"/>
              </a:lnSpc>
              <a:spcBef>
                <a:spcPts val="1690"/>
              </a:spcBef>
              <a:buFont typeface="Arial"/>
              <a:buChar char="•"/>
              <a:defRPr sz="2800"/>
            </a:pPr>
            <a:r>
              <a:rPr lang="en-US" sz="2600" dirty="0">
                <a:latin typeface="+mn-lt"/>
              </a:rPr>
              <a:t>North Atlantic Treaty Organization (NATO)</a:t>
            </a:r>
          </a:p>
          <a:p>
            <a:pPr marL="742950" lvl="1" indent="-285750" hangingPunct="1">
              <a:lnSpc>
                <a:spcPct val="100000"/>
              </a:lnSpc>
              <a:spcBef>
                <a:spcPts val="1690"/>
              </a:spcBef>
              <a:buFont typeface="Arial"/>
              <a:buChar char="•"/>
              <a:defRPr sz="2800"/>
            </a:pPr>
            <a:r>
              <a:rPr lang="en-US" sz="2600" dirty="0">
                <a:latin typeface="+mn-lt"/>
              </a:rPr>
              <a:t>Warsaw Pact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3">
                                            <p:bg/>
                                          </p:spTgt>
                                        </p:tgtEl>
                                        <p:attrNameLst>
                                          <p:attrName>style.visibility</p:attrName>
                                        </p:attrNameLst>
                                      </p:cBhvr>
                                      <p:to>
                                        <p:strVal val="visible"/>
                                      </p:to>
                                    </p:set>
                                    <p:anim calcmode="lin" valueType="num">
                                      <p:cBhvr>
                                        <p:cTn id="16" dur="500" fill="hold"/>
                                        <p:tgtEl>
                                          <p:spTgt spid="3">
                                            <p:bg/>
                                          </p:spTgt>
                                        </p:tgtEl>
                                        <p:attrNameLst>
                                          <p:attrName>ppt_x</p:attrName>
                                        </p:attrNameLst>
                                      </p:cBhvr>
                                      <p:tavLst>
                                        <p:tav tm="0">
                                          <p:val>
                                            <p:strVal val="0-#ppt_w/2"/>
                                          </p:val>
                                        </p:tav>
                                        <p:tav tm="100000">
                                          <p:val>
                                            <p:strVal val="#ppt_x"/>
                                          </p:val>
                                        </p:tav>
                                      </p:tavLst>
                                    </p:anim>
                                    <p:anim calcmode="lin" valueType="num">
                                      <p:cBhvr>
                                        <p:cTn id="17" dur="500" fill="hold"/>
                                        <p:tgtEl>
                                          <p:spTgt spid="3">
                                            <p:bg/>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iterate>
                                    <p:tmAbs val="0"/>
                                  </p:iterate>
                                  <p:childTnLst>
                                    <p:set>
                                      <p:cBhvr>
                                        <p:cTn id="45" fill="hold"/>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p:cTn id="4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8" fill="hold" grpId="0" nodeType="afterEffect">
                                  <p:stCondLst>
                                    <p:cond delay="0"/>
                                  </p:stCondLst>
                                  <p:iterate>
                                    <p:tmAbs val="0"/>
                                  </p:iterate>
                                  <p:childTnLst>
                                    <p:set>
                                      <p:cBhvr>
                                        <p:cTn id="50" fill="hold"/>
                                        <p:tgtEl>
                                          <p:spTgt spid="3">
                                            <p:txEl>
                                              <p:pRg st="6" end="6"/>
                                            </p:txEl>
                                          </p:spTgt>
                                        </p:tgtEl>
                                        <p:attrNameLst>
                                          <p:attrName>style.visibility</p:attrName>
                                        </p:attrNameLst>
                                      </p:cBhvr>
                                      <p:to>
                                        <p:strVal val="visible"/>
                                      </p:to>
                                    </p:set>
                                    <p:anim calcmode="lin" valueType="num">
                                      <p:cBhvr>
                                        <p:cTn id="5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8" fill="hold" grpId="0" nodeType="afterEffect">
                                  <p:stCondLst>
                                    <p:cond delay="0"/>
                                  </p:stCondLst>
                                  <p:iterate>
                                    <p:tmAbs val="0"/>
                                  </p:iterate>
                                  <p:childTnLst>
                                    <p:set>
                                      <p:cBhvr>
                                        <p:cTn id="55" fill="hold"/>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p:cTn id="57"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 presetClass="entr" presetSubtype="8" fill="hold" grpId="0" nodeType="afterEffect">
                                  <p:stCondLst>
                                    <p:cond delay="0"/>
                                  </p:stCondLst>
                                  <p:iterate>
                                    <p:tmAbs val="0"/>
                                  </p:iterate>
                                  <p:childTnLst>
                                    <p:set>
                                      <p:cBhvr>
                                        <p:cTn id="60" fill="hold"/>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P spid="3"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803A4-ECEF-AFD2-00E5-6A4A8DC0FE6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9BA1CD7-79EB-6915-0518-8356FB37DE63}"/>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European countries, especially Spain, France and Great Britain, were constant rivals for power and wealth into the 1800s.</a:t>
            </a:r>
          </a:p>
          <a:p>
            <a:pPr marL="743771" indent="-743771" defTabSz="896111">
              <a:spcBef>
                <a:spcPts val="1690"/>
              </a:spcBef>
              <a:defRPr sz="3136"/>
            </a:pPr>
            <a:r>
              <a:rPr lang="en-US" sz="2600" dirty="0">
                <a:latin typeface="+mn-lt"/>
              </a:rPr>
              <a:t>France was the most powerful country on the European continent and wanted to prevent the unification of the several German-speaking kingdoms into a single country which could compete for France’s power.</a:t>
            </a:r>
          </a:p>
          <a:p>
            <a:pPr marL="1204020" lvl="2" indent="-743771" defTabSz="896111">
              <a:spcBef>
                <a:spcPts val="1690"/>
              </a:spcBef>
              <a:buFont typeface="Arial" panose="020B0604020202020204" pitchFamily="34" charset="0"/>
              <a:buChar char="•"/>
              <a:defRPr sz="3136"/>
            </a:pPr>
            <a:r>
              <a:rPr lang="en-US" sz="2200" dirty="0">
                <a:latin typeface="+mn-lt"/>
              </a:rPr>
              <a:t>France went to war in 1870 against Prussia and the German-speaking territories and lost, resulting in the unification of Germany under Emperor (Kaiser) Wilhelm I.</a:t>
            </a:r>
          </a:p>
          <a:p>
            <a:pPr marL="743771" indent="-743771" defTabSz="896111">
              <a:spcBef>
                <a:spcPts val="1690"/>
              </a:spcBef>
              <a:defRPr sz="3136"/>
            </a:pPr>
            <a:r>
              <a:rPr lang="en-US" sz="2600" dirty="0">
                <a:latin typeface="+mn-lt"/>
              </a:rPr>
              <a:t>Many countries began to establish colonies to help increase their power and wealth using raw materials from less-developed areas of the world, like Africa and parts of Asia.</a:t>
            </a:r>
          </a:p>
        </p:txBody>
      </p:sp>
      <p:sp>
        <p:nvSpPr>
          <p:cNvPr id="78" name="Shape 78">
            <a:extLst>
              <a:ext uri="{FF2B5EF4-FFF2-40B4-BE49-F238E27FC236}">
                <a16:creationId xmlns:a16="http://schemas.microsoft.com/office/drawing/2014/main" id="{CD460494-700C-7A6F-CE46-4A4D7004B12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94EE0C99-4B64-1B88-CB2C-EAEE489AE4A0}"/>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EUROPEAN RIVALRIES</a:t>
            </a:r>
          </a:p>
        </p:txBody>
      </p:sp>
    </p:spTree>
    <p:extLst>
      <p:ext uri="{BB962C8B-B14F-4D97-AF65-F5344CB8AC3E}">
        <p14:creationId xmlns:p14="http://schemas.microsoft.com/office/powerpoint/2010/main" val="3549237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E349C-4962-7A4B-F6BA-9602369EB3F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3D7FCDDF-CD6D-31D5-91CF-0248A14F11F3}"/>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The constant competition among European countries led them to create </a:t>
            </a:r>
            <a:r>
              <a:rPr lang="en-US" sz="2800" b="1" dirty="0">
                <a:latin typeface="+mn-lt"/>
              </a:rPr>
              <a:t>alliances</a:t>
            </a:r>
            <a:r>
              <a:rPr lang="en-US" sz="2800" dirty="0">
                <a:latin typeface="+mn-lt"/>
              </a:rPr>
              <a:t> (agreements to protect each other in case of attack).</a:t>
            </a:r>
          </a:p>
          <a:p>
            <a:pPr marL="743771" indent="-743771" defTabSz="896111">
              <a:spcBef>
                <a:spcPts val="1690"/>
              </a:spcBef>
              <a:defRPr sz="3136"/>
            </a:pPr>
            <a:r>
              <a:rPr lang="en-US" sz="2800" dirty="0">
                <a:latin typeface="+mn-lt"/>
              </a:rPr>
              <a:t>The June 1914 assassination of Austria-Hungary’s Archduke Franz Ferdinand by Serbians ignited the conflict.</a:t>
            </a:r>
          </a:p>
          <a:p>
            <a:pPr marL="1204020" lvl="2" indent="-743771" defTabSz="896111">
              <a:spcBef>
                <a:spcPts val="1690"/>
              </a:spcBef>
              <a:buFont typeface="Arial" panose="020B0604020202020204" pitchFamily="34" charset="0"/>
              <a:buChar char="•"/>
              <a:defRPr sz="3136"/>
            </a:pPr>
            <a:r>
              <a:rPr lang="en-US" sz="2400" dirty="0">
                <a:latin typeface="+mn-lt"/>
              </a:rPr>
              <a:t>Austria invaded Serbia (ally of Russia) with Germany’s support. Germany declared war on Russia and France and sent troops through Belgium to France, causing Great Britain to declare war on Germany in defense of Belgium.</a:t>
            </a:r>
          </a:p>
          <a:p>
            <a:pPr marL="1204020" lvl="2" indent="-743771" defTabSz="896111">
              <a:spcBef>
                <a:spcPts val="1690"/>
              </a:spcBef>
              <a:buFont typeface="Arial" panose="020B0604020202020204" pitchFamily="34" charset="0"/>
              <a:buChar char="•"/>
              <a:defRPr sz="3136"/>
            </a:pPr>
            <a:r>
              <a:rPr lang="en-US" sz="2400" dirty="0">
                <a:latin typeface="+mn-lt"/>
              </a:rPr>
              <a:t>More countries joined, including the US in 1917. Germany and the Central Powers surrendered in 1918.</a:t>
            </a:r>
          </a:p>
        </p:txBody>
      </p:sp>
      <p:sp>
        <p:nvSpPr>
          <p:cNvPr id="78" name="Shape 78">
            <a:extLst>
              <a:ext uri="{FF2B5EF4-FFF2-40B4-BE49-F238E27FC236}">
                <a16:creationId xmlns:a16="http://schemas.microsoft.com/office/drawing/2014/main" id="{E3B18B00-13C5-7343-8239-147A93C02B1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6" name="Shape 72">
            <a:extLst>
              <a:ext uri="{FF2B5EF4-FFF2-40B4-BE49-F238E27FC236}">
                <a16:creationId xmlns:a16="http://schemas.microsoft.com/office/drawing/2014/main" id="{55FF4BF5-9C6A-1CEF-218C-CB3D75C1C27B}"/>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WORLD WAR I</a:t>
            </a:r>
          </a:p>
        </p:txBody>
      </p:sp>
    </p:spTree>
    <p:extLst>
      <p:ext uri="{BB962C8B-B14F-4D97-AF65-F5344CB8AC3E}">
        <p14:creationId xmlns:p14="http://schemas.microsoft.com/office/powerpoint/2010/main" val="2797696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0A10A-AB5B-EF18-AF02-D1AF4B797C6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89EF0DF-0C74-5FC6-2A8C-C3BDF8488275}"/>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After WWI, Germany had lost lands and people, and much of the country was destroyed.</a:t>
            </a:r>
          </a:p>
          <a:p>
            <a:pPr marL="1204020" lvl="2" indent="-743771" defTabSz="896111">
              <a:spcBef>
                <a:spcPts val="1690"/>
              </a:spcBef>
              <a:buFont typeface="Arial" panose="020B0604020202020204" pitchFamily="34" charset="0"/>
              <a:buChar char="•"/>
              <a:defRPr sz="3136"/>
            </a:pPr>
            <a:r>
              <a:rPr lang="en-US" sz="2800" dirty="0">
                <a:latin typeface="+mn-lt"/>
              </a:rPr>
              <a:t>Along with rebuilding, the </a:t>
            </a:r>
            <a:r>
              <a:rPr lang="en-US" sz="2800" b="1" dirty="0">
                <a:latin typeface="+mn-lt"/>
              </a:rPr>
              <a:t>Treaty of Versailles </a:t>
            </a:r>
            <a:r>
              <a:rPr lang="en-US" sz="2800" dirty="0">
                <a:latin typeface="+mn-lt"/>
              </a:rPr>
              <a:t>required Germany to pay </a:t>
            </a:r>
            <a:r>
              <a:rPr lang="en-US" sz="2800" b="1" dirty="0">
                <a:latin typeface="+mn-lt"/>
              </a:rPr>
              <a:t>reparations</a:t>
            </a:r>
            <a:r>
              <a:rPr lang="en-US" sz="2800" dirty="0">
                <a:latin typeface="+mn-lt"/>
              </a:rPr>
              <a:t> to the Allies, leaving Germany with almost nothing to rebuild with.</a:t>
            </a:r>
          </a:p>
          <a:p>
            <a:pPr marL="743771" indent="-743771" defTabSz="896111">
              <a:spcBef>
                <a:spcPts val="1690"/>
              </a:spcBef>
              <a:defRPr sz="3136"/>
            </a:pPr>
            <a:r>
              <a:rPr lang="en-US" dirty="0">
                <a:latin typeface="+mn-lt"/>
              </a:rPr>
              <a:t>The German people blamed the government, and the Great Depression further worsened desperate conditions.</a:t>
            </a:r>
          </a:p>
        </p:txBody>
      </p:sp>
      <p:sp>
        <p:nvSpPr>
          <p:cNvPr id="78" name="Shape 78">
            <a:extLst>
              <a:ext uri="{FF2B5EF4-FFF2-40B4-BE49-F238E27FC236}">
                <a16:creationId xmlns:a16="http://schemas.microsoft.com/office/drawing/2014/main" id="{8F954D71-175F-18E5-719E-340C0B63EF3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6" name="Shape 72">
            <a:extLst>
              <a:ext uri="{FF2B5EF4-FFF2-40B4-BE49-F238E27FC236}">
                <a16:creationId xmlns:a16="http://schemas.microsoft.com/office/drawing/2014/main" id="{756FA6C1-BB0E-F262-31BE-97D7CD18DCF0}"/>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WORLD WAR I, Pt. 2</a:t>
            </a:r>
          </a:p>
        </p:txBody>
      </p:sp>
    </p:spTree>
    <p:extLst>
      <p:ext uri="{BB962C8B-B14F-4D97-AF65-F5344CB8AC3E}">
        <p14:creationId xmlns:p14="http://schemas.microsoft.com/office/powerpoint/2010/main" val="311162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0313C-A0C1-BA33-CA3E-768A177BD30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8E3AE64F-C8D8-5731-F53E-AA61AAFD10F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Adolf Hitler and the </a:t>
            </a:r>
            <a:r>
              <a:rPr lang="en-US" sz="2400" b="1" dirty="0">
                <a:latin typeface="+mn-lt"/>
              </a:rPr>
              <a:t>Nazi Party </a:t>
            </a:r>
            <a:r>
              <a:rPr lang="en-US" sz="2400" dirty="0">
                <a:latin typeface="+mn-lt"/>
              </a:rPr>
              <a:t>claimed they could fix the problems in Germany, blaming the Treaty of Versailles and the Jews for controlling the banks and money.</a:t>
            </a:r>
          </a:p>
          <a:p>
            <a:pPr marL="743771" indent="-743771" defTabSz="896111">
              <a:spcBef>
                <a:spcPts val="1690"/>
              </a:spcBef>
              <a:defRPr sz="3136"/>
            </a:pPr>
            <a:r>
              <a:rPr lang="en-US" sz="2400" dirty="0">
                <a:latin typeface="+mn-lt"/>
              </a:rPr>
              <a:t>After Hitler became Germany’s leader in 1933, he quickly gained total control of the government as a dictator.</a:t>
            </a:r>
          </a:p>
          <a:p>
            <a:pPr marL="743771" indent="-743771" defTabSz="896111">
              <a:spcBef>
                <a:spcPts val="1690"/>
              </a:spcBef>
              <a:defRPr sz="3136"/>
            </a:pPr>
            <a:r>
              <a:rPr lang="en-US" sz="2400" dirty="0">
                <a:latin typeface="+mn-lt"/>
              </a:rPr>
              <a:t>Hitler rebuilt Germany’s military strength, opened factories, created jobs, and improved the German economy, but the German people lost many civil rights.</a:t>
            </a:r>
          </a:p>
          <a:p>
            <a:pPr marL="743771" indent="-743771" defTabSz="896111">
              <a:spcBef>
                <a:spcPts val="1690"/>
              </a:spcBef>
              <a:defRPr sz="3136"/>
            </a:pPr>
            <a:r>
              <a:rPr lang="en-US" sz="2400" dirty="0">
                <a:latin typeface="+mn-lt"/>
              </a:rPr>
              <a:t>The Nazis made plans to go to war, beginning to send troops into former German territories in 1936.</a:t>
            </a:r>
          </a:p>
          <a:p>
            <a:pPr marL="743771" indent="-743771" defTabSz="896111">
              <a:spcBef>
                <a:spcPts val="1690"/>
              </a:spcBef>
              <a:defRPr sz="3136"/>
            </a:pPr>
            <a:r>
              <a:rPr lang="en-US" sz="2400" dirty="0">
                <a:latin typeface="+mn-lt"/>
              </a:rPr>
              <a:t>France and Great Britain declared war on Germany in 1939 when Germany invaded Poland, beginning World War II.</a:t>
            </a:r>
          </a:p>
          <a:p>
            <a:pPr marL="743771" indent="-743771" defTabSz="896111">
              <a:spcBef>
                <a:spcPts val="1690"/>
              </a:spcBef>
              <a:defRPr sz="3136"/>
            </a:pPr>
            <a:r>
              <a:rPr lang="en-US" sz="2400" dirty="0">
                <a:latin typeface="+mn-lt"/>
              </a:rPr>
              <a:t>Hitler’s plan included systematically killing every Jew under German rule, now known as the </a:t>
            </a:r>
            <a:r>
              <a:rPr lang="en-US" sz="2400" b="1" dirty="0">
                <a:latin typeface="+mn-lt"/>
              </a:rPr>
              <a:t>Holocaust</a:t>
            </a:r>
            <a:r>
              <a:rPr lang="en-US" sz="2400" dirty="0">
                <a:latin typeface="+mn-lt"/>
              </a:rPr>
              <a:t>.</a:t>
            </a:r>
          </a:p>
        </p:txBody>
      </p:sp>
      <p:sp>
        <p:nvSpPr>
          <p:cNvPr id="78" name="Shape 78">
            <a:extLst>
              <a:ext uri="{FF2B5EF4-FFF2-40B4-BE49-F238E27FC236}">
                <a16:creationId xmlns:a16="http://schemas.microsoft.com/office/drawing/2014/main" id="{DD18C828-962A-9ED4-EAB1-373E07C8BBC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6" name="Shape 72">
            <a:extLst>
              <a:ext uri="{FF2B5EF4-FFF2-40B4-BE49-F238E27FC236}">
                <a16:creationId xmlns:a16="http://schemas.microsoft.com/office/drawing/2014/main" id="{3E897676-3924-12EF-D137-5EAC5AA25A7D}"/>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THE RISE OF THE NAZI PARTY</a:t>
            </a:r>
          </a:p>
        </p:txBody>
      </p:sp>
    </p:spTree>
    <p:extLst>
      <p:ext uri="{BB962C8B-B14F-4D97-AF65-F5344CB8AC3E}">
        <p14:creationId xmlns:p14="http://schemas.microsoft.com/office/powerpoint/2010/main" val="2787978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iterate>
                                    <p:tmAbs val="0"/>
                                  </p:iterate>
                                  <p:childTnLst>
                                    <p:set>
                                      <p:cBhvr>
                                        <p:cTn id="31" fill="hold"/>
                                        <p:tgtEl>
                                          <p:spTgt spid="77">
                                            <p:txEl>
                                              <p:pRg st="5" end="5"/>
                                            </p:txEl>
                                          </p:spTgt>
                                        </p:tgtEl>
                                        <p:attrNameLst>
                                          <p:attrName>style.visibility</p:attrName>
                                        </p:attrNameLst>
                                      </p:cBhvr>
                                      <p:to>
                                        <p:strVal val="visible"/>
                                      </p:to>
                                    </p:set>
                                    <p:anim calcmode="lin" valueType="num">
                                      <p:cBhvr>
                                        <p:cTn id="32"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3"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EF375-7C56-D486-B641-BEA8251EB79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6BF70DC-F231-4F5E-9691-85FA89C4272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World War II was the bloodiest conflict in human history, resulting in more than 60 million deaths.</a:t>
            </a:r>
          </a:p>
          <a:p>
            <a:pPr marL="743771" indent="-743771" defTabSz="896111">
              <a:spcBef>
                <a:spcPts val="1690"/>
              </a:spcBef>
              <a:defRPr sz="3136"/>
            </a:pPr>
            <a:r>
              <a:rPr lang="en-US" sz="2800" dirty="0">
                <a:latin typeface="+mn-lt"/>
              </a:rPr>
              <a:t>Germany surrendered in 1945 after 6 years of war.</a:t>
            </a:r>
          </a:p>
          <a:p>
            <a:pPr marL="743771" indent="-743771" defTabSz="896111">
              <a:spcBef>
                <a:spcPts val="1690"/>
              </a:spcBef>
              <a:defRPr sz="3136"/>
            </a:pPr>
            <a:r>
              <a:rPr lang="en-US" sz="2800" dirty="0">
                <a:latin typeface="+mn-lt"/>
              </a:rPr>
              <a:t>Germany had undergone intense bombing during the war, leaving much of the country destroyed, and more than than 7 million German citizens had died during the war.</a:t>
            </a:r>
          </a:p>
          <a:p>
            <a:pPr marL="743771" indent="-743771" defTabSz="896111">
              <a:spcBef>
                <a:spcPts val="1690"/>
              </a:spcBef>
              <a:defRPr sz="3136"/>
            </a:pPr>
            <a:r>
              <a:rPr lang="en-US" sz="2800" dirty="0">
                <a:latin typeface="+mn-lt"/>
              </a:rPr>
              <a:t>The British, French, American, and Soviet allies divided Germany and Berlin into 4 zones, each under the control of an Allied country.</a:t>
            </a:r>
          </a:p>
          <a:p>
            <a:pPr marL="1204020" lvl="2" indent="-743771" defTabSz="896111">
              <a:spcBef>
                <a:spcPts val="1690"/>
              </a:spcBef>
              <a:buFont typeface="Arial" panose="020B0604020202020204" pitchFamily="34" charset="0"/>
              <a:buChar char="•"/>
              <a:defRPr sz="3136"/>
            </a:pPr>
            <a:r>
              <a:rPr lang="en-US" sz="2400" dirty="0">
                <a:latin typeface="+mn-lt"/>
              </a:rPr>
              <a:t>The Allies goal was to rebuild Germany so that the events that followed World War I would not repeat themselves.</a:t>
            </a:r>
          </a:p>
        </p:txBody>
      </p:sp>
      <p:sp>
        <p:nvSpPr>
          <p:cNvPr id="78" name="Shape 78">
            <a:extLst>
              <a:ext uri="{FF2B5EF4-FFF2-40B4-BE49-F238E27FC236}">
                <a16:creationId xmlns:a16="http://schemas.microsoft.com/office/drawing/2014/main" id="{932E5352-8A3A-EF6B-C937-175C2F7A517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
        <p:nvSpPr>
          <p:cNvPr id="6" name="Shape 72">
            <a:extLst>
              <a:ext uri="{FF2B5EF4-FFF2-40B4-BE49-F238E27FC236}">
                <a16:creationId xmlns:a16="http://schemas.microsoft.com/office/drawing/2014/main" id="{EB3E243D-939A-D62D-9306-EA8EC42B08CF}"/>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WORLD WAR II</a:t>
            </a:r>
          </a:p>
        </p:txBody>
      </p:sp>
    </p:spTree>
    <p:extLst>
      <p:ext uri="{BB962C8B-B14F-4D97-AF65-F5344CB8AC3E}">
        <p14:creationId xmlns:p14="http://schemas.microsoft.com/office/powerpoint/2010/main" val="4028888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3295</TotalTime>
  <Words>898</Words>
  <Application>Microsoft Macintosh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149</cp:revision>
  <dcterms:modified xsi:type="dcterms:W3CDTF">2025-10-13T00:22:09Z</dcterms:modified>
</cp:coreProperties>
</file>