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78" r:id="rId4"/>
    <p:sldId id="279" r:id="rId5"/>
    <p:sldId id="329" r:id="rId6"/>
    <p:sldId id="330" r:id="rId7"/>
    <p:sldId id="293" r:id="rId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1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36" autoAdjust="0"/>
    <p:restoredTop sz="91682" autoAdjust="0"/>
  </p:normalViewPr>
  <p:slideViewPr>
    <p:cSldViewPr snapToGrid="0" snapToObjects="1">
      <p:cViewPr varScale="1">
        <p:scale>
          <a:sx n="128" d="100"/>
          <a:sy n="128" d="100"/>
        </p:scale>
        <p:origin x="209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6" name="Shape 5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75836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 flip="none" rotWithShape="1">
          <a:gsLst>
            <a:gs pos="0">
              <a:srgbClr val="BCC8E5"/>
            </a:gs>
            <a:gs pos="40000">
              <a:srgbClr val="B1BEE1"/>
            </a:gs>
            <a:gs pos="100000">
              <a:srgbClr val="0022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xfrm>
            <a:off x="8679102" y="6528118"/>
            <a:ext cx="312499" cy="294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defRPr sz="2800"/>
            </a:lvl1pPr>
            <a:lvl2pPr marL="790575" indent="-333375">
              <a:lnSpc>
                <a:spcPct val="100000"/>
              </a:lnSpc>
              <a:spcBef>
                <a:spcPts val="600"/>
              </a:spcBef>
              <a:defRPr sz="2800"/>
            </a:lvl2pPr>
            <a:lvl3pPr marL="1234438" indent="-320038">
              <a:lnSpc>
                <a:spcPct val="100000"/>
              </a:lnSpc>
              <a:spcBef>
                <a:spcPts val="600"/>
              </a:spcBef>
              <a:defRPr sz="2800"/>
            </a:lvl3pPr>
            <a:lvl4pPr marL="1727200" indent="-355600">
              <a:lnSpc>
                <a:spcPct val="100000"/>
              </a:lnSpc>
              <a:spcBef>
                <a:spcPts val="600"/>
              </a:spcBef>
              <a:defRPr sz="2800"/>
            </a:lvl4pPr>
            <a:lvl5pPr marL="2184400" indent="-355600">
              <a:lnSpc>
                <a:spcPct val="100000"/>
              </a:lnSpc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8526702" y="6528118"/>
            <a:ext cx="312499" cy="2946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400" b="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758951" marR="0" indent="-75895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783771" marR="0" indent="-32657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1219200" marR="0" indent="-30480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▪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17373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21945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26517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31089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35661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40233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SCN0757.jpg">
            <a:extLst>
              <a:ext uri="{FF2B5EF4-FFF2-40B4-BE49-F238E27FC236}">
                <a16:creationId xmlns:a16="http://schemas.microsoft.com/office/drawing/2014/main" id="{BB42C467-F6F3-2C56-8119-2FAB63185A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-127697"/>
            <a:ext cx="9141246" cy="6673487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Shape 59"/>
          <p:cNvSpPr/>
          <p:nvPr/>
        </p:nvSpPr>
        <p:spPr>
          <a:xfrm>
            <a:off x="2754" y="5409355"/>
            <a:ext cx="9141246" cy="1077214"/>
          </a:xfrm>
          <a:prstGeom prst="rect">
            <a:avLst/>
          </a:prstGeom>
          <a:solidFill>
            <a:srgbClr val="DCE6F2">
              <a:alpha val="18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b="1" dirty="0">
                <a:latin typeface="+mn-lt"/>
              </a:rPr>
              <a:t> </a:t>
            </a:r>
            <a:r>
              <a:rPr b="1" dirty="0">
                <a:latin typeface="+mn-lt"/>
              </a:rPr>
              <a:t>Chapter </a:t>
            </a:r>
            <a:r>
              <a:rPr lang="en-US" b="1" dirty="0">
                <a:latin typeface="+mn-lt"/>
              </a:rPr>
              <a:t>6</a:t>
            </a:r>
            <a:r>
              <a:rPr b="1" dirty="0">
                <a:latin typeface="+mn-lt"/>
              </a:rPr>
              <a:t>:</a:t>
            </a:r>
            <a:r>
              <a:rPr lang="en-US" b="1" dirty="0">
                <a:latin typeface="+mn-lt"/>
              </a:rPr>
              <a:t> </a:t>
            </a:r>
            <a:r>
              <a:rPr lang="en-US" sz="3200" b="1" dirty="0">
                <a:latin typeface="+mn-lt"/>
              </a:rPr>
              <a:t>Federal Republic of Germany</a:t>
            </a:r>
            <a:endParaRPr sz="2900" b="1" dirty="0">
              <a:latin typeface="+mn-lt"/>
            </a:endParaRPr>
          </a:p>
          <a:p>
            <a:pPr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b="1" dirty="0">
                <a:latin typeface="+mn-lt"/>
              </a:rPr>
              <a:t> </a:t>
            </a:r>
            <a:r>
              <a:rPr b="1" dirty="0">
                <a:latin typeface="+mn-lt"/>
              </a:rPr>
              <a:t>STUDY PRESENTATION</a:t>
            </a:r>
          </a:p>
        </p:txBody>
      </p:sp>
      <p:sp>
        <p:nvSpPr>
          <p:cNvPr id="60" name="Shape 60"/>
          <p:cNvSpPr/>
          <p:nvPr/>
        </p:nvSpPr>
        <p:spPr>
          <a:xfrm>
            <a:off x="7543800" y="6545790"/>
            <a:ext cx="1600200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spcBef>
                <a:spcPts val="600"/>
              </a:spcBef>
              <a:defRPr sz="1000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© </a:t>
            </a:r>
            <a:r>
              <a:rPr lang="en-US" dirty="0"/>
              <a:t>2025</a:t>
            </a:r>
            <a:r>
              <a:rPr dirty="0"/>
              <a:t> Clairmont Press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8A29B6-BE02-2454-8DDB-9641B914D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3495" y="528322"/>
            <a:ext cx="7537739" cy="2092132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raniborská_brána.jpg">
            <a:extLst>
              <a:ext uri="{FF2B5EF4-FFF2-40B4-BE49-F238E27FC236}">
                <a16:creationId xmlns:a16="http://schemas.microsoft.com/office/drawing/2014/main" id="{E689B1E0-FC4E-C6AE-5254-2254AF4712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89"/>
            <a:ext cx="9144000" cy="6502229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xfrm>
            <a:off x="8655497" y="6521549"/>
            <a:ext cx="183701" cy="30777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rgbClr val="FFFFFF"/>
                </a:solidFill>
              </a:rPr>
              <a:t>2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59EA9A-87F3-BBAF-14E8-5E7C785FACA1}"/>
              </a:ext>
            </a:extLst>
          </p:cNvPr>
          <p:cNvSpPr/>
          <p:nvPr/>
        </p:nvSpPr>
        <p:spPr>
          <a:xfrm>
            <a:off x="0" y="6065308"/>
            <a:ext cx="5701696" cy="400106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Shape 65"/>
          <p:cNvSpPr/>
          <p:nvPr/>
        </p:nvSpPr>
        <p:spPr>
          <a:xfrm>
            <a:off x="0" y="6065309"/>
            <a:ext cx="5766458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 anchor="b">
            <a:spAutoFit/>
          </a:bodyPr>
          <a:lstStyle/>
          <a:p>
            <a:pPr>
              <a:defRPr sz="2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dirty="0">
                <a:solidFill>
                  <a:srgbClr val="FFFFFF"/>
                </a:solidFill>
                <a:latin typeface="+mn-lt"/>
              </a:rPr>
              <a:t> </a:t>
            </a:r>
            <a:r>
              <a:rPr dirty="0">
                <a:solidFill>
                  <a:srgbClr val="FFFFFF"/>
                </a:solidFill>
                <a:latin typeface="+mn-lt"/>
              </a:rPr>
              <a:t>Section 3: </a:t>
            </a:r>
            <a:r>
              <a:rPr lang="en-US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+mn-lt"/>
                <a:hlinkClick r:id="rId3" action="ppaction://hlinksldjump"/>
              </a:rPr>
              <a:t>Government of Germany</a:t>
            </a:r>
            <a:endParaRPr u="sng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+mn-lt"/>
              <a:hlinkClick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2" name="Shape 112">
            <a:extLst>
              <a:ext uri="{FF2B5EF4-FFF2-40B4-BE49-F238E27FC236}">
                <a16:creationId xmlns:a16="http://schemas.microsoft.com/office/drawing/2014/main" id="{4AA1E661-B789-89BB-2011-33573CDD5E6B}"/>
              </a:ext>
            </a:extLst>
          </p:cNvPr>
          <p:cNvSpPr txBox="1">
            <a:spLocks/>
          </p:cNvSpPr>
          <p:nvPr/>
        </p:nvSpPr>
        <p:spPr>
          <a:xfrm>
            <a:off x="453348" y="11430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 marL="758951" marR="0" indent="-758951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indent="-28575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1219200" marR="0" indent="-30480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▪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17373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21945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26517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31089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3566159" marR="0" indent="-365759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4023359" marR="0" indent="-365759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342900" lvl="1" indent="-342900" hangingPunct="1">
              <a:spcBef>
                <a:spcPts val="1690"/>
              </a:spcBef>
              <a:buFont typeface="Arial"/>
              <a:buChar char="➢"/>
            </a:pPr>
            <a:r>
              <a:rPr lang="en-US" sz="3200" dirty="0">
                <a:latin typeface="+mn-lt"/>
              </a:rPr>
              <a:t>Essential Question:</a:t>
            </a:r>
          </a:p>
          <a:p>
            <a:pPr marL="892629" lvl="2" indent="-457200" hangingPunct="1">
              <a:lnSpc>
                <a:spcPct val="100000"/>
              </a:lnSpc>
              <a:spcBef>
                <a:spcPts val="169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What are the rights of citizens in Germany’s welfare state?</a:t>
            </a:r>
          </a:p>
        </p:txBody>
      </p:sp>
      <p:sp>
        <p:nvSpPr>
          <p:cNvPr id="8" name="Shape 156">
            <a:extLst>
              <a:ext uri="{FF2B5EF4-FFF2-40B4-BE49-F238E27FC236}">
                <a16:creationId xmlns:a16="http://schemas.microsoft.com/office/drawing/2014/main" id="{DC7BB197-8A82-96A6-8108-37E8D065FE3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ctr" defTabSz="8046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3528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000" dirty="0">
                <a:latin typeface="+mn-lt"/>
              </a:rPr>
              <a:t>SECTION 3: GOVERNMENT OF GERMANY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sldNum" sz="quarter" idx="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2" name="Shape 116">
            <a:extLst>
              <a:ext uri="{FF2B5EF4-FFF2-40B4-BE49-F238E27FC236}">
                <a16:creationId xmlns:a16="http://schemas.microsoft.com/office/drawing/2014/main" id="{3795F2A7-EA1A-3A91-A237-4F2089EC2FCC}"/>
              </a:ext>
            </a:extLst>
          </p:cNvPr>
          <p:cNvSpPr txBox="1">
            <a:spLocks/>
          </p:cNvSpPr>
          <p:nvPr/>
        </p:nvSpPr>
        <p:spPr>
          <a:xfrm>
            <a:off x="453348" y="1143000"/>
            <a:ext cx="8229600" cy="5385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 marL="758951" marR="0" indent="-758951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783771" marR="0" indent="-326571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1219200" marR="0" indent="-30480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▪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17373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21945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26517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31089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3566159" marR="0" indent="-365759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4023359" marR="0" indent="-365759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342900" lvl="1" indent="-342900" hangingPunct="1">
              <a:lnSpc>
                <a:spcPct val="100000"/>
              </a:lnSpc>
              <a:spcBef>
                <a:spcPts val="1690"/>
              </a:spcBef>
              <a:buFont typeface="Wingdings"/>
              <a:buChar char="➢"/>
            </a:pPr>
            <a:r>
              <a:rPr lang="en-US" dirty="0">
                <a:latin typeface="+mn-lt"/>
              </a:rPr>
              <a:t>What terms do I need to know?:</a:t>
            </a:r>
          </a:p>
          <a:p>
            <a:pPr marL="742950" lvl="1" indent="-285750">
              <a:lnSpc>
                <a:spcPct val="100000"/>
              </a:lnSpc>
              <a:spcBef>
                <a:spcPts val="1690"/>
              </a:spcBef>
              <a:buFont typeface="Arial"/>
              <a:defRPr sz="2800"/>
            </a:pPr>
            <a:r>
              <a:rPr lang="en-US" dirty="0">
                <a:latin typeface="+mn-lt"/>
              </a:rPr>
              <a:t>Länder</a:t>
            </a:r>
          </a:p>
          <a:p>
            <a:pPr marL="742950" lvl="1" indent="-285750">
              <a:lnSpc>
                <a:spcPct val="100000"/>
              </a:lnSpc>
              <a:spcBef>
                <a:spcPts val="1690"/>
              </a:spcBef>
              <a:buFont typeface="Arial"/>
              <a:defRPr sz="2800"/>
            </a:pPr>
            <a:r>
              <a:rPr lang="en-US" dirty="0">
                <a:latin typeface="+mn-lt"/>
              </a:rPr>
              <a:t>Bundestag</a:t>
            </a:r>
          </a:p>
          <a:p>
            <a:pPr marL="742950" lvl="1" indent="-285750">
              <a:lnSpc>
                <a:spcPct val="100000"/>
              </a:lnSpc>
              <a:spcBef>
                <a:spcPts val="1690"/>
              </a:spcBef>
              <a:buFont typeface="Arial"/>
              <a:defRPr sz="2800"/>
            </a:pPr>
            <a:r>
              <a:rPr lang="en-US" dirty="0">
                <a:latin typeface="+mn-lt"/>
              </a:rPr>
              <a:t>Bundesrat</a:t>
            </a:r>
          </a:p>
          <a:p>
            <a:pPr marL="742950" lvl="1" indent="-285750">
              <a:lnSpc>
                <a:spcPct val="100000"/>
              </a:lnSpc>
              <a:spcBef>
                <a:spcPts val="1690"/>
              </a:spcBef>
              <a:buFont typeface="Arial"/>
              <a:defRPr sz="2800"/>
            </a:pPr>
            <a:r>
              <a:rPr lang="en-US" dirty="0">
                <a:latin typeface="+mn-lt"/>
              </a:rPr>
              <a:t>president</a:t>
            </a:r>
          </a:p>
          <a:p>
            <a:pPr marL="742950" lvl="1" indent="-285750">
              <a:lnSpc>
                <a:spcPct val="100000"/>
              </a:lnSpc>
              <a:spcBef>
                <a:spcPts val="1690"/>
              </a:spcBef>
              <a:buFont typeface="Arial"/>
              <a:defRPr sz="2800"/>
            </a:pPr>
            <a:r>
              <a:rPr lang="en-US" dirty="0">
                <a:latin typeface="+mn-lt"/>
              </a:rPr>
              <a:t>chancellor</a:t>
            </a:r>
          </a:p>
          <a:p>
            <a:pPr marL="742950" lvl="1" indent="-285750">
              <a:lnSpc>
                <a:spcPct val="100000"/>
              </a:lnSpc>
              <a:spcBef>
                <a:spcPts val="1690"/>
              </a:spcBef>
              <a:buFont typeface="Arial"/>
              <a:defRPr sz="2800"/>
            </a:pPr>
            <a:r>
              <a:rPr lang="en-US" dirty="0">
                <a:latin typeface="+mn-lt"/>
              </a:rPr>
              <a:t>welfare state</a:t>
            </a:r>
            <a:endParaRPr lang="en-US" sz="2800" dirty="0">
              <a:latin typeface="+mn-lt"/>
            </a:endParaRPr>
          </a:p>
        </p:txBody>
      </p:sp>
      <p:sp>
        <p:nvSpPr>
          <p:cNvPr id="5" name="Shape 156">
            <a:extLst>
              <a:ext uri="{FF2B5EF4-FFF2-40B4-BE49-F238E27FC236}">
                <a16:creationId xmlns:a16="http://schemas.microsoft.com/office/drawing/2014/main" id="{6FB4ABC2-A9D8-1CE0-D4DC-74D8A59DA97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ctr" defTabSz="8046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3528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000" dirty="0">
                <a:latin typeface="+mn-lt"/>
              </a:rPr>
              <a:t>SECTION 3: GOVERNMENT OF GERMANY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5D6E4-1FD3-E9BC-2470-905A928B3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3651EFAD-D087-3714-68FF-4C30A2E1D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2700" dirty="0">
                <a:latin typeface="+mn-lt"/>
              </a:rPr>
              <a:t>Germany has a federal government system where the states (</a:t>
            </a:r>
            <a:r>
              <a:rPr lang="en-US" sz="2700" b="1" dirty="0">
                <a:latin typeface="+mn-lt"/>
              </a:rPr>
              <a:t>Länder</a:t>
            </a:r>
            <a:r>
              <a:rPr lang="en-US" sz="2700" dirty="0">
                <a:latin typeface="+mn-lt"/>
              </a:rPr>
              <a:t>) share power with the national government.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2700" dirty="0">
                <a:latin typeface="+mn-lt"/>
              </a:rPr>
              <a:t>Germany has a parliamentary system divided into two houses: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300" dirty="0">
                <a:latin typeface="+mn-lt"/>
              </a:rPr>
              <a:t>The more powerful lower house, the </a:t>
            </a:r>
            <a:r>
              <a:rPr lang="en-US" sz="2300" b="1" dirty="0">
                <a:latin typeface="+mn-lt"/>
              </a:rPr>
              <a:t>Bundestag</a:t>
            </a:r>
            <a:r>
              <a:rPr lang="en-US" sz="2300" dirty="0">
                <a:latin typeface="+mn-lt"/>
              </a:rPr>
              <a:t>, contains 600 members elected by citizens. The Bundestag chooses the chancellor.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300" dirty="0">
                <a:latin typeface="+mn-lt"/>
              </a:rPr>
              <a:t>The upper house, the </a:t>
            </a:r>
            <a:r>
              <a:rPr lang="en-US" sz="2300" b="1" dirty="0">
                <a:latin typeface="+mn-lt"/>
              </a:rPr>
              <a:t>Bundesrat</a:t>
            </a:r>
            <a:r>
              <a:rPr lang="en-US" sz="2300" dirty="0">
                <a:latin typeface="+mn-lt"/>
              </a:rPr>
              <a:t>, has 69 members appointed by the states.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2700" dirty="0">
                <a:latin typeface="+mn-lt"/>
              </a:rPr>
              <a:t>The </a:t>
            </a:r>
            <a:r>
              <a:rPr lang="en-US" sz="2700" b="1" dirty="0">
                <a:latin typeface="+mn-lt"/>
              </a:rPr>
              <a:t>president</a:t>
            </a:r>
            <a:r>
              <a:rPr lang="en-US" sz="2700" dirty="0">
                <a:latin typeface="+mn-lt"/>
              </a:rPr>
              <a:t> is the head of state and has limited powers. The </a:t>
            </a:r>
            <a:r>
              <a:rPr lang="en-US" sz="2700" b="1" dirty="0">
                <a:latin typeface="+mn-lt"/>
              </a:rPr>
              <a:t>chancellor</a:t>
            </a:r>
            <a:r>
              <a:rPr lang="en-US" sz="2700" dirty="0">
                <a:latin typeface="+mn-lt"/>
              </a:rPr>
              <a:t> is the head of government,  takes care of the day-to-day business of government, and is head of the military.</a:t>
            </a: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C46099AA-561B-EC41-14FF-A6E1AC897A4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6" name="Shape 72">
            <a:extLst>
              <a:ext uri="{FF2B5EF4-FFF2-40B4-BE49-F238E27FC236}">
                <a16:creationId xmlns:a16="http://schemas.microsoft.com/office/drawing/2014/main" id="{B63C33BB-624E-053C-939A-C3D2116A62BE}"/>
              </a:ext>
            </a:extLst>
          </p:cNvPr>
          <p:cNvSpPr txBox="1">
            <a:spLocks/>
          </p:cNvSpPr>
          <p:nvPr/>
        </p:nvSpPr>
        <p:spPr>
          <a:xfrm>
            <a:off x="457199" y="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400" dirty="0">
                <a:latin typeface="+mn-lt"/>
              </a:rPr>
              <a:t>STRUCTURE OF GOVERNMENT</a:t>
            </a:r>
          </a:p>
        </p:txBody>
      </p:sp>
    </p:spTree>
    <p:extLst>
      <p:ext uri="{BB962C8B-B14F-4D97-AF65-F5344CB8AC3E}">
        <p14:creationId xmlns:p14="http://schemas.microsoft.com/office/powerpoint/2010/main" val="337928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490987-4177-0DD2-EA53-1EC774BE2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81ACA2D5-8855-80DC-0E61-5E56EABD1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2600" dirty="0">
                <a:latin typeface="+mn-lt"/>
              </a:rPr>
              <a:t>German citizens have freedom of religion and expression, are equal before the law, and are free to vote from the age of 18.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2600" dirty="0">
                <a:latin typeface="+mn-lt"/>
              </a:rPr>
              <a:t>Germany’s citizens have the same basic freedoms as citizens of the United States or the United Kingdom.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2600" dirty="0">
                <a:latin typeface="+mn-lt"/>
              </a:rPr>
              <a:t>Germany’s constitution (the Basic Law) makes Germany a </a:t>
            </a:r>
            <a:r>
              <a:rPr lang="en-US" sz="2600" b="1" dirty="0">
                <a:latin typeface="+mn-lt"/>
              </a:rPr>
              <a:t>welfare state</a:t>
            </a:r>
            <a:r>
              <a:rPr lang="en-US" sz="2600" dirty="0">
                <a:latin typeface="+mn-lt"/>
              </a:rPr>
              <a:t> (the government guarantees certain benefits to those who are unemployed, poor, disabled, elderly, or sick).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2600" dirty="0">
                <a:latin typeface="+mn-lt"/>
              </a:rPr>
              <a:t>German citizens also elect representatives to the European Parliament, the representative body of the European Union.</a:t>
            </a: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639D41B0-D855-9745-652B-75DC0333A91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6" name="Shape 72">
            <a:extLst>
              <a:ext uri="{FF2B5EF4-FFF2-40B4-BE49-F238E27FC236}">
                <a16:creationId xmlns:a16="http://schemas.microsoft.com/office/drawing/2014/main" id="{FAFF0ED4-FC8B-1D5B-D5E0-EFD75E1CF04A}"/>
              </a:ext>
            </a:extLst>
          </p:cNvPr>
          <p:cNvSpPr txBox="1">
            <a:spLocks/>
          </p:cNvSpPr>
          <p:nvPr/>
        </p:nvSpPr>
        <p:spPr>
          <a:xfrm>
            <a:off x="457199" y="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400" dirty="0">
                <a:latin typeface="+mn-lt"/>
              </a:rPr>
              <a:t>CITIZEN PARTICIPATION</a:t>
            </a:r>
          </a:p>
        </p:txBody>
      </p:sp>
    </p:spTree>
    <p:extLst>
      <p:ext uri="{BB962C8B-B14F-4D97-AF65-F5344CB8AC3E}">
        <p14:creationId xmlns:p14="http://schemas.microsoft.com/office/powerpoint/2010/main" val="292024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esenbergGermany_ViewFromRuin.jpg">
            <a:extLst>
              <a:ext uri="{FF2B5EF4-FFF2-40B4-BE49-F238E27FC236}">
                <a16:creationId xmlns:a16="http://schemas.microsoft.com/office/drawing/2014/main" id="{C4601616-FF6A-13AB-3E93-EFBEFEA4D0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-2"/>
            <a:ext cx="9144002" cy="6528119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Shape 222"/>
          <p:cNvSpPr>
            <a:spLocks noGrp="1"/>
          </p:cNvSpPr>
          <p:nvPr>
            <p:ph type="sldNum" sz="quarter" idx="2"/>
          </p:nvPr>
        </p:nvSpPr>
        <p:spPr>
          <a:xfrm>
            <a:off x="8450499" y="6528116"/>
            <a:ext cx="312499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0" y="6107672"/>
            <a:ext cx="7924800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Image Credits:</a:t>
            </a:r>
            <a:r>
              <a:rPr lang="en-US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all Wikimedia Commons. Maps ©20</a:t>
            </a:r>
            <a:r>
              <a:rPr lang="en-US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25</a:t>
            </a:r>
            <a:r>
              <a:rPr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Clairmont Press.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E28538-F535-4567-123B-F4882C2853CE}"/>
              </a:ext>
            </a:extLst>
          </p:cNvPr>
          <p:cNvSpPr txBox="1"/>
          <p:nvPr/>
        </p:nvSpPr>
        <p:spPr>
          <a:xfrm>
            <a:off x="3464709" y="6490770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hlinkClick r:id="rId3" action="ppaction://hlinksldjump"/>
              </a:rPr>
              <a:t>Return to Main Menu</a:t>
            </a:r>
            <a:endParaRPr lang="en-US" dirty="0"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1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4F81BD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3294</TotalTime>
  <Words>289</Words>
  <Application>Microsoft Macintosh PowerPoint</Application>
  <PresentationFormat>On-screen Show (4:3)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Emmett Mullins</cp:lastModifiedBy>
  <cp:revision>149</cp:revision>
  <dcterms:modified xsi:type="dcterms:W3CDTF">2025-10-13T00:22:05Z</dcterms:modified>
</cp:coreProperties>
</file>