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03" r:id="rId4"/>
    <p:sldId id="311" r:id="rId5"/>
    <p:sldId id="333" r:id="rId6"/>
    <p:sldId id="334" r:id="rId7"/>
    <p:sldId id="341" r:id="rId8"/>
    <p:sldId id="335" r:id="rId9"/>
    <p:sldId id="293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1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1682" autoAdjust="0"/>
  </p:normalViewPr>
  <p:slideViewPr>
    <p:cSldViewPr snapToGrid="0" snapToObjects="1">
      <p:cViewPr varScale="1">
        <p:scale>
          <a:sx n="128" d="100"/>
          <a:sy n="128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5836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8679102" y="6528118"/>
            <a:ext cx="312499" cy="294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8" indent="-320038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526702" y="6528118"/>
            <a:ext cx="312499" cy="2946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SCN0757.jpg">
            <a:extLst>
              <a:ext uri="{FF2B5EF4-FFF2-40B4-BE49-F238E27FC236}">
                <a16:creationId xmlns:a16="http://schemas.microsoft.com/office/drawing/2014/main" id="{BB42C467-F6F3-2C56-8119-2FAB63185A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127697"/>
            <a:ext cx="9141246" cy="6673487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2754" y="5409355"/>
            <a:ext cx="9141246" cy="1077214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Chapter </a:t>
            </a:r>
            <a:r>
              <a:rPr lang="en-US" b="1" dirty="0">
                <a:latin typeface="+mn-lt"/>
              </a:rPr>
              <a:t>6</a:t>
            </a:r>
            <a:r>
              <a:rPr b="1" dirty="0">
                <a:latin typeface="+mn-lt"/>
              </a:rPr>
              <a:t>:</a:t>
            </a: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Federal Republic of Germany</a:t>
            </a:r>
            <a:endParaRPr sz="2900" b="1" dirty="0">
              <a:latin typeface="+mn-lt"/>
            </a:endParaRPr>
          </a:p>
          <a:p>
            <a:pPr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b="1" dirty="0">
                <a:latin typeface="+mn-lt"/>
              </a:rPr>
              <a:t> </a:t>
            </a:r>
            <a:r>
              <a:rPr b="1" dirty="0">
                <a:latin typeface="+mn-lt"/>
              </a:rP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</a:t>
            </a:r>
            <a:r>
              <a:rPr lang="en-US" dirty="0"/>
              <a:t>2025</a:t>
            </a:r>
            <a:r>
              <a:rPr dirty="0"/>
              <a:t> Clairmont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7A1A5-8BDB-09CE-40D2-4C8B11DD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495" y="528322"/>
            <a:ext cx="7537739" cy="2092132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aniborská_brána.jpg">
            <a:extLst>
              <a:ext uri="{FF2B5EF4-FFF2-40B4-BE49-F238E27FC236}">
                <a16:creationId xmlns:a16="http://schemas.microsoft.com/office/drawing/2014/main" id="{E689B1E0-FC4E-C6AE-5254-2254AF4712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89"/>
            <a:ext cx="9144000" cy="650222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55497" y="6521549"/>
            <a:ext cx="183701" cy="3077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>
                <a:solidFill>
                  <a:srgbClr val="FFFFFF"/>
                </a:solidFill>
              </a:rPr>
              <a:t>2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9EA9A-87F3-BBAF-14E8-5E7C785FACA1}"/>
              </a:ext>
            </a:extLst>
          </p:cNvPr>
          <p:cNvSpPr/>
          <p:nvPr/>
        </p:nvSpPr>
        <p:spPr>
          <a:xfrm>
            <a:off x="0" y="6065308"/>
            <a:ext cx="5701696" cy="400106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Shape 65"/>
          <p:cNvSpPr/>
          <p:nvPr/>
        </p:nvSpPr>
        <p:spPr>
          <a:xfrm>
            <a:off x="0" y="6065309"/>
            <a:ext cx="5766458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dirty="0">
                <a:solidFill>
                  <a:srgbClr val="FFFFFF"/>
                </a:solidFill>
                <a:latin typeface="+mn-lt"/>
              </a:rPr>
              <a:t> </a:t>
            </a:r>
            <a:r>
              <a:rPr dirty="0">
                <a:solidFill>
                  <a:srgbClr val="FFFFFF"/>
                </a:solidFill>
                <a:latin typeface="+mn-lt"/>
              </a:rPr>
              <a:t>Section 4: </a:t>
            </a:r>
            <a:r>
              <a:rPr lang="en-US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lt"/>
                <a:hlinkClick r:id="rId3" action="ppaction://hlinksldjump"/>
              </a:rPr>
              <a:t>Economy of Germany</a:t>
            </a:r>
            <a:endParaRPr lang="en-US" u="sng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+mn-lt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defTabSz="804672">
              <a:defRPr sz="3800"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4400" dirty="0">
                <a:latin typeface="+mn-lt"/>
              </a:rPr>
              <a:t>S</a:t>
            </a:r>
            <a:r>
              <a:rPr lang="en-US" sz="4400" dirty="0">
                <a:latin typeface="+mn-lt"/>
              </a:rPr>
              <a:t>ECTION</a:t>
            </a:r>
            <a:r>
              <a:rPr sz="4400" dirty="0">
                <a:latin typeface="+mn-lt"/>
              </a:rPr>
              <a:t> </a:t>
            </a:r>
            <a:r>
              <a:rPr lang="en-US" sz="4400" dirty="0">
                <a:latin typeface="+mn-lt"/>
              </a:rPr>
              <a:t>4</a:t>
            </a:r>
            <a:r>
              <a:rPr sz="4400" dirty="0">
                <a:latin typeface="+mn-lt"/>
              </a:rPr>
              <a:t>:</a:t>
            </a:r>
            <a:r>
              <a:rPr lang="en-US" sz="4400" dirty="0">
                <a:latin typeface="+mn-lt"/>
              </a:rPr>
              <a:t> ECONOMY OF GERMANY</a:t>
            </a:r>
            <a:endParaRPr sz="4400" dirty="0">
              <a:latin typeface="+mn-lt"/>
            </a:endParaRP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5" name="Shape 112">
            <a:extLst>
              <a:ext uri="{FF2B5EF4-FFF2-40B4-BE49-F238E27FC236}">
                <a16:creationId xmlns:a16="http://schemas.microsoft.com/office/drawing/2014/main" id="{A2E2EA50-0A44-F237-C655-9576A00F32D2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indent="-28575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spcBef>
                <a:spcPts val="1690"/>
              </a:spcBef>
              <a:buFont typeface="Arial"/>
              <a:buChar char="➢"/>
            </a:pPr>
            <a:r>
              <a:rPr lang="en-US" sz="3200" dirty="0">
                <a:latin typeface="+mn-lt"/>
              </a:rPr>
              <a:t>Essential Question:</a:t>
            </a:r>
          </a:p>
          <a:p>
            <a:pPr marL="892629" lvl="2" indent="-457200" hangingPunct="1">
              <a:lnSpc>
                <a:spcPct val="100000"/>
              </a:lnSpc>
              <a:spcBef>
                <a:spcPts val="169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evidence is there of strong trading partnerships between Germany and other countries?</a:t>
            </a:r>
          </a:p>
        </p:txBody>
      </p:sp>
    </p:spTree>
    <p:extLst>
      <p:ext uri="{BB962C8B-B14F-4D97-AF65-F5344CB8AC3E}">
        <p14:creationId xmlns:p14="http://schemas.microsoft.com/office/powerpoint/2010/main" val="133647451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5" name="Shape 116">
            <a:extLst>
              <a:ext uri="{FF2B5EF4-FFF2-40B4-BE49-F238E27FC236}">
                <a16:creationId xmlns:a16="http://schemas.microsoft.com/office/drawing/2014/main" id="{03C53F3E-0A4F-6D45-2E62-8E9F91EAA407}"/>
              </a:ext>
            </a:extLst>
          </p:cNvPr>
          <p:cNvSpPr txBox="1">
            <a:spLocks/>
          </p:cNvSpPr>
          <p:nvPr/>
        </p:nvSpPr>
        <p:spPr>
          <a:xfrm>
            <a:off x="453348" y="1143000"/>
            <a:ext cx="8229600" cy="538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758951" marR="0" indent="-75895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indent="-326571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indent="-30480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▪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indent="-365760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indent="-365759" algn="l" defTabSz="914400" rtl="0" latinLnBrk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Wingdings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lvl="1" indent="-342900" hangingPunct="1">
              <a:lnSpc>
                <a:spcPct val="100000"/>
              </a:lnSpc>
              <a:spcBef>
                <a:spcPts val="1690"/>
              </a:spcBef>
              <a:buFont typeface="Wingdings"/>
              <a:buChar char="➢"/>
            </a:pPr>
            <a:r>
              <a:rPr lang="en-US" dirty="0">
                <a:latin typeface="+mn-lt"/>
              </a:rPr>
              <a:t>What terms do I need to know?: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deficit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surplus</a:t>
            </a:r>
          </a:p>
          <a:p>
            <a:pPr marL="742950" lvl="1" indent="-285750">
              <a:lnSpc>
                <a:spcPct val="100000"/>
              </a:lnSpc>
              <a:spcBef>
                <a:spcPts val="1690"/>
              </a:spcBef>
              <a:buFont typeface="Arial"/>
              <a:defRPr sz="2800"/>
            </a:pPr>
            <a:r>
              <a:rPr lang="en-US" dirty="0">
                <a:latin typeface="+mn-lt"/>
              </a:rPr>
              <a:t>euro</a:t>
            </a:r>
            <a:endParaRPr lang="en-US" sz="2800" dirty="0">
              <a:latin typeface="+mn-lt"/>
            </a:endParaRPr>
          </a:p>
        </p:txBody>
      </p:sp>
      <p:sp>
        <p:nvSpPr>
          <p:cNvPr id="2" name="Shape 156">
            <a:extLst>
              <a:ext uri="{FF2B5EF4-FFF2-40B4-BE49-F238E27FC236}">
                <a16:creationId xmlns:a16="http://schemas.microsoft.com/office/drawing/2014/main" id="{7D93F057-9A69-8532-6F83-DC8ECF1D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defTabSz="804672">
              <a:defRPr sz="3800">
                <a:effectLst>
                  <a:outerShdw blurRad="38100" dist="33528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sz="4400" dirty="0">
                <a:latin typeface="+mn-lt"/>
              </a:rPr>
              <a:t>S</a:t>
            </a:r>
            <a:r>
              <a:rPr lang="en-US" sz="4400" dirty="0">
                <a:latin typeface="+mn-lt"/>
              </a:rPr>
              <a:t>ECTION</a:t>
            </a:r>
            <a:r>
              <a:rPr sz="4400" dirty="0">
                <a:latin typeface="+mn-lt"/>
              </a:rPr>
              <a:t> </a:t>
            </a:r>
            <a:r>
              <a:rPr lang="en-US" sz="4400" dirty="0">
                <a:latin typeface="+mn-lt"/>
              </a:rPr>
              <a:t>4</a:t>
            </a:r>
            <a:r>
              <a:rPr sz="4400" dirty="0">
                <a:latin typeface="+mn-lt"/>
              </a:rPr>
              <a:t>:</a:t>
            </a:r>
            <a:r>
              <a:rPr lang="en-US" sz="4400" dirty="0">
                <a:latin typeface="+mn-lt"/>
              </a:rPr>
              <a:t> ECONOMY OF GERMANY</a:t>
            </a:r>
            <a:endParaRPr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1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27136-87F7-782C-32EA-C6EF38B09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EEB66447-2BEE-6BD2-FC59-5624130F1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Germany has a strong market economy that has remained strong even when other countries have experienced recessions.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Germany is ranked in the top 20 freest economies in the world.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Germany’s economy is 3</a:t>
            </a:r>
            <a:r>
              <a:rPr lang="en-US" sz="2800" baseline="30000" dirty="0">
                <a:latin typeface="+mn-lt"/>
              </a:rPr>
              <a:t>rd</a:t>
            </a:r>
            <a:r>
              <a:rPr lang="en-US" sz="2800" dirty="0">
                <a:latin typeface="+mn-lt"/>
              </a:rPr>
              <a:t>-largest in the world in terms of GDP and is the largest economy in Europe.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sz="2800" dirty="0">
                <a:latin typeface="+mn-lt"/>
              </a:rPr>
              <a:t>Stimulus efforts in 2008 and 2009 increased Germany’s total budget </a:t>
            </a:r>
            <a:r>
              <a:rPr lang="en-US" sz="2800" b="1" dirty="0">
                <a:latin typeface="+mn-lt"/>
              </a:rPr>
              <a:t>deficit</a:t>
            </a:r>
            <a:r>
              <a:rPr lang="en-US" sz="2800" dirty="0">
                <a:latin typeface="+mn-lt"/>
              </a:rPr>
              <a:t> (shortfall), but slower spending and high tax revenues let Germany reach a budget </a:t>
            </a:r>
            <a:r>
              <a:rPr lang="en-US" sz="2800" b="1" dirty="0">
                <a:latin typeface="+mn-lt"/>
              </a:rPr>
              <a:t>surplus </a:t>
            </a:r>
            <a:r>
              <a:rPr lang="en-US" sz="2800" dirty="0">
                <a:latin typeface="+mn-lt"/>
              </a:rPr>
              <a:t>(extra) in 2012.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400" dirty="0">
                <a:latin typeface="+mn-lt"/>
              </a:rPr>
              <a:t>Recent years have varied between surplus and deficit.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CED320F3-F677-25A4-F816-63E81836CD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F229BA2F-56B7-8176-C662-E7393DB3DE41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ECONOMIC SYSTEM TODAY</a:t>
            </a:r>
          </a:p>
        </p:txBody>
      </p:sp>
    </p:spTree>
    <p:extLst>
      <p:ext uri="{BB962C8B-B14F-4D97-AF65-F5344CB8AC3E}">
        <p14:creationId xmlns:p14="http://schemas.microsoft.com/office/powerpoint/2010/main" val="39196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A57EE-6C51-8CC9-4F68-84AF6F11C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B5779A2E-2F95-0EFA-CC14-F50342C76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Germany is a global power in the manufacturing of steel, iron, coal, machinery, tools, electronics, and automobiles.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German exports add up to more than $2 trillion annually.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Because Germany produces so many manufactured goods, they must import oil, gas, small machinery, food, and agricultural items that the people of Germany need.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Germany’s imports from the Netherlands, China, Poland, Belgium, and Italy alone add up to more than $1.9 trillion.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03257ADC-D31F-D54B-9B39-008E3A82859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5E610315-48E5-C2A6-DCD4-CF8BD783E1B6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9250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B2C8A-26A4-BBDE-CEC6-D49B1A261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88729C8B-54D4-D3B5-CDD0-78E0794B9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Germany has a high standard of living, and most adults in Germany work outside of the home.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More than 95% of Germans work in manufacturing and service industries.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These jobs require secondary education or continuing education after high school to stay informed of new technologies.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Germans tend to save more and borrow less than Americans. 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An average German saves about 10% of income and has little or no debt.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E67647EE-3DF6-B048-6656-F709AB8555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A14B2CA3-7D8B-99EF-308E-5B42D4F8640D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STANDARD OF LIVING</a:t>
            </a:r>
          </a:p>
        </p:txBody>
      </p:sp>
    </p:spTree>
    <p:extLst>
      <p:ext uri="{BB962C8B-B14F-4D97-AF65-F5344CB8AC3E}">
        <p14:creationId xmlns:p14="http://schemas.microsoft.com/office/powerpoint/2010/main" val="26960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F7854-7DCF-6989-F6BF-CB8E44BA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>
            <a:extLst>
              <a:ext uri="{FF2B5EF4-FFF2-40B4-BE49-F238E27FC236}">
                <a16:creationId xmlns:a16="http://schemas.microsoft.com/office/drawing/2014/main" id="{4F64D338-C0E4-AECF-B40B-3BCCE1559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143000"/>
            <a:ext cx="8229600" cy="53053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Since the end of World War I, Germany has experienced many changes and difficulties in its economy and currency.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By the time of the reunification of Germany, the German mark was a very strong, stable, and safe currency.</a:t>
            </a:r>
          </a:p>
          <a:p>
            <a:pPr marL="743771" indent="-743771" defTabSz="896111">
              <a:spcBef>
                <a:spcPts val="1690"/>
              </a:spcBef>
              <a:defRPr sz="3136"/>
            </a:pPr>
            <a:r>
              <a:rPr lang="en-US" dirty="0">
                <a:latin typeface="+mn-lt"/>
              </a:rPr>
              <a:t>Germany continued to use the mark until the introduction of the </a:t>
            </a:r>
            <a:r>
              <a:rPr lang="en-US" b="1" dirty="0">
                <a:latin typeface="+mn-lt"/>
              </a:rPr>
              <a:t>euro</a:t>
            </a:r>
            <a:r>
              <a:rPr lang="en-US" dirty="0">
                <a:latin typeface="+mn-lt"/>
              </a:rPr>
              <a:t> in 1999, the currency of the European Union.</a:t>
            </a:r>
          </a:p>
          <a:p>
            <a:pPr marL="1204020" lvl="2" indent="-743771" defTabSz="896111">
              <a:spcBef>
                <a:spcPts val="1690"/>
              </a:spcBef>
              <a:buFont typeface="Arial" panose="020B0604020202020204" pitchFamily="34" charset="0"/>
              <a:buChar char="•"/>
              <a:defRPr sz="3136"/>
            </a:pPr>
            <a:r>
              <a:rPr lang="en-US" sz="2800" dirty="0">
                <a:latin typeface="+mn-lt"/>
              </a:rPr>
              <a:t>Currently, 19 countries use the euro as their currency.</a:t>
            </a:r>
          </a:p>
        </p:txBody>
      </p:sp>
      <p:sp>
        <p:nvSpPr>
          <p:cNvPr id="78" name="Shape 78">
            <a:extLst>
              <a:ext uri="{FF2B5EF4-FFF2-40B4-BE49-F238E27FC236}">
                <a16:creationId xmlns:a16="http://schemas.microsoft.com/office/drawing/2014/main" id="{2017A36C-A218-C906-1887-452BC53B1B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0879" y="6528116"/>
            <a:ext cx="20831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6" name="Shape 72">
            <a:extLst>
              <a:ext uri="{FF2B5EF4-FFF2-40B4-BE49-F238E27FC236}">
                <a16:creationId xmlns:a16="http://schemas.microsoft.com/office/drawing/2014/main" id="{8C311FFB-6D19-C068-42B2-37E84402EAAE}"/>
              </a:ext>
            </a:extLst>
          </p:cNvPr>
          <p:cNvSpPr txBox="1">
            <a:spLocks/>
          </p:cNvSpPr>
          <p:nvPr/>
        </p:nvSpPr>
        <p:spPr>
          <a:xfrm>
            <a:off x="457199" y="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85039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5433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4400" dirty="0">
                <a:latin typeface="+mn-lt"/>
              </a:rPr>
              <a:t>CURRENCY</a:t>
            </a:r>
          </a:p>
        </p:txBody>
      </p:sp>
    </p:spTree>
    <p:extLst>
      <p:ext uri="{BB962C8B-B14F-4D97-AF65-F5344CB8AC3E}">
        <p14:creationId xmlns:p14="http://schemas.microsoft.com/office/powerpoint/2010/main" val="42050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senbergGermany_ViewFromRuin.jpg">
            <a:extLst>
              <a:ext uri="{FF2B5EF4-FFF2-40B4-BE49-F238E27FC236}">
                <a16:creationId xmlns:a16="http://schemas.microsoft.com/office/drawing/2014/main" id="{2E618FDD-3AFE-88E9-9412-025375CE5B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2"/>
            <a:ext cx="9144002" cy="6528119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>
            <a:spLocks noGrp="1"/>
          </p:cNvSpPr>
          <p:nvPr>
            <p:ph type="sldNum" sz="quarter" idx="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6107672"/>
            <a:ext cx="7924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Image Credits: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all Wikimedia Commons. Maps ©20</a:t>
            </a:r>
            <a:r>
              <a:rPr lang="en-US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Clairmont Press.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28538-F535-4567-123B-F4882C2853CE}"/>
              </a:ext>
            </a:extLst>
          </p:cNvPr>
          <p:cNvSpPr txBox="1"/>
          <p:nvPr/>
        </p:nvSpPr>
        <p:spPr>
          <a:xfrm>
            <a:off x="3464709" y="649077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3293</TotalTime>
  <Words>434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SECTION 4: ECONOMY OF GERMANY</vt:lpstr>
      <vt:lpstr>SECTION 4: ECONOMY OF GERMANY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149</cp:revision>
  <dcterms:modified xsi:type="dcterms:W3CDTF">2025-10-13T00:22:01Z</dcterms:modified>
</cp:coreProperties>
</file>