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321" r:id="rId7"/>
    <p:sldId id="323" r:id="rId8"/>
    <p:sldId id="320" r:id="rId9"/>
    <p:sldId id="293" r:id="rId1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5" autoAdjust="0"/>
    <p:restoredTop sz="91682" autoAdjust="0"/>
  </p:normalViewPr>
  <p:slideViewPr>
    <p:cSldViewPr snapToGrid="0" snapToObjects="1">
      <p:cViewPr varScale="1">
        <p:scale>
          <a:sx n="128" d="100"/>
          <a:sy n="128" d="100"/>
        </p:scale>
        <p:origin x="183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5836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 flip="none" rotWithShape="1">
          <a:gsLst>
            <a:gs pos="0">
              <a:srgbClr val="BCC8E5"/>
            </a:gs>
            <a:gs pos="40000">
              <a:srgbClr val="B1BEE1"/>
            </a:gs>
            <a:gs pos="100000">
              <a:srgbClr val="0022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679102" y="6528118"/>
            <a:ext cx="312499" cy="2946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8" indent="-320038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526702" y="6528118"/>
            <a:ext cx="312499" cy="2946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758951" marR="0" indent="-75895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83771" marR="0" indent="-32657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19200" marR="0" indent="-30480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373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945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517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1089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661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233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73EB1A-DF7F-7793-2E2C-1130938FD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" y="1"/>
            <a:ext cx="9142624" cy="6477952"/>
          </a:xfrm>
          <a:prstGeom prst="rect">
            <a:avLst/>
          </a:prstGeom>
        </p:spPr>
      </p:pic>
      <p:sp>
        <p:nvSpPr>
          <p:cNvPr id="59" name="Shape 59"/>
          <p:cNvSpPr/>
          <p:nvPr/>
        </p:nvSpPr>
        <p:spPr>
          <a:xfrm>
            <a:off x="2754" y="4916913"/>
            <a:ext cx="9141246" cy="1569656"/>
          </a:xfrm>
          <a:prstGeom prst="rect">
            <a:avLst/>
          </a:prstGeom>
          <a:solidFill>
            <a:srgbClr val="DCE6F2">
              <a:alpha val="1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Chapter </a:t>
            </a:r>
            <a:r>
              <a:rPr lang="en-US" b="1" dirty="0">
                <a:latin typeface="+mn-lt"/>
              </a:rPr>
              <a:t>12</a:t>
            </a:r>
            <a:r>
              <a:rPr b="1" dirty="0">
                <a:latin typeface="+mn-lt"/>
              </a:rPr>
              <a:t>:</a:t>
            </a:r>
            <a:r>
              <a:rPr lang="en-US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The Geography and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sz="3200" b="1" dirty="0">
                <a:latin typeface="+mn-lt"/>
              </a:rPr>
              <a:t> History of Latin America</a:t>
            </a:r>
            <a:endParaRPr sz="2900" b="1" dirty="0">
              <a:latin typeface="+mn-lt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STUDY PRESENTATION</a:t>
            </a:r>
          </a:p>
        </p:txBody>
      </p:sp>
      <p:sp>
        <p:nvSpPr>
          <p:cNvPr id="60" name="Shape 60"/>
          <p:cNvSpPr/>
          <p:nvPr/>
        </p:nvSpPr>
        <p:spPr>
          <a:xfrm>
            <a:off x="7543800" y="6545790"/>
            <a:ext cx="16002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</a:t>
            </a:r>
            <a:r>
              <a:rPr lang="en-US" dirty="0"/>
              <a:t>2025</a:t>
            </a:r>
            <a:r>
              <a:rPr dirty="0"/>
              <a:t> Clairmont Press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5BE51-89F6-9E29-5D72-DD2BC9182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95" y="528322"/>
            <a:ext cx="7537739" cy="2092132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66C38-5B6E-3CFF-D1AD-E4727E5A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489054"/>
          </a:xfrm>
          <a:prstGeom prst="rect">
            <a:avLst/>
          </a:prstGeom>
        </p:spPr>
      </p:pic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8655497" y="6521549"/>
            <a:ext cx="183701" cy="3077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>
                <a:solidFill>
                  <a:srgbClr val="FFFFFF"/>
                </a:solidFill>
              </a:rPr>
              <a:t>2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59EA9A-87F3-BBAF-14E8-5E7C785FACA1}"/>
              </a:ext>
            </a:extLst>
          </p:cNvPr>
          <p:cNvSpPr/>
          <p:nvPr/>
        </p:nvSpPr>
        <p:spPr>
          <a:xfrm>
            <a:off x="0" y="6065308"/>
            <a:ext cx="5701696" cy="400105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Shape 65"/>
          <p:cNvSpPr/>
          <p:nvPr/>
        </p:nvSpPr>
        <p:spPr>
          <a:xfrm>
            <a:off x="0" y="6065309"/>
            <a:ext cx="576645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/>
          <a:p>
            <a:pPr>
              <a:defRPr sz="20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/>
              <a:t> </a:t>
            </a:r>
            <a:r>
              <a:rPr dirty="0">
                <a:latin typeface="+mn-lt"/>
              </a:rPr>
              <a:t>Section 1: </a:t>
            </a:r>
            <a:r>
              <a:rPr lang="en-US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+mn-lt"/>
                <a:hlinkClick r:id="rId3" action="ppaction://hlinksldjump"/>
              </a:rPr>
              <a:t>The Land and People of Latin America</a:t>
            </a:r>
            <a:endParaRPr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+mn-l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defTabSz="850391">
              <a:defRPr sz="3600"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4000" dirty="0">
                <a:latin typeface="+mn-lt"/>
              </a:rPr>
              <a:t>SECTION 1: THE LAND AND PEOPLE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OF LATIN AMERICA</a:t>
            </a:r>
            <a:endParaRPr sz="4000" dirty="0">
              <a:latin typeface="+mn-lt"/>
            </a:endParaRP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lvl="1" indent="-342900">
              <a:lnSpc>
                <a:spcPct val="100000"/>
              </a:lnSpc>
              <a:spcBef>
                <a:spcPts val="1690"/>
              </a:spcBef>
              <a:buChar char="➢"/>
            </a:pPr>
            <a:r>
              <a:rPr dirty="0">
                <a:latin typeface="+mn-lt"/>
              </a:rPr>
              <a:t>Essential Question</a:t>
            </a:r>
            <a:r>
              <a:rPr lang="en-US" dirty="0">
                <a:latin typeface="+mn-lt"/>
              </a:rPr>
              <a:t>:</a:t>
            </a:r>
          </a:p>
          <a:p>
            <a:pPr marL="892629" lvl="2" indent="-457200">
              <a:lnSpc>
                <a:spcPct val="100000"/>
              </a:lnSpc>
              <a:spcBef>
                <a:spcPts val="169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What are some natural and man-made features of Latin America</a:t>
            </a:r>
            <a:r>
              <a:rPr sz="2800" dirty="0">
                <a:latin typeface="+mn-lt"/>
              </a:rPr>
              <a:t>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0879" y="6528116"/>
            <a:ext cx="20831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8630879" y="6528116"/>
            <a:ext cx="20831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4" name="Shape 69">
            <a:extLst>
              <a:ext uri="{FF2B5EF4-FFF2-40B4-BE49-F238E27FC236}">
                <a16:creationId xmlns:a16="http://schemas.microsoft.com/office/drawing/2014/main" id="{374BF298-26A8-705E-479D-BEA18B6AE178}"/>
              </a:ext>
            </a:extLst>
          </p:cNvPr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758951" marR="0" indent="-758951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783771" marR="0" indent="-326571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9200" marR="0" indent="-30480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▪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373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945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517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089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661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233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42900" lvl="1" indent="-342900" hangingPunct="1">
              <a:lnSpc>
                <a:spcPct val="100000"/>
              </a:lnSpc>
              <a:spcBef>
                <a:spcPts val="1690"/>
              </a:spcBef>
              <a:buFont typeface="Wingdings"/>
              <a:buChar char="➢"/>
            </a:pPr>
            <a:r>
              <a:rPr lang="en-US" dirty="0">
                <a:latin typeface="+mn-lt"/>
              </a:rPr>
              <a:t>What terms do I need to know?: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buChar char="•"/>
              <a:defRPr sz="2800"/>
            </a:pPr>
            <a:r>
              <a:rPr lang="en-US" sz="2800" dirty="0">
                <a:latin typeface="+mn-lt"/>
              </a:rPr>
              <a:t>isthmus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buChar char="•"/>
              <a:defRPr sz="2800"/>
            </a:pPr>
            <a:r>
              <a:rPr lang="en-US" sz="2800" dirty="0">
                <a:latin typeface="+mn-lt"/>
              </a:rPr>
              <a:t>pope</a:t>
            </a:r>
          </a:p>
        </p:txBody>
      </p:sp>
      <p:sp>
        <p:nvSpPr>
          <p:cNvPr id="5" name="Shape 68">
            <a:extLst>
              <a:ext uri="{FF2B5EF4-FFF2-40B4-BE49-F238E27FC236}">
                <a16:creationId xmlns:a16="http://schemas.microsoft.com/office/drawing/2014/main" id="{5D9E5F9B-4344-D3C7-3A9F-F671A12B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defTabSz="850391">
              <a:defRPr sz="3600"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4000" dirty="0">
                <a:latin typeface="+mn-lt"/>
              </a:rPr>
              <a:t>SECTION 1: THE LAND AND PEOPLE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OF LATIN AMERICA</a:t>
            </a:r>
            <a:endParaRPr sz="4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457199" y="1143000"/>
            <a:ext cx="8229600" cy="530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dirty="0">
                <a:latin typeface="+mn-lt"/>
              </a:rPr>
              <a:t>Latin America is in both North and South America, and it exists in the western, northern, and southern hemispheres.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800" dirty="0">
                <a:latin typeface="+mn-lt"/>
              </a:rPr>
              <a:t>It also has the Atlantic and Pacific Oceans to its east and west.</a:t>
            </a:r>
          </a:p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dirty="0">
                <a:latin typeface="+mn-lt"/>
              </a:rPr>
              <a:t>The region south of Mexico is an </a:t>
            </a:r>
            <a:r>
              <a:rPr lang="en-US" b="1" dirty="0">
                <a:latin typeface="+mn-lt"/>
              </a:rPr>
              <a:t>isthmus</a:t>
            </a:r>
            <a:r>
              <a:rPr lang="en-US" dirty="0">
                <a:latin typeface="+mn-lt"/>
              </a:rPr>
              <a:t>, which is a narrow strip of land connecting two landmasses.</a:t>
            </a:r>
          </a:p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dirty="0">
                <a:latin typeface="+mn-lt"/>
              </a:rPr>
              <a:t>Latin America contains several natural features, including rivers, deserts, mountain ranges, and a large rainforest.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8630879" y="6528116"/>
            <a:ext cx="20831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6" name="Shape 72">
            <a:extLst>
              <a:ext uri="{FF2B5EF4-FFF2-40B4-BE49-F238E27FC236}">
                <a16:creationId xmlns:a16="http://schemas.microsoft.com/office/drawing/2014/main" id="{AA7F495F-FF79-E5BB-ACEF-7078CD242F17}"/>
              </a:ext>
            </a:extLst>
          </p:cNvPr>
          <p:cNvSpPr txBox="1">
            <a:spLocks/>
          </p:cNvSpPr>
          <p:nvPr/>
        </p:nvSpPr>
        <p:spPr>
          <a:xfrm>
            <a:off x="457199" y="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850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000" dirty="0">
                <a:latin typeface="+mn-lt"/>
              </a:rPr>
              <a:t>LOCATION AND FEATURES OF LATIN AMERICA AND THE CARIBBEAN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C4ACD-E1C9-807B-BA98-189166889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>
            <a:extLst>
              <a:ext uri="{FF2B5EF4-FFF2-40B4-BE49-F238E27FC236}">
                <a16:creationId xmlns:a16="http://schemas.microsoft.com/office/drawing/2014/main" id="{AEBB3721-1150-ECFF-7F7B-B5EC60F8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143000"/>
            <a:ext cx="8229600" cy="530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dirty="0">
                <a:latin typeface="+mn-lt"/>
              </a:rPr>
              <a:t>There are 33 countries and 15 territories in Latin America and the Caribbean.</a:t>
            </a:r>
          </a:p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dirty="0">
                <a:latin typeface="+mn-lt"/>
              </a:rPr>
              <a:t>Some of the countries are: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800" dirty="0">
                <a:latin typeface="+mn-lt"/>
              </a:rPr>
              <a:t>Mexico, just south of the United States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800" dirty="0">
                <a:latin typeface="+mn-lt"/>
              </a:rPr>
              <a:t>Panama, which includes the Panama Canal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800" dirty="0">
                <a:latin typeface="+mn-lt"/>
              </a:rPr>
              <a:t>Brazil, the largest country in South America that includes the Amazon River and the Amazon Rain Forest.</a:t>
            </a:r>
          </a:p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dirty="0">
                <a:latin typeface="+mn-lt"/>
              </a:rPr>
              <a:t>There are also many island nations, including Cuba, which is located south of Florida.</a:t>
            </a:r>
          </a:p>
        </p:txBody>
      </p:sp>
      <p:sp>
        <p:nvSpPr>
          <p:cNvPr id="78" name="Shape 78">
            <a:extLst>
              <a:ext uri="{FF2B5EF4-FFF2-40B4-BE49-F238E27FC236}">
                <a16:creationId xmlns:a16="http://schemas.microsoft.com/office/drawing/2014/main" id="{BB6FF316-18CF-00B9-E810-5236EB1B9D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30879" y="6528116"/>
            <a:ext cx="20831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6" name="Shape 72">
            <a:extLst>
              <a:ext uri="{FF2B5EF4-FFF2-40B4-BE49-F238E27FC236}">
                <a16:creationId xmlns:a16="http://schemas.microsoft.com/office/drawing/2014/main" id="{80575126-E4ED-69FB-CCD4-4D378006D2FA}"/>
              </a:ext>
            </a:extLst>
          </p:cNvPr>
          <p:cNvSpPr txBox="1">
            <a:spLocks/>
          </p:cNvSpPr>
          <p:nvPr/>
        </p:nvSpPr>
        <p:spPr>
          <a:xfrm>
            <a:off x="457199" y="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850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000" dirty="0">
                <a:latin typeface="+mn-lt"/>
              </a:rPr>
              <a:t>LOCATING COUNTRIES OF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LATIN AMERICA</a:t>
            </a:r>
          </a:p>
        </p:txBody>
      </p:sp>
    </p:spTree>
    <p:extLst>
      <p:ext uri="{BB962C8B-B14F-4D97-AF65-F5344CB8AC3E}">
        <p14:creationId xmlns:p14="http://schemas.microsoft.com/office/powerpoint/2010/main" val="27089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DD04D-266E-ACA0-2029-5594F4F82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>
            <a:extLst>
              <a:ext uri="{FF2B5EF4-FFF2-40B4-BE49-F238E27FC236}">
                <a16:creationId xmlns:a16="http://schemas.microsoft.com/office/drawing/2014/main" id="{DFE149ED-4CE0-AC2F-BB63-F72E14A15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143000"/>
            <a:ext cx="8229600" cy="530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sz="2400" dirty="0">
                <a:latin typeface="+mn-lt"/>
              </a:rPr>
              <a:t>The Spanish and Portuguese spread their language and religion across Central and South America as they conquered indigenous people.</a:t>
            </a:r>
          </a:p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sz="2400" dirty="0">
                <a:latin typeface="+mn-lt"/>
              </a:rPr>
              <a:t>Spanish is the most common language today, with over 300 million native speakers.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000" dirty="0">
                <a:latin typeface="+mn-lt"/>
              </a:rPr>
              <a:t>Portuguese is the official language of Brazil, with over 200 million native speakers.</a:t>
            </a:r>
          </a:p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sz="2400" dirty="0">
                <a:latin typeface="+mn-lt"/>
              </a:rPr>
              <a:t>Smaller numbers of people speak other languages in the region.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000" dirty="0">
                <a:latin typeface="+mn-lt"/>
              </a:rPr>
              <a:t>Dutch, French, and English are the official languages of some smaller countries and territories.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000" dirty="0">
                <a:latin typeface="+mn-lt"/>
              </a:rPr>
              <a:t>Some isolated indigenous people of Central America still use their own language, like Quechua, the language of the Incas.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000" dirty="0">
                <a:latin typeface="+mn-lt"/>
              </a:rPr>
              <a:t>There are also some African languages that have survived since the days of slavery.</a:t>
            </a:r>
          </a:p>
        </p:txBody>
      </p:sp>
      <p:sp>
        <p:nvSpPr>
          <p:cNvPr id="78" name="Shape 78">
            <a:extLst>
              <a:ext uri="{FF2B5EF4-FFF2-40B4-BE49-F238E27FC236}">
                <a16:creationId xmlns:a16="http://schemas.microsoft.com/office/drawing/2014/main" id="{56F4BBA4-68AA-38D4-513B-15A39C564E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30879" y="6528116"/>
            <a:ext cx="20831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6" name="Shape 72">
            <a:extLst>
              <a:ext uri="{FF2B5EF4-FFF2-40B4-BE49-F238E27FC236}">
                <a16:creationId xmlns:a16="http://schemas.microsoft.com/office/drawing/2014/main" id="{EE569429-276E-A4F0-DE63-50F4CCA99032}"/>
              </a:ext>
            </a:extLst>
          </p:cNvPr>
          <p:cNvSpPr txBox="1">
            <a:spLocks/>
          </p:cNvSpPr>
          <p:nvPr/>
        </p:nvSpPr>
        <p:spPr>
          <a:xfrm>
            <a:off x="457199" y="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850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400" dirty="0">
                <a:latin typeface="+mn-lt"/>
              </a:rPr>
              <a:t>LANGUAGES OF LATIN AMERICA</a:t>
            </a:r>
          </a:p>
        </p:txBody>
      </p:sp>
    </p:spTree>
    <p:extLst>
      <p:ext uri="{BB962C8B-B14F-4D97-AF65-F5344CB8AC3E}">
        <p14:creationId xmlns:p14="http://schemas.microsoft.com/office/powerpoint/2010/main" val="24494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8F83E-C6F8-6CD4-5458-9A0B9C8B2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>
            <a:extLst>
              <a:ext uri="{FF2B5EF4-FFF2-40B4-BE49-F238E27FC236}">
                <a16:creationId xmlns:a16="http://schemas.microsoft.com/office/drawing/2014/main" id="{8253171C-6011-BBF8-B505-4039CF9C8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143000"/>
            <a:ext cx="8229600" cy="530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sz="2800" dirty="0">
                <a:latin typeface="+mn-lt"/>
              </a:rPr>
              <a:t>The Latin American region is mostly Roman Catholic, united under the leadership and ministry of the </a:t>
            </a:r>
            <a:r>
              <a:rPr lang="en-US" sz="2800" b="1" dirty="0">
                <a:latin typeface="+mn-lt"/>
              </a:rPr>
              <a:t>pope</a:t>
            </a:r>
            <a:r>
              <a:rPr lang="en-US" sz="2800" dirty="0">
                <a:latin typeface="+mn-lt"/>
              </a:rPr>
              <a:t>, the Bishop of Rome (Italy).</a:t>
            </a:r>
          </a:p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sz="2800" dirty="0">
                <a:latin typeface="+mn-lt"/>
              </a:rPr>
              <a:t>Spain, Portugal, and France sent missionaries to the New World during the colonial period to establish missions and churches.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400" dirty="0">
                <a:latin typeface="+mn-lt"/>
              </a:rPr>
              <a:t>Missions were made to convert the indigenous people to Christianity while also ministering to Europeans.</a:t>
            </a:r>
          </a:p>
          <a:p>
            <a:pPr marL="1204020" lvl="2" indent="-743771" defTabSz="896111">
              <a:spcBef>
                <a:spcPts val="1690"/>
              </a:spcBef>
              <a:buFont typeface="Arial" panose="020B0604020202020204" pitchFamily="34" charset="0"/>
              <a:buChar char="•"/>
              <a:defRPr sz="3136"/>
            </a:pPr>
            <a:r>
              <a:rPr lang="en-US" sz="2400" dirty="0">
                <a:latin typeface="+mn-lt"/>
              </a:rPr>
              <a:t>Many indigenous people were forced to say they accepted Christianity, but many still practiced their traditional beliefs in secret.</a:t>
            </a:r>
          </a:p>
          <a:p>
            <a:pPr marL="743771" indent="-743771" defTabSz="896111">
              <a:spcBef>
                <a:spcPts val="1690"/>
              </a:spcBef>
              <a:defRPr sz="3136"/>
            </a:pPr>
            <a:r>
              <a:rPr lang="en-US" sz="2800" dirty="0">
                <a:latin typeface="+mn-lt"/>
              </a:rPr>
              <a:t>It is estimated that 40% of the Roman Catholic Church’s population is Latin American.</a:t>
            </a:r>
          </a:p>
        </p:txBody>
      </p:sp>
      <p:sp>
        <p:nvSpPr>
          <p:cNvPr id="78" name="Shape 78">
            <a:extLst>
              <a:ext uri="{FF2B5EF4-FFF2-40B4-BE49-F238E27FC236}">
                <a16:creationId xmlns:a16="http://schemas.microsoft.com/office/drawing/2014/main" id="{8FFA0471-29C4-CBB3-8D5F-783F11018E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30879" y="6528116"/>
            <a:ext cx="20831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6" name="Shape 72">
            <a:extLst>
              <a:ext uri="{FF2B5EF4-FFF2-40B4-BE49-F238E27FC236}">
                <a16:creationId xmlns:a16="http://schemas.microsoft.com/office/drawing/2014/main" id="{6AFD24FF-95F3-9287-50A3-8B2B34F2D002}"/>
              </a:ext>
            </a:extLst>
          </p:cNvPr>
          <p:cNvSpPr txBox="1">
            <a:spLocks/>
          </p:cNvSpPr>
          <p:nvPr/>
        </p:nvSpPr>
        <p:spPr>
          <a:xfrm>
            <a:off x="457199" y="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850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400" dirty="0">
                <a:latin typeface="+mn-lt"/>
              </a:rPr>
              <a:t>RELIGION OF LATIN AMERICA</a:t>
            </a:r>
          </a:p>
        </p:txBody>
      </p:sp>
    </p:spTree>
    <p:extLst>
      <p:ext uri="{BB962C8B-B14F-4D97-AF65-F5344CB8AC3E}">
        <p14:creationId xmlns:p14="http://schemas.microsoft.com/office/powerpoint/2010/main" val="15022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000A4-EB6B-5F42-93E0-D70CB9DF20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28116"/>
          </a:xfrm>
          <a:prstGeom prst="rect">
            <a:avLst/>
          </a:prstGeom>
        </p:spPr>
      </p:pic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84504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0" y="6107672"/>
            <a:ext cx="792480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Image Credits: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all Wikimedia Commons. Maps ©20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25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Clairmont Press.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8538-F535-4567-123B-F4882C2853CE}"/>
              </a:ext>
            </a:extLst>
          </p:cNvPr>
          <p:cNvSpPr txBox="1"/>
          <p:nvPr/>
        </p:nvSpPr>
        <p:spPr>
          <a:xfrm>
            <a:off x="3464709" y="6490770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3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4F81BD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2003</TotalTime>
  <Words>489</Words>
  <Application>Microsoft Macintosh PowerPoint</Application>
  <PresentationFormat>On-screen Show (4:3)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Trebuchet MS</vt:lpstr>
      <vt:lpstr>Wingdings</vt:lpstr>
      <vt:lpstr>Office Theme</vt:lpstr>
      <vt:lpstr>PowerPoint Presentation</vt:lpstr>
      <vt:lpstr>PowerPoint Presentation</vt:lpstr>
      <vt:lpstr>SECTION 1: THE LAND AND PEOPLE OF LATIN AMERICA</vt:lpstr>
      <vt:lpstr>SECTION 1: THE LAND AND PEOPLE OF LATIN AMERICA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Emmett Mullins</cp:lastModifiedBy>
  <cp:revision>145</cp:revision>
  <dcterms:modified xsi:type="dcterms:W3CDTF">2025-10-13T00:21:53Z</dcterms:modified>
</cp:coreProperties>
</file>