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8" r:id="rId4"/>
    <p:sldId id="269" r:id="rId5"/>
    <p:sldId id="270" r:id="rId6"/>
    <p:sldId id="312" r:id="rId7"/>
    <p:sldId id="309" r:id="rId8"/>
    <p:sldId id="315" r:id="rId9"/>
    <p:sldId id="293" r:id="rId1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 autoAdjust="0"/>
    <p:restoredTop sz="91682" autoAdjust="0"/>
  </p:normalViewPr>
  <p:slideViewPr>
    <p:cSldViewPr snapToGrid="0" snapToObjects="1">
      <p:cViewPr varScale="1">
        <p:scale>
          <a:sx n="128" d="100"/>
          <a:sy n="128" d="100"/>
        </p:scale>
        <p:origin x="18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5836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 flip="none" rotWithShape="1">
          <a:gsLst>
            <a:gs pos="0">
              <a:srgbClr val="BCC8E5"/>
            </a:gs>
            <a:gs pos="40000">
              <a:srgbClr val="B1BEE1"/>
            </a:gs>
            <a:gs pos="100000">
              <a:srgbClr val="0022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679102" y="6528118"/>
            <a:ext cx="312499" cy="294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8" indent="-320038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526702" y="6528118"/>
            <a:ext cx="312499" cy="294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758951" marR="0" indent="-75895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83771" marR="0" indent="-32657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19200" marR="0" indent="-30480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373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945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517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1089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661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233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3EB1A-DF7F-7793-2E2C-1130938FD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" y="1"/>
            <a:ext cx="9142624" cy="6477952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2754" y="4916913"/>
            <a:ext cx="9141246" cy="1569656"/>
          </a:xfrm>
          <a:prstGeom prst="rect">
            <a:avLst/>
          </a:prstGeom>
          <a:solidFill>
            <a:srgbClr val="DCE6F2">
              <a:alpha val="1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Chapter </a:t>
            </a:r>
            <a:r>
              <a:rPr lang="en-US" b="1" dirty="0">
                <a:latin typeface="+mn-lt"/>
              </a:rPr>
              <a:t>12</a:t>
            </a:r>
            <a:r>
              <a:rPr b="1" dirty="0">
                <a:latin typeface="+mn-lt"/>
              </a:rPr>
              <a:t>:</a:t>
            </a:r>
            <a:r>
              <a:rPr lang="en-US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The Geography and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sz="3200" b="1" dirty="0">
                <a:latin typeface="+mn-lt"/>
              </a:rPr>
              <a:t> History of Latin America</a:t>
            </a:r>
            <a:endParaRPr sz="2900" b="1" dirty="0">
              <a:latin typeface="+mn-lt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STUDY PRESENTATION</a:t>
            </a:r>
          </a:p>
        </p:txBody>
      </p:sp>
      <p:sp>
        <p:nvSpPr>
          <p:cNvPr id="60" name="Shape 60"/>
          <p:cNvSpPr/>
          <p:nvPr/>
        </p:nvSpPr>
        <p:spPr>
          <a:xfrm>
            <a:off x="7543800" y="6545790"/>
            <a:ext cx="16002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</a:t>
            </a:r>
            <a:r>
              <a:rPr lang="en-US" dirty="0"/>
              <a:t>2025</a:t>
            </a:r>
            <a:r>
              <a:rPr dirty="0"/>
              <a:t> Clairmont Press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6303B-DEF0-8995-38C3-4A0DA1524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95" y="528322"/>
            <a:ext cx="7537739" cy="209213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66C38-5B6E-3CFF-D1AD-E4727E5A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489054"/>
          </a:xfrm>
          <a:prstGeom prst="rect">
            <a:avLst/>
          </a:prstGeom>
        </p:spPr>
      </p:pic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8655497" y="6521549"/>
            <a:ext cx="183701" cy="3077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t>2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59EA9A-87F3-BBAF-14E8-5E7C785FACA1}"/>
              </a:ext>
            </a:extLst>
          </p:cNvPr>
          <p:cNvSpPr/>
          <p:nvPr/>
        </p:nvSpPr>
        <p:spPr>
          <a:xfrm>
            <a:off x="0" y="6065308"/>
            <a:ext cx="5701696" cy="400105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Shape 65"/>
          <p:cNvSpPr/>
          <p:nvPr/>
        </p:nvSpPr>
        <p:spPr>
          <a:xfrm>
            <a:off x="0" y="6065309"/>
            <a:ext cx="576645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/>
          <a:p>
            <a:pPr>
              <a:defRPr sz="2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>
                <a:latin typeface="+mn-lt"/>
              </a:rPr>
              <a:t> </a:t>
            </a:r>
            <a:r>
              <a:rPr dirty="0">
                <a:latin typeface="+mn-lt"/>
              </a:rPr>
              <a:t>Section 2: </a:t>
            </a:r>
            <a:r>
              <a:rPr lang="en-US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+mn-lt"/>
                <a:hlinkClick r:id="rId3" action="ppaction://hlinksldjump"/>
              </a:rPr>
              <a:t>From Colonies to Independence</a:t>
            </a:r>
            <a:endParaRPr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+mn-l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453348" y="1143000"/>
            <a:ext cx="8229600" cy="4525963"/>
          </a:xfrm>
          <a:prstGeom prst="rect">
            <a:avLst/>
          </a:prstGeom>
        </p:spPr>
        <p:txBody>
          <a:bodyPr/>
          <a:lstStyle>
            <a:lvl2pPr marL="742950" indent="-285750">
              <a:lnSpc>
                <a:spcPct val="100000"/>
              </a:lnSpc>
              <a:spcBef>
                <a:spcPts val="600"/>
              </a:spcBef>
              <a:buFont typeface="Arial"/>
              <a:defRPr sz="2800"/>
            </a:lvl2pPr>
          </a:lstStyle>
          <a:p>
            <a:pPr marL="342900" lvl="1" indent="-342900">
              <a:spcBef>
                <a:spcPts val="1690"/>
              </a:spcBef>
              <a:buChar char="➢"/>
            </a:pPr>
            <a:r>
              <a:rPr lang="en-US" sz="3200" dirty="0">
                <a:latin typeface="+mn-lt"/>
              </a:rPr>
              <a:t>Essential Question:</a:t>
            </a:r>
          </a:p>
          <a:p>
            <a:pPr marL="892629" lvl="2" indent="-457200">
              <a:lnSpc>
                <a:spcPct val="100000"/>
              </a:lnSpc>
              <a:spcBef>
                <a:spcPts val="169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What changes were brought to the Old World and New World by the Columbian Exchange?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Shape 72">
            <a:extLst>
              <a:ext uri="{FF2B5EF4-FFF2-40B4-BE49-F238E27FC236}">
                <a16:creationId xmlns:a16="http://schemas.microsoft.com/office/drawing/2014/main" id="{D6C31D75-EC2D-0374-9D6B-4D28753D5C2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SECTION 2: FROM COLONIES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TO INDEPENDENCE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3348" y="1143000"/>
            <a:ext cx="8229600" cy="53851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1" indent="-342900">
              <a:lnSpc>
                <a:spcPct val="100000"/>
              </a:lnSpc>
              <a:spcBef>
                <a:spcPts val="1690"/>
              </a:spcBef>
              <a:buFont typeface="Wingdings"/>
              <a:buChar char="➢"/>
            </a:pPr>
            <a:r>
              <a:rPr lang="en-US" dirty="0">
                <a:latin typeface="+mn-lt"/>
              </a:rPr>
              <a:t>What terms do I need to know?: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800" dirty="0">
                <a:latin typeface="+mn-lt"/>
              </a:rPr>
              <a:t>Maya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800" dirty="0">
                <a:latin typeface="+mn-lt"/>
              </a:rPr>
              <a:t>Aztec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800" dirty="0">
                <a:latin typeface="+mn-lt"/>
              </a:rPr>
              <a:t>Inca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800" dirty="0">
                <a:latin typeface="+mn-lt"/>
              </a:rPr>
              <a:t>Columbian Exchange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800" dirty="0">
                <a:latin typeface="+mn-lt"/>
              </a:rPr>
              <a:t>conquistadors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800" dirty="0">
                <a:latin typeface="+mn-lt"/>
              </a:rPr>
              <a:t>Monroe Doctrine</a:t>
            </a:r>
            <a:endParaRPr sz="2800" dirty="0">
              <a:latin typeface="+mn-lt"/>
            </a:endParaRP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" name="Shape 72">
            <a:extLst>
              <a:ext uri="{FF2B5EF4-FFF2-40B4-BE49-F238E27FC236}">
                <a16:creationId xmlns:a16="http://schemas.microsoft.com/office/drawing/2014/main" id="{AE5860F2-2C34-54E0-3935-47CB62001A4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SECTION 2: FROM COLONIES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TO INDEPENDENCE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INDIGENOUS PEOPLE</a:t>
            </a:r>
            <a:endParaRPr dirty="0">
              <a:latin typeface="+mn-lt"/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53347" y="1143000"/>
            <a:ext cx="8229601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Maya</a:t>
            </a:r>
            <a:r>
              <a:rPr lang="en-US" sz="2800" dirty="0">
                <a:latin typeface="+mn-lt"/>
              </a:rPr>
              <a:t> civilization developed in Central America on the Yucatán Peninsula, reaching its peak around 2,000 years ago.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400" dirty="0">
                <a:latin typeface="+mn-lt"/>
              </a:rPr>
              <a:t>It had temples, cities, roads, ball fields, and pyramids.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400" dirty="0">
                <a:latin typeface="+mn-lt"/>
              </a:rPr>
              <a:t>They also traded corn, beans, squash, and chocolate.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Aztec</a:t>
            </a:r>
            <a:r>
              <a:rPr lang="en-US" sz="2800" dirty="0">
                <a:latin typeface="+mn-lt"/>
              </a:rPr>
              <a:t> and </a:t>
            </a:r>
            <a:r>
              <a:rPr lang="en-US" sz="2800" b="1" dirty="0">
                <a:latin typeface="+mn-lt"/>
              </a:rPr>
              <a:t>Incan </a:t>
            </a:r>
            <a:r>
              <a:rPr lang="en-US" sz="2800" dirty="0">
                <a:latin typeface="+mn-lt"/>
              </a:rPr>
              <a:t>Empires were present during European exploration.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400" dirty="0">
                <a:latin typeface="+mn-lt"/>
              </a:rPr>
              <a:t>The Aztec Empire was located in modern-day Mexico, with its capital, Tenochtitlán, built on an island on a lake.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400" dirty="0">
                <a:latin typeface="+mn-lt"/>
              </a:rPr>
              <a:t>The Inca Empire developed around the Andes Mountains and had over 14,000 miles of roads throughout the mountains with a message system of runners to deliver communications.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7EEEE-BC37-B15D-6A75-0F83C772E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>
            <a:extLst>
              <a:ext uri="{FF2B5EF4-FFF2-40B4-BE49-F238E27FC236}">
                <a16:creationId xmlns:a16="http://schemas.microsoft.com/office/drawing/2014/main" id="{2DCD4974-0EDB-F282-6BCA-34334E77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THE COLUMBIAN EXCHANGE</a:t>
            </a:r>
            <a:endParaRPr dirty="0">
              <a:latin typeface="+mn-lt"/>
            </a:endParaRPr>
          </a:p>
        </p:txBody>
      </p:sp>
      <p:sp>
        <p:nvSpPr>
          <p:cNvPr id="121" name="Shape 121">
            <a:extLst>
              <a:ext uri="{FF2B5EF4-FFF2-40B4-BE49-F238E27FC236}">
                <a16:creationId xmlns:a16="http://schemas.microsoft.com/office/drawing/2014/main" id="{DF5D8EE6-762A-E7B8-6FA4-8879F820E48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7" name="Shape 120">
            <a:extLst>
              <a:ext uri="{FF2B5EF4-FFF2-40B4-BE49-F238E27FC236}">
                <a16:creationId xmlns:a16="http://schemas.microsoft.com/office/drawing/2014/main" id="{F16F971B-0AA2-AC62-2405-4748D463F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47" y="1143000"/>
            <a:ext cx="8229601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500" dirty="0">
                <a:latin typeface="+mn-lt"/>
              </a:rPr>
              <a:t>The </a:t>
            </a:r>
            <a:r>
              <a:rPr lang="en-US" sz="2500" b="1" dirty="0">
                <a:latin typeface="+mn-lt"/>
              </a:rPr>
              <a:t>Columbian Exchange </a:t>
            </a:r>
            <a:r>
              <a:rPr lang="en-US" sz="2500" dirty="0">
                <a:latin typeface="+mn-lt"/>
              </a:rPr>
              <a:t>was the exchange of goods, people, ideas, plants, animals, and diseases between the Old World (Europe) and the New World (the Americas). 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100" dirty="0">
                <a:latin typeface="+mn-lt"/>
              </a:rPr>
              <a:t>Europeans wanted to increase their home country’s wealth, so goods and items from the Americas were sent back to Europe to be sold for high prices.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500" dirty="0">
                <a:latin typeface="+mn-lt"/>
              </a:rPr>
              <a:t>As the Spanish and Portuguese empires spread, the indigenous populations began to decline.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100" dirty="0">
                <a:latin typeface="+mn-lt"/>
              </a:rPr>
              <a:t>Disease was a major part of this decline, along with war against the Europeans.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500" dirty="0">
                <a:latin typeface="+mn-lt"/>
              </a:rPr>
              <a:t>To meet demands for goods back home, the Europeans transported Africans to the New World as enslaved servants, working in mines, on plantations, and other jobs against their will.</a:t>
            </a:r>
          </a:p>
        </p:txBody>
      </p:sp>
    </p:spTree>
    <p:extLst>
      <p:ext uri="{BB962C8B-B14F-4D97-AF65-F5344CB8AC3E}">
        <p14:creationId xmlns:p14="http://schemas.microsoft.com/office/powerpoint/2010/main" val="3937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-3853" y="0"/>
            <a:ext cx="9144000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AFRICAN SLAVERY</a:t>
            </a:r>
            <a:endParaRPr dirty="0">
              <a:latin typeface="+mn-lt"/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53347" y="1143001"/>
            <a:ext cx="8229601" cy="55048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800" dirty="0">
                <a:latin typeface="+mn-lt"/>
              </a:rPr>
              <a:t>Gold and silver taken from natives by </a:t>
            </a:r>
            <a:r>
              <a:rPr lang="en-US" sz="2800" b="1" dirty="0">
                <a:latin typeface="+mn-lt"/>
              </a:rPr>
              <a:t>conquistadors</a:t>
            </a:r>
            <a:r>
              <a:rPr lang="en-US" sz="2800" dirty="0">
                <a:latin typeface="+mn-lt"/>
              </a:rPr>
              <a:t> (conquerors) made Spain and Portugal very wealthy.</a:t>
            </a:r>
            <a:endParaRPr lang="en-US" sz="2400" dirty="0">
              <a:latin typeface="+mn-lt"/>
            </a:endParaRP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800" dirty="0">
                <a:latin typeface="+mn-lt"/>
              </a:rPr>
              <a:t>Europeans looked to Africa for a large workforce to mine more metals and grow cash crops.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400" dirty="0">
                <a:latin typeface="+mn-lt"/>
              </a:rPr>
              <a:t>Africans were forced into slavery and worked long hours, had poor housing, and ate little.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400" dirty="0">
                <a:latin typeface="+mn-lt"/>
              </a:rPr>
              <a:t>For 300 years, businesses relied on the use of slavery to grow.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800" dirty="0">
                <a:latin typeface="+mn-lt"/>
              </a:rPr>
              <a:t>This labor force helped build many of the Latin American countries, but much of the wealth was sent back to Europe.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7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41C1C-5CBE-1EAD-B1E1-16A08E9F8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>
            <a:extLst>
              <a:ext uri="{FF2B5EF4-FFF2-40B4-BE49-F238E27FC236}">
                <a16:creationId xmlns:a16="http://schemas.microsoft.com/office/drawing/2014/main" id="{634DD170-40AE-03DE-55D5-9A1198B35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53" y="0"/>
            <a:ext cx="9144000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INDEPENDENCE MOVEMENTS</a:t>
            </a:r>
            <a:endParaRPr dirty="0">
              <a:latin typeface="+mn-lt"/>
            </a:endParaRPr>
          </a:p>
        </p:txBody>
      </p:sp>
      <p:sp>
        <p:nvSpPr>
          <p:cNvPr id="120" name="Shape 120">
            <a:extLst>
              <a:ext uri="{FF2B5EF4-FFF2-40B4-BE49-F238E27FC236}">
                <a16:creationId xmlns:a16="http://schemas.microsoft.com/office/drawing/2014/main" id="{F99D9E6B-9691-AFEE-3C33-3BEEE64E4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47" y="1143001"/>
            <a:ext cx="8229601" cy="55048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400" dirty="0">
                <a:latin typeface="+mn-lt"/>
              </a:rPr>
              <a:t>The American Revolution of 1776 was an example of colonies fighting for their independence.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100" dirty="0">
                <a:latin typeface="+mn-lt"/>
              </a:rPr>
              <a:t>This, along with the French Revolution, led to ideas of freedom in Latin America.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500" dirty="0">
                <a:latin typeface="+mn-lt"/>
              </a:rPr>
              <a:t>Mexico’s move toward independence began in 1810, and it finally gained independence in 1821, with an emphasis on freedom of religion and equality.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500" dirty="0">
                <a:latin typeface="+mn-lt"/>
              </a:rPr>
              <a:t>Countries further south began their independence movements, too, with Brazil gaining independence in 1822.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100" dirty="0">
                <a:latin typeface="+mn-lt"/>
              </a:rPr>
              <a:t>Most of South America was free from Spanish rule by 1825.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500" dirty="0">
                <a:latin typeface="+mn-lt"/>
              </a:rPr>
              <a:t>The United States helped protect Latin America from future European colonization by issuing the </a:t>
            </a:r>
            <a:r>
              <a:rPr lang="en-US" sz="2500" b="1" dirty="0">
                <a:latin typeface="+mn-lt"/>
              </a:rPr>
              <a:t>Monroe Doctrine</a:t>
            </a:r>
            <a:r>
              <a:rPr lang="en-US" sz="2500" dirty="0">
                <a:latin typeface="+mn-lt"/>
              </a:rPr>
              <a:t> in 1823.</a:t>
            </a:r>
          </a:p>
        </p:txBody>
      </p:sp>
      <p:sp>
        <p:nvSpPr>
          <p:cNvPr id="121" name="Shape 121">
            <a:extLst>
              <a:ext uri="{FF2B5EF4-FFF2-40B4-BE49-F238E27FC236}">
                <a16:creationId xmlns:a16="http://schemas.microsoft.com/office/drawing/2014/main" id="{8B9B108B-4DAD-D6B1-8C52-5B970D238E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76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74284-789C-90C3-83AD-04F4AFEE0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28116"/>
          </a:xfrm>
          <a:prstGeom prst="rect">
            <a:avLst/>
          </a:prstGeom>
        </p:spPr>
      </p:pic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84504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0" y="6107672"/>
            <a:ext cx="79248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Image Credits: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all Wikimedia Commons. Maps ©20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25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Clairmont Press.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8538-F535-4567-123B-F4882C2853CE}"/>
              </a:ext>
            </a:extLst>
          </p:cNvPr>
          <p:cNvSpPr txBox="1"/>
          <p:nvPr/>
        </p:nvSpPr>
        <p:spPr>
          <a:xfrm>
            <a:off x="3464709" y="6490770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3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4F81B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2003</TotalTime>
  <Words>544</Words>
  <Application>Microsoft Macintosh PowerPoint</Application>
  <PresentationFormat>On-screen Show (4:3)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INDIGENOUS PEOPLE</vt:lpstr>
      <vt:lpstr>THE COLUMBIAN EXCHANGE</vt:lpstr>
      <vt:lpstr>AFRICAN SLAVERY</vt:lpstr>
      <vt:lpstr>INDEPENDENCE MOVEMENTS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Emmett Mullins</cp:lastModifiedBy>
  <cp:revision>145</cp:revision>
  <dcterms:modified xsi:type="dcterms:W3CDTF">2025-10-13T00:21:50Z</dcterms:modified>
</cp:coreProperties>
</file>