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7" r:id="rId3"/>
    <p:sldId id="278" r:id="rId4"/>
    <p:sldId id="279" r:id="rId5"/>
    <p:sldId id="304" r:id="rId6"/>
    <p:sldId id="316" r:id="rId7"/>
    <p:sldId id="318" r:id="rId8"/>
    <p:sldId id="317" r:id="rId9"/>
    <p:sldId id="293" r:id="rId10"/>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firstRow>
  </a:tblStyle>
  <a:tblStyle styleId="{C7B018BB-80A7-4F77-B60F-C8B233D01FF8}"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firstRow>
  </a:tblStyle>
  <a:tblStyle styleId="{EEE7283C-3CF3-47DC-8721-378D4A62B228}"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firstRow>
  </a:tblStyle>
  <a:tblStyle styleId="{CF821DB8-F4EB-4A41-A1BA-3FCAFE7338EE}" styleName="">
    <a:tblBg/>
    <a:wholeTbl>
      <a:tcTxStyle b="on"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1"/>
          </a:solidFill>
        </a:fill>
      </a:tcStyle>
    </a:band2H>
    <a:firstCol>
      <a:tcTxStyle b="on" i="off">
        <a:fontRef idx="major">
          <a:schemeClr val="accent1"/>
        </a:fontRef>
        <a:schemeClr val="accent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lastRow>
    <a:firstRow>
      <a:tcTxStyle b="on" i="off">
        <a:fontRef idx="major">
          <a:schemeClr val="accent1"/>
        </a:fontRef>
        <a:schemeClr val="accent1"/>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000000"/>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000000"/>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000000"/>
          </a:solidFill>
        </a:fill>
      </a:tcStyle>
    </a:firstRow>
  </a:tblStyle>
  <a:tblStyle styleId="{2708684C-4D16-4618-839F-0558EEFCDFE6}" styleName="">
    <a:tblBg/>
    <a:wholeTb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05" autoAdjust="0"/>
    <p:restoredTop sz="91682" autoAdjust="0"/>
  </p:normalViewPr>
  <p:slideViewPr>
    <p:cSldViewPr snapToGrid="0" snapToObjects="1">
      <p:cViewPr varScale="1">
        <p:scale>
          <a:sx n="128" d="100"/>
          <a:sy n="128" d="100"/>
        </p:scale>
        <p:origin x="1832"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 name="Shape 55"/>
          <p:cNvSpPr>
            <a:spLocks noGrp="1" noRot="1" noChangeAspect="1"/>
          </p:cNvSpPr>
          <p:nvPr>
            <p:ph type="sldImg"/>
          </p:nvPr>
        </p:nvSpPr>
        <p:spPr>
          <a:xfrm>
            <a:off x="1143000" y="685800"/>
            <a:ext cx="4572000" cy="3429000"/>
          </a:xfrm>
          <a:prstGeom prst="rect">
            <a:avLst/>
          </a:prstGeom>
        </p:spPr>
        <p:txBody>
          <a:bodyPr/>
          <a:lstStyle/>
          <a:p>
            <a:endParaRPr/>
          </a:p>
        </p:txBody>
      </p:sp>
      <p:sp>
        <p:nvSpPr>
          <p:cNvPr id="56" name="Shape 5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51758360"/>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gradFill flip="none" rotWithShape="1">
          <a:gsLst>
            <a:gs pos="0">
              <a:srgbClr val="BCC8E5"/>
            </a:gs>
            <a:gs pos="40000">
              <a:srgbClr val="B1BEE1"/>
            </a:gs>
            <a:gs pos="100000">
              <a:srgbClr val="00224B"/>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Shape 12"/>
          <p:cNvSpPr>
            <a:spLocks noGrp="1"/>
          </p:cNvSpPr>
          <p:nvPr>
            <p:ph type="title"/>
          </p:nvPr>
        </p:nvSpPr>
        <p:spPr>
          <a:xfrm>
            <a:off x="685800" y="2130425"/>
            <a:ext cx="7772400" cy="1470025"/>
          </a:xfrm>
          <a:prstGeom prst="rect">
            <a:avLst/>
          </a:prstGeom>
        </p:spPr>
        <p:txBody>
          <a:bodyPr/>
          <a:lstStyle>
            <a:lvl1pPr>
              <a:defRPr>
                <a:solidFill>
                  <a:srgbClr val="FFFFFF"/>
                </a:solidFill>
              </a:defRPr>
            </a:lvl1pPr>
          </a:lstStyle>
          <a:p>
            <a:r>
              <a:t>Title Text</a:t>
            </a:r>
          </a:p>
        </p:txBody>
      </p:sp>
      <p:sp>
        <p:nvSpPr>
          <p:cNvPr id="13" name="Shape 13"/>
          <p:cNvSpPr>
            <a:spLocks noGrp="1"/>
          </p:cNvSpPr>
          <p:nvPr>
            <p:ph type="body" sz="quarter" idx="1"/>
          </p:nvPr>
        </p:nvSpPr>
        <p:spPr>
          <a:xfrm>
            <a:off x="1371600" y="3886200"/>
            <a:ext cx="6400800" cy="1752600"/>
          </a:xfrm>
          <a:prstGeom prst="rect">
            <a:avLst/>
          </a:prstGeom>
        </p:spPr>
        <p:txBody>
          <a:bodyPr/>
          <a:lstStyle>
            <a:lvl1pPr marL="0" indent="0" algn="ctr">
              <a:lnSpc>
                <a:spcPct val="100000"/>
              </a:lnSpc>
              <a:buSzTx/>
              <a:buFontTx/>
              <a:buNone/>
              <a:defRPr>
                <a:solidFill>
                  <a:srgbClr val="FFFFFF"/>
                </a:solidFill>
              </a:defRPr>
            </a:lvl1pPr>
            <a:lvl2pPr marL="0" indent="0" algn="ctr">
              <a:lnSpc>
                <a:spcPct val="100000"/>
              </a:lnSpc>
              <a:buSzTx/>
              <a:buFontTx/>
              <a:buNone/>
              <a:defRPr>
                <a:solidFill>
                  <a:srgbClr val="FFFFFF"/>
                </a:solidFill>
              </a:defRPr>
            </a:lvl2pPr>
            <a:lvl3pPr marL="0" indent="0" algn="ctr">
              <a:lnSpc>
                <a:spcPct val="100000"/>
              </a:lnSpc>
              <a:buSzTx/>
              <a:buFontTx/>
              <a:buNone/>
              <a:defRPr>
                <a:solidFill>
                  <a:srgbClr val="FFFFFF"/>
                </a:solidFill>
              </a:defRPr>
            </a:lvl3pPr>
            <a:lvl4pPr marL="0" indent="0" algn="ctr">
              <a:lnSpc>
                <a:spcPct val="100000"/>
              </a:lnSpc>
              <a:buSzTx/>
              <a:buFontTx/>
              <a:buNone/>
              <a:defRPr>
                <a:solidFill>
                  <a:srgbClr val="FFFFFF"/>
                </a:solidFill>
              </a:defRPr>
            </a:lvl4pPr>
            <a:lvl5pPr marL="0" indent="0" algn="ctr">
              <a:lnSpc>
                <a:spcPct val="100000"/>
              </a:lnSpc>
              <a:buSzTx/>
              <a:buFont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 name="Shape 14"/>
          <p:cNvSpPr>
            <a:spLocks noGrp="1"/>
          </p:cNvSpPr>
          <p:nvPr>
            <p:ph type="sldNum" sz="quarter" idx="2"/>
          </p:nvPr>
        </p:nvSpPr>
        <p:spPr>
          <a:xfrm>
            <a:off x="8679102" y="6528118"/>
            <a:ext cx="312499" cy="294639"/>
          </a:xfrm>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r>
              <a:t>Title Text</a:t>
            </a:r>
          </a:p>
        </p:txBody>
      </p:sp>
      <p:sp>
        <p:nvSpPr>
          <p:cNvPr id="22" name="Shape 22"/>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0" name="Shape 30"/>
          <p:cNvSpPr>
            <a:spLocks noGrp="1"/>
          </p:cNvSpPr>
          <p:nvPr>
            <p:ph type="body" sz="half" idx="1"/>
          </p:nvPr>
        </p:nvSpPr>
        <p:spPr>
          <a:xfrm>
            <a:off x="457200" y="1600200"/>
            <a:ext cx="4038600" cy="4525963"/>
          </a:xfrm>
          <a:prstGeom prst="rect">
            <a:avLst/>
          </a:prstGeom>
        </p:spPr>
        <p:txBody>
          <a:bodyPr/>
          <a:lstStyle>
            <a:lvl1pPr marL="342900" indent="-342900">
              <a:lnSpc>
                <a:spcPct val="100000"/>
              </a:lnSpc>
              <a:spcBef>
                <a:spcPts val="600"/>
              </a:spcBef>
              <a:defRPr sz="2800"/>
            </a:lvl1pPr>
            <a:lvl2pPr marL="790575" indent="-333375">
              <a:lnSpc>
                <a:spcPct val="100000"/>
              </a:lnSpc>
              <a:spcBef>
                <a:spcPts val="600"/>
              </a:spcBef>
              <a:defRPr sz="2800"/>
            </a:lvl2pPr>
            <a:lvl3pPr marL="1234438" indent="-320038">
              <a:lnSpc>
                <a:spcPct val="100000"/>
              </a:lnSpc>
              <a:spcBef>
                <a:spcPts val="600"/>
              </a:spcBef>
              <a:defRPr sz="2800"/>
            </a:lvl3pPr>
            <a:lvl4pPr marL="1727200" indent="-355600">
              <a:lnSpc>
                <a:spcPct val="100000"/>
              </a:lnSpc>
              <a:spcBef>
                <a:spcPts val="600"/>
              </a:spcBef>
              <a:defRPr sz="2800"/>
            </a:lvl4pPr>
            <a:lvl5pPr marL="2184400" indent="-355600">
              <a:lnSpc>
                <a:spcPct val="100000"/>
              </a:lnSpc>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title"/>
          </p:nvPr>
        </p:nvSpPr>
        <p:spPr>
          <a:prstGeom prst="rect">
            <a:avLst/>
          </a:prstGeom>
        </p:spPr>
        <p:txBody>
          <a:bodyPr/>
          <a:lstStyle/>
          <a:p>
            <a:r>
              <a:t>Title Text</a:t>
            </a:r>
          </a:p>
        </p:txBody>
      </p:sp>
      <p:sp>
        <p:nvSpPr>
          <p:cNvPr id="32" name="Shape 3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r>
              <a:t>Title Text</a:t>
            </a:r>
          </a:p>
        </p:txBody>
      </p:sp>
      <p:sp>
        <p:nvSpPr>
          <p:cNvPr id="40" name="Shape 40"/>
          <p:cNvSpPr>
            <a:spLocks noGrp="1"/>
          </p:cNvSpPr>
          <p:nvPr>
            <p:ph type="body" sz="quarter" idx="1"/>
          </p:nvPr>
        </p:nvSpPr>
        <p:spPr>
          <a:xfrm>
            <a:off x="457200" y="1535112"/>
            <a:ext cx="4040188" cy="639763"/>
          </a:xfrm>
          <a:prstGeom prst="rect">
            <a:avLst/>
          </a:prstGeom>
        </p:spPr>
        <p:txBody>
          <a:bodyPr anchor="b"/>
          <a:lstStyle>
            <a:lvl1pPr marL="0" indent="0">
              <a:lnSpc>
                <a:spcPct val="100000"/>
              </a:lnSpc>
              <a:spcBef>
                <a:spcPts val="500"/>
              </a:spcBef>
              <a:buSzTx/>
              <a:buFontTx/>
              <a:buNone/>
              <a:defRPr sz="2400" b="1"/>
            </a:lvl1pPr>
            <a:lvl2pPr marL="0" indent="0">
              <a:lnSpc>
                <a:spcPct val="100000"/>
              </a:lnSpc>
              <a:spcBef>
                <a:spcPts val="500"/>
              </a:spcBef>
              <a:buSzTx/>
              <a:buFontTx/>
              <a:buNone/>
              <a:defRPr sz="2400" b="1"/>
            </a:lvl2pPr>
            <a:lvl3pPr marL="0" indent="0">
              <a:lnSpc>
                <a:spcPct val="100000"/>
              </a:lnSpc>
              <a:spcBef>
                <a:spcPts val="500"/>
              </a:spcBef>
              <a:buSzTx/>
              <a:buFontTx/>
              <a:buNone/>
              <a:defRPr sz="2400" b="1"/>
            </a:lvl3pPr>
            <a:lvl4pPr marL="0" indent="0">
              <a:lnSpc>
                <a:spcPct val="100000"/>
              </a:lnSpc>
              <a:spcBef>
                <a:spcPts val="500"/>
              </a:spcBef>
              <a:buSzTx/>
              <a:buFontTx/>
              <a:buNone/>
              <a:defRPr sz="2400" b="1"/>
            </a:lvl4pPr>
            <a:lvl5pPr marL="0" indent="0">
              <a:lnSpc>
                <a:spcPct val="100000"/>
              </a:lnSpc>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body" sz="quarter" idx="13"/>
          </p:nvPr>
        </p:nvSpPr>
        <p:spPr>
          <a:xfrm>
            <a:off x="4645025" y="1535112"/>
            <a:ext cx="4041775" cy="639764"/>
          </a:xfrm>
          <a:prstGeom prst="rect">
            <a:avLst/>
          </a:prstGeom>
        </p:spPr>
        <p:txBody>
          <a:bodyPr anchor="b"/>
          <a:lstStyle/>
          <a:p>
            <a:endParaRPr/>
          </a:p>
        </p:txBody>
      </p:sp>
      <p:sp>
        <p:nvSpPr>
          <p:cNvPr id="42" name="Shape 4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sp>
        <p:nvSpPr>
          <p:cNvPr id="2" name="Shape 2"/>
          <p:cNvSpPr/>
          <p:nvPr/>
        </p:nvSpPr>
        <p:spPr>
          <a:xfrm>
            <a:off x="0" y="6477000"/>
            <a:ext cx="9144000" cy="381000"/>
          </a:xfrm>
          <a:prstGeom prst="rect">
            <a:avLst/>
          </a:prstGeom>
          <a:gradFill>
            <a:gsLst>
              <a:gs pos="0">
                <a:srgbClr val="2E5E97"/>
              </a:gs>
              <a:gs pos="80000">
                <a:srgbClr val="3C7BC7"/>
              </a:gs>
              <a:gs pos="100000">
                <a:srgbClr val="3A7CCA"/>
              </a:gs>
            </a:gsLst>
            <a:lin ang="16200000"/>
          </a:gradFill>
          <a:ln w="12700">
            <a:miter lim="400000"/>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Trebuchet MS"/>
                <a:ea typeface="Trebuchet MS"/>
                <a:cs typeface="Trebuchet MS"/>
                <a:sym typeface="Trebuchet MS"/>
              </a:defRPr>
            </a:pPr>
            <a:endParaRPr/>
          </a:p>
        </p:txBody>
      </p:sp>
      <p:sp>
        <p:nvSpPr>
          <p:cNvPr id="3" name="Shape 3"/>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4" name="Shape 4"/>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8526702" y="6528118"/>
            <a:ext cx="312499" cy="294639"/>
          </a:xfrm>
          <a:prstGeom prst="rect">
            <a:avLst/>
          </a:prstGeom>
          <a:ln w="12700">
            <a:miter lim="400000"/>
          </a:ln>
        </p:spPr>
        <p:txBody>
          <a:bodyPr wrap="none" lIns="45718" tIns="45718" rIns="45718" bIns="45718" anchor="ctr">
            <a:spAutoFit/>
          </a:bodyPr>
          <a:lstStyle>
            <a:lvl1pPr algn="r">
              <a:defRPr sz="1400" b="1">
                <a:solidFill>
                  <a:srgbClr val="FFFFFF"/>
                </a:solidFill>
                <a:latin typeface="+mn-lt"/>
                <a:ea typeface="+mn-ea"/>
                <a:cs typeface="+mn-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txStyles>
    <p:titleStyle>
      <a:lvl1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5pPr>
      <a:lvl6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6pPr>
      <a:lvl7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7pPr>
      <a:lvl8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8pPr>
      <a:lvl9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9pPr>
    </p:titleStyle>
    <p:bodyStyle>
      <a:lvl1pPr marL="758951" marR="0" indent="-75895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1pPr>
      <a:lvl2pPr marL="783771" marR="0" indent="-32657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2pPr>
      <a:lvl3pPr marL="1219200" marR="0" indent="-30480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3pPr>
      <a:lvl4pPr marL="17373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4pPr>
      <a:lvl5pPr marL="21945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5pPr>
      <a:lvl6pPr marL="26517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6pPr>
      <a:lvl7pPr marL="31089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7pPr>
      <a:lvl8pPr marL="35661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8pPr>
      <a:lvl9pPr marL="40233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9pPr>
    </p:bodyStyle>
    <p:otherStyle>
      <a:lvl1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tif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73EB1A-DF7F-7793-2E2C-1130938FD0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77" y="1"/>
            <a:ext cx="9142624" cy="6477952"/>
          </a:xfrm>
          <a:prstGeom prst="rect">
            <a:avLst/>
          </a:prstGeom>
        </p:spPr>
      </p:pic>
      <p:sp>
        <p:nvSpPr>
          <p:cNvPr id="59" name="Shape 59"/>
          <p:cNvSpPr/>
          <p:nvPr/>
        </p:nvSpPr>
        <p:spPr>
          <a:xfrm>
            <a:off x="2754" y="4916913"/>
            <a:ext cx="9141246" cy="1569656"/>
          </a:xfrm>
          <a:prstGeom prst="rect">
            <a:avLst/>
          </a:prstGeom>
          <a:solidFill>
            <a:srgbClr val="DCE6F2">
              <a:alpha val="18000"/>
            </a:srgbClr>
          </a:solidFill>
          <a:ln w="12700">
            <a:miter lim="400000"/>
          </a:ln>
          <a:extLst>
            <a:ext uri="{C572A759-6A51-4108-AA02-DFA0A04FC94B}">
              <ma14:wrappingTextBoxFlag xmlns="" xmlns:ma14="http://schemas.microsoft.com/office/mac/drawingml/2011/main" val="1"/>
            </a:ext>
          </a:extLst>
        </p:spPr>
        <p:txBody>
          <a:bodyPr lIns="45718" tIns="45718" rIns="45718" bIns="45718" anchor="b">
            <a:spAutoFit/>
          </a:bodyPr>
          <a:lstStyle/>
          <a:p>
            <a:pPr>
              <a:defRPr sz="3200">
                <a:solidFill>
                  <a:srgbClr val="FFFFFF"/>
                </a:solidFill>
                <a:effectLst>
                  <a:outerShdw blurRad="38100" dist="19050" dir="2700000" rotWithShape="0">
                    <a:srgbClr val="000000">
                      <a:alpha val="40000"/>
                    </a:srgbClr>
                  </a:outerShdw>
                </a:effectLst>
                <a:latin typeface="Trebuchet MS"/>
                <a:ea typeface="Trebuchet MS"/>
                <a:cs typeface="Trebuchet MS"/>
                <a:sym typeface="Trebuchet MS"/>
              </a:defRPr>
            </a:pPr>
            <a:r>
              <a:rPr lang="en-US" b="1" dirty="0">
                <a:latin typeface="+mn-lt"/>
              </a:rPr>
              <a:t> </a:t>
            </a:r>
            <a:r>
              <a:rPr b="1" dirty="0">
                <a:latin typeface="+mn-lt"/>
              </a:rPr>
              <a:t>Chapter </a:t>
            </a:r>
            <a:r>
              <a:rPr lang="en-US" b="1" dirty="0">
                <a:latin typeface="+mn-lt"/>
              </a:rPr>
              <a:t>12</a:t>
            </a:r>
            <a:r>
              <a:rPr b="1" dirty="0">
                <a:latin typeface="+mn-lt"/>
              </a:rPr>
              <a:t>:</a:t>
            </a:r>
            <a:r>
              <a:rPr lang="en-US" b="1" dirty="0">
                <a:latin typeface="+mn-lt"/>
              </a:rPr>
              <a:t> </a:t>
            </a:r>
            <a:r>
              <a:rPr lang="en-US" sz="3200" b="1" dirty="0">
                <a:latin typeface="+mn-lt"/>
              </a:rPr>
              <a:t>The Geography and</a:t>
            </a:r>
          </a:p>
          <a:p>
            <a:pPr>
              <a:defRPr sz="3200">
                <a:solidFill>
                  <a:srgbClr val="FFFFFF"/>
                </a:solidFill>
                <a:effectLst>
                  <a:outerShdw blurRad="38100" dist="19050" dir="2700000" rotWithShape="0">
                    <a:srgbClr val="000000">
                      <a:alpha val="40000"/>
                    </a:srgbClr>
                  </a:outerShdw>
                </a:effectLst>
                <a:latin typeface="Trebuchet MS"/>
                <a:ea typeface="Trebuchet MS"/>
                <a:cs typeface="Trebuchet MS"/>
                <a:sym typeface="Trebuchet MS"/>
              </a:defRPr>
            </a:pPr>
            <a:r>
              <a:rPr lang="en-US" sz="3200" b="1" dirty="0">
                <a:latin typeface="+mn-lt"/>
              </a:rPr>
              <a:t> History of Latin America</a:t>
            </a:r>
            <a:endParaRPr sz="2900" b="1" dirty="0">
              <a:latin typeface="+mn-lt"/>
            </a:endParaRPr>
          </a:p>
          <a:p>
            <a:pPr>
              <a:defRPr sz="3200">
                <a:solidFill>
                  <a:srgbClr val="FFFFFF"/>
                </a:solidFill>
                <a:effectLst>
                  <a:outerShdw blurRad="38100" dist="19050" dir="2700000" rotWithShape="0">
                    <a:srgbClr val="000000">
                      <a:alpha val="40000"/>
                    </a:srgbClr>
                  </a:outerShdw>
                </a:effectLst>
                <a:latin typeface="Trebuchet MS"/>
                <a:ea typeface="Trebuchet MS"/>
                <a:cs typeface="Trebuchet MS"/>
                <a:sym typeface="Trebuchet MS"/>
              </a:defRPr>
            </a:pPr>
            <a:r>
              <a:rPr lang="en-US" b="1" dirty="0">
                <a:latin typeface="+mn-lt"/>
              </a:rPr>
              <a:t> </a:t>
            </a:r>
            <a:r>
              <a:rPr b="1" dirty="0">
                <a:latin typeface="+mn-lt"/>
              </a:rPr>
              <a:t>STUDY PRESENTATION</a:t>
            </a:r>
          </a:p>
        </p:txBody>
      </p:sp>
      <p:sp>
        <p:nvSpPr>
          <p:cNvPr id="60" name="Shape 60"/>
          <p:cNvSpPr/>
          <p:nvPr/>
        </p:nvSpPr>
        <p:spPr>
          <a:xfrm>
            <a:off x="7543800" y="6545790"/>
            <a:ext cx="1600200" cy="24621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r">
              <a:spcBef>
                <a:spcPts val="600"/>
              </a:spcBef>
              <a:defRPr sz="1000">
                <a:solidFill>
                  <a:srgbClr val="FFFFFF"/>
                </a:solidFill>
                <a:effectLst>
                  <a:outerShdw blurRad="38100" dist="38100" dir="2700000" rotWithShape="0">
                    <a:srgbClr val="C0C0C0"/>
                  </a:outerShdw>
                </a:effectLst>
                <a:latin typeface="Arial"/>
                <a:ea typeface="Arial"/>
                <a:cs typeface="Arial"/>
                <a:sym typeface="Arial"/>
              </a:defRPr>
            </a:lvl1pPr>
          </a:lstStyle>
          <a:p>
            <a:r>
              <a:rPr dirty="0"/>
              <a:t>© </a:t>
            </a:r>
            <a:r>
              <a:rPr lang="en-US" dirty="0"/>
              <a:t>2025</a:t>
            </a:r>
            <a:r>
              <a:rPr dirty="0"/>
              <a:t> Clairmont Press</a:t>
            </a:r>
          </a:p>
        </p:txBody>
      </p:sp>
      <p:pic>
        <p:nvPicPr>
          <p:cNvPr id="3" name="Picture 2">
            <a:extLst>
              <a:ext uri="{FF2B5EF4-FFF2-40B4-BE49-F238E27FC236}">
                <a16:creationId xmlns:a16="http://schemas.microsoft.com/office/drawing/2014/main" id="{5E55DA07-C896-8024-9A47-D6ADCE2232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3495" y="528322"/>
            <a:ext cx="7537739" cy="2092132"/>
          </a:xfrm>
          <a:prstGeom prst="rect">
            <a:avLst/>
          </a:prstGeom>
          <a:effectLst>
            <a:outerShdw blurRad="50800" dist="38100" dir="2700000" algn="tl" rotWithShape="0">
              <a:prstClr val="black"/>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59"/>
                                        </p:tgtEl>
                                        <p:attrNameLst>
                                          <p:attrName>style.visibility</p:attrName>
                                        </p:attrNameLst>
                                      </p:cBhvr>
                                      <p:to>
                                        <p:strVal val="visible"/>
                                      </p:to>
                                    </p:set>
                                    <p:anim calcmode="lin" valueType="num">
                                      <p:cBhvr>
                                        <p:cTn id="7" dur="500" fill="hold"/>
                                        <p:tgtEl>
                                          <p:spTgt spid="59"/>
                                        </p:tgtEl>
                                        <p:attrNameLst>
                                          <p:attrName>ppt_x</p:attrName>
                                        </p:attrNameLst>
                                      </p:cBhvr>
                                      <p:tavLst>
                                        <p:tav tm="0">
                                          <p:val>
                                            <p:strVal val="0-#ppt_w/2"/>
                                          </p:val>
                                        </p:tav>
                                        <p:tav tm="100000">
                                          <p:val>
                                            <p:strVal val="#ppt_x"/>
                                          </p:val>
                                        </p:tav>
                                      </p:tavLst>
                                    </p:anim>
                                    <p:anim calcmode="lin" valueType="num">
                                      <p:cBhvr>
                                        <p:cTn id="8"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1"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566C38-5B6E-3CFF-D1AD-E4727E5AFCD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489054"/>
          </a:xfrm>
          <a:prstGeom prst="rect">
            <a:avLst/>
          </a:prstGeom>
        </p:spPr>
      </p:pic>
      <p:sp>
        <p:nvSpPr>
          <p:cNvPr id="66" name="Shape 66"/>
          <p:cNvSpPr>
            <a:spLocks noGrp="1"/>
          </p:cNvSpPr>
          <p:nvPr>
            <p:ph type="sldNum" sz="quarter" idx="2"/>
          </p:nvPr>
        </p:nvSpPr>
        <p:spPr>
          <a:xfrm>
            <a:off x="8655497" y="6521549"/>
            <a:ext cx="183701" cy="307773"/>
          </a:xfrm>
          <a:prstGeom prst="rect">
            <a:avLst/>
          </a:prstGeom>
          <a:extLst>
            <a:ext uri="{C572A759-6A51-4108-AA02-DFA0A04FC94B}">
              <ma14:wrappingTextBoxFlag xmlns="" xmlns:ma14="http://schemas.microsoft.com/office/mac/drawingml/2011/main" val="1"/>
            </a:ext>
          </a:extLst>
        </p:spPr>
        <p:txBody>
          <a:bodyPr/>
          <a:lstStyle>
            <a:lvl1pPr>
              <a:defRPr>
                <a:solidFill>
                  <a:srgbClr val="000000"/>
                </a:solidFill>
              </a:defRPr>
            </a:lvl1pPr>
          </a:lstStyle>
          <a:p>
            <a:fld id="{86CB4B4D-7CA3-9044-876B-883B54F8677D}" type="slidenum">
              <a:rPr>
                <a:solidFill>
                  <a:srgbClr val="FFFFFF"/>
                </a:solidFill>
              </a:rPr>
              <a:t>2</a:t>
            </a:fld>
            <a:endParaRPr dirty="0">
              <a:solidFill>
                <a:srgbClr val="FFFFFF"/>
              </a:solidFill>
            </a:endParaRPr>
          </a:p>
        </p:txBody>
      </p:sp>
      <p:sp>
        <p:nvSpPr>
          <p:cNvPr id="4" name="Rectangle 3">
            <a:extLst>
              <a:ext uri="{FF2B5EF4-FFF2-40B4-BE49-F238E27FC236}">
                <a16:creationId xmlns:a16="http://schemas.microsoft.com/office/drawing/2014/main" id="{A959EA9A-87F3-BBAF-14E8-5E7C785FACA1}"/>
              </a:ext>
            </a:extLst>
          </p:cNvPr>
          <p:cNvSpPr/>
          <p:nvPr/>
        </p:nvSpPr>
        <p:spPr>
          <a:xfrm>
            <a:off x="0" y="6065308"/>
            <a:ext cx="5701696" cy="400105"/>
          </a:xfrm>
          <a:prstGeom prst="rect">
            <a:avLst/>
          </a:prstGeom>
          <a:solidFill>
            <a:srgbClr val="10253F">
              <a:alpha val="81961"/>
            </a:srgb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5" name="Shape 65"/>
          <p:cNvSpPr/>
          <p:nvPr/>
        </p:nvSpPr>
        <p:spPr>
          <a:xfrm>
            <a:off x="0" y="6065309"/>
            <a:ext cx="5766458" cy="400105"/>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defRPr sz="2000" b="1">
                <a:solidFill>
                  <a:srgbClr val="FFFFFF"/>
                </a:solidFill>
                <a:effectLst>
                  <a:outerShdw blurRad="38100" dist="38100" dir="2700000" rotWithShape="0">
                    <a:srgbClr val="000000">
                      <a:alpha val="43137"/>
                    </a:srgbClr>
                  </a:outerShdw>
                </a:effectLst>
                <a:latin typeface="Trebuchet MS"/>
                <a:ea typeface="Trebuchet MS"/>
                <a:cs typeface="Trebuchet MS"/>
                <a:sym typeface="Trebuchet MS"/>
              </a:defRPr>
            </a:pPr>
            <a:r>
              <a:rPr lang="en-US" dirty="0">
                <a:solidFill>
                  <a:srgbClr val="FFFFFF"/>
                </a:solidFill>
                <a:latin typeface="+mn-lt"/>
              </a:rPr>
              <a:t> </a:t>
            </a:r>
            <a:r>
              <a:rPr dirty="0">
                <a:solidFill>
                  <a:srgbClr val="FFFFFF"/>
                </a:solidFill>
                <a:latin typeface="+mn-lt"/>
              </a:rPr>
              <a:t>Section 3: </a:t>
            </a:r>
            <a:r>
              <a:rPr lang="en-US" u="sng" dirty="0">
                <a:solidFill>
                  <a:srgbClr val="FF0000"/>
                </a:solidFill>
                <a:uFill>
                  <a:solidFill>
                    <a:srgbClr val="FF0000"/>
                  </a:solidFill>
                </a:uFill>
                <a:latin typeface="+mn-lt"/>
                <a:hlinkClick r:id="rId3" action="ppaction://hlinksldjump"/>
              </a:rPr>
              <a:t>Modern Latin America</a:t>
            </a:r>
            <a:endParaRPr u="sng" dirty="0">
              <a:solidFill>
                <a:srgbClr val="FF0000"/>
              </a:solidFill>
              <a:uFill>
                <a:solidFill>
                  <a:srgbClr val="FF0000"/>
                </a:solidFill>
              </a:uFill>
              <a:latin typeface="+mn-lt"/>
              <a:hlinkClick r:id="rId3" action="ppaction://hlinksldjump">
                <a:extLst>
                  <a:ext uri="{A12FA001-AC4F-418D-AE19-62706E023703}">
                    <ahyp:hlinkClr xmlns:ahyp="http://schemas.microsoft.com/office/drawing/2018/hyperlinkcolor" val="tx"/>
                  </a:ext>
                </a:extLst>
              </a:hlinkClick>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2" nodeType="afterEffect">
                                  <p:stCondLst>
                                    <p:cond delay="0"/>
                                  </p:stCondLst>
                                  <p:iterate>
                                    <p:tmAbs val="0"/>
                                  </p:iterate>
                                  <p:childTnLst>
                                    <p:set>
                                      <p:cBhvr>
                                        <p:cTn id="6" fill="hold"/>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0-#ppt_w/2"/>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2"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p:cNvSpPr>
          <p:nvPr>
            <p:ph type="sldNum" sz="quarter" idx="2"/>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3</a:t>
            </a:fld>
            <a:endParaRPr/>
          </a:p>
        </p:txBody>
      </p:sp>
      <p:sp>
        <p:nvSpPr>
          <p:cNvPr id="2" name="Shape 112">
            <a:extLst>
              <a:ext uri="{FF2B5EF4-FFF2-40B4-BE49-F238E27FC236}">
                <a16:creationId xmlns:a16="http://schemas.microsoft.com/office/drawing/2014/main" id="{4AA1E661-B789-89BB-2011-33573CDD5E6B}"/>
              </a:ext>
            </a:extLst>
          </p:cNvPr>
          <p:cNvSpPr txBox="1">
            <a:spLocks/>
          </p:cNvSpPr>
          <p:nvPr/>
        </p:nvSpPr>
        <p:spPr>
          <a:xfrm>
            <a:off x="453348" y="11430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marL="758951" marR="0" indent="-75895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1pPr>
            <a:lvl2pPr marL="742950" marR="0" indent="-285750" algn="l" defTabSz="914400" rtl="0" latinLnBrk="0">
              <a:lnSpc>
                <a:spcPct val="100000"/>
              </a:lnSpc>
              <a:spcBef>
                <a:spcPts val="600"/>
              </a:spcBef>
              <a:spcAft>
                <a:spcPts val="0"/>
              </a:spcAft>
              <a:buClrTx/>
              <a:buSzPct val="100000"/>
              <a:buFont typeface="Arial"/>
              <a:buChar char="•"/>
              <a:tabLst/>
              <a:defRPr sz="2800" b="0" i="0" u="none" strike="noStrike" cap="none" spc="0" baseline="0">
                <a:ln>
                  <a:noFill/>
                </a:ln>
                <a:solidFill>
                  <a:srgbClr val="000000"/>
                </a:solidFill>
                <a:uFillTx/>
                <a:latin typeface="Trebuchet MS"/>
                <a:ea typeface="Trebuchet MS"/>
                <a:cs typeface="Trebuchet MS"/>
                <a:sym typeface="Trebuchet MS"/>
              </a:defRPr>
            </a:lvl2pPr>
            <a:lvl3pPr marL="1219200" marR="0" indent="-30480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3pPr>
            <a:lvl4pPr marL="17373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4pPr>
            <a:lvl5pPr marL="21945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5pPr>
            <a:lvl6pPr marL="26517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6pPr>
            <a:lvl7pPr marL="31089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7pPr>
            <a:lvl8pPr marL="35661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8pPr>
            <a:lvl9pPr marL="40233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9pPr>
          </a:lstStyle>
          <a:p>
            <a:pPr marL="342900" lvl="1" indent="-342900" hangingPunct="1">
              <a:spcBef>
                <a:spcPts val="1690"/>
              </a:spcBef>
              <a:buFont typeface="Arial"/>
              <a:buChar char="➢"/>
            </a:pPr>
            <a:r>
              <a:rPr lang="en-US" sz="3200" dirty="0">
                <a:latin typeface="+mn-lt"/>
              </a:rPr>
              <a:t>Essential Question:</a:t>
            </a:r>
          </a:p>
          <a:p>
            <a:pPr marL="892629" lvl="2" indent="-457200" hangingPunct="1">
              <a:lnSpc>
                <a:spcPct val="100000"/>
              </a:lnSpc>
              <a:spcBef>
                <a:spcPts val="1690"/>
              </a:spcBef>
              <a:buFont typeface="Arial" panose="020B0604020202020204" pitchFamily="34" charset="0"/>
              <a:buChar char="•"/>
            </a:pPr>
            <a:r>
              <a:rPr lang="en-US" sz="2800" dirty="0">
                <a:latin typeface="+mn-lt"/>
              </a:rPr>
              <a:t>What is the impact on political and social life resulting from the rule of dictators?</a:t>
            </a:r>
          </a:p>
        </p:txBody>
      </p:sp>
      <p:sp>
        <p:nvSpPr>
          <p:cNvPr id="8" name="Shape 156">
            <a:extLst>
              <a:ext uri="{FF2B5EF4-FFF2-40B4-BE49-F238E27FC236}">
                <a16:creationId xmlns:a16="http://schemas.microsoft.com/office/drawing/2014/main" id="{DC7BB197-8A82-96A6-8108-37E8D065FE33}"/>
              </a:ext>
            </a:extLst>
          </p:cNvPr>
          <p:cNvSpPr txBox="1">
            <a:spLocks/>
          </p:cNvSpPr>
          <p:nvPr/>
        </p:nvSpPr>
        <p:spPr>
          <a:xfrm>
            <a:off x="0" y="0"/>
            <a:ext cx="9144000" cy="11430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marL="0" marR="0" indent="0" algn="ctr" defTabSz="804672" rtl="0" latinLnBrk="0">
              <a:lnSpc>
                <a:spcPct val="100000"/>
              </a:lnSpc>
              <a:spcBef>
                <a:spcPts val="0"/>
              </a:spcBef>
              <a:spcAft>
                <a:spcPts val="0"/>
              </a:spcAft>
              <a:buClrTx/>
              <a:buSzTx/>
              <a:buFontTx/>
              <a:buNone/>
              <a:tabLst/>
              <a:defRPr sz="3800" b="1" i="0" u="none" strike="noStrike" cap="none" spc="0" baseline="0">
                <a:ln>
                  <a:noFill/>
                </a:ln>
                <a:solidFill>
                  <a:srgbClr val="000000"/>
                </a:solidFill>
                <a:effectLst>
                  <a:outerShdw blurRad="38100" dist="33528" dir="2700000" rotWithShape="0">
                    <a:srgbClr val="000000">
                      <a:alpha val="43137"/>
                    </a:srgbClr>
                  </a:outerShdw>
                </a:effectLst>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5pPr>
            <a:lvl6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6pPr>
            <a:lvl7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7pPr>
            <a:lvl8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8pPr>
            <a:lvl9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9pPr>
          </a:lstStyle>
          <a:p>
            <a:pPr hangingPunct="1"/>
            <a:r>
              <a:rPr lang="en-US" sz="4000" dirty="0">
                <a:latin typeface="+mn-lt"/>
              </a:rPr>
              <a:t>SECTION 3: MODERN LATIN AMERICA</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0-#ppt_w/2"/>
                                          </p:val>
                                        </p:tav>
                                        <p:tav tm="100000">
                                          <p:val>
                                            <p:strVal val="#ppt_x"/>
                                          </p:val>
                                        </p:tav>
                                      </p:tavLst>
                                    </p:anim>
                                    <p:anim calcmode="lin" valueType="num">
                                      <p:cBhvr>
                                        <p:cTn id="8" dur="500" fill="hold"/>
                                        <p:tgtEl>
                                          <p:spTgt spid="2">
                                            <p:bg/>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iterate>
                                    <p:tmAbs val="0"/>
                                  </p:iterate>
                                  <p:childTnLst>
                                    <p:set>
                                      <p:cBhvr>
                                        <p:cTn id="11" fill="hold"/>
                                        <p:tgtEl>
                                          <p:spTgt spid="2">
                                            <p:txEl>
                                              <p:pRg st="0" end="0"/>
                                            </p:txEl>
                                          </p:spTgt>
                                        </p:tgtEl>
                                        <p:attrNameLst>
                                          <p:attrName>style.visibility</p:attrName>
                                        </p:attrNameLst>
                                      </p:cBhvr>
                                      <p:to>
                                        <p:strVal val="visible"/>
                                      </p:to>
                                    </p:set>
                                    <p:anim calcmode="lin" valueType="num">
                                      <p:cBhvr>
                                        <p:cTn id="12"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p:cTn id="13"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iterate>
                                    <p:tmAbs val="0"/>
                                  </p:iterate>
                                  <p:childTnLst>
                                    <p:set>
                                      <p:cBhvr>
                                        <p:cTn id="16" fill="hold"/>
                                        <p:tgtEl>
                                          <p:spTgt spid="2">
                                            <p:txEl>
                                              <p:pRg st="1" end="1"/>
                                            </p:txEl>
                                          </p:spTgt>
                                        </p:tgtEl>
                                        <p:attrNameLst>
                                          <p:attrName>style.visibility</p:attrName>
                                        </p:attrNameLst>
                                      </p:cBhvr>
                                      <p:to>
                                        <p:strVal val="visible"/>
                                      </p:to>
                                    </p:set>
                                    <p:anim calcmode="lin" valueType="num">
                                      <p:cBhvr>
                                        <p:cTn id="17"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p:cTn id="18"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p:cNvSpPr>
          <p:nvPr>
            <p:ph type="sldNum" sz="quarter" idx="2"/>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4</a:t>
            </a:fld>
            <a:endParaRPr/>
          </a:p>
        </p:txBody>
      </p:sp>
      <p:sp>
        <p:nvSpPr>
          <p:cNvPr id="2" name="Shape 116">
            <a:extLst>
              <a:ext uri="{FF2B5EF4-FFF2-40B4-BE49-F238E27FC236}">
                <a16:creationId xmlns:a16="http://schemas.microsoft.com/office/drawing/2014/main" id="{3795F2A7-EA1A-3A91-A237-4F2089EC2FCC}"/>
              </a:ext>
            </a:extLst>
          </p:cNvPr>
          <p:cNvSpPr txBox="1">
            <a:spLocks/>
          </p:cNvSpPr>
          <p:nvPr/>
        </p:nvSpPr>
        <p:spPr>
          <a:xfrm>
            <a:off x="453348" y="1143000"/>
            <a:ext cx="8229600" cy="538511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marL="758951" marR="0" indent="-75895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1pPr>
            <a:lvl2pPr marL="783771" marR="0" indent="-32657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2pPr>
            <a:lvl3pPr marL="1219200" marR="0" indent="-30480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3pPr>
            <a:lvl4pPr marL="17373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4pPr>
            <a:lvl5pPr marL="21945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5pPr>
            <a:lvl6pPr marL="26517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6pPr>
            <a:lvl7pPr marL="31089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7pPr>
            <a:lvl8pPr marL="35661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8pPr>
            <a:lvl9pPr marL="40233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9pPr>
          </a:lstStyle>
          <a:p>
            <a:pPr marL="342900" lvl="1" indent="-342900" hangingPunct="1">
              <a:lnSpc>
                <a:spcPct val="100000"/>
              </a:lnSpc>
              <a:spcBef>
                <a:spcPts val="1690"/>
              </a:spcBef>
              <a:buFont typeface="Wingdings"/>
              <a:buChar char="➢"/>
            </a:pPr>
            <a:r>
              <a:rPr lang="en-US" dirty="0">
                <a:latin typeface="+mn-lt"/>
              </a:rPr>
              <a:t>What terms do I need to know?:</a:t>
            </a:r>
          </a:p>
          <a:p>
            <a:pPr marL="742950" lvl="1" indent="-285750">
              <a:lnSpc>
                <a:spcPct val="100000"/>
              </a:lnSpc>
              <a:spcBef>
                <a:spcPts val="1690"/>
              </a:spcBef>
              <a:buFont typeface="Arial"/>
              <a:defRPr sz="2800"/>
            </a:pPr>
            <a:r>
              <a:rPr lang="en-US" dirty="0">
                <a:latin typeface="+mn-lt"/>
              </a:rPr>
              <a:t>dictator</a:t>
            </a:r>
          </a:p>
          <a:p>
            <a:pPr marL="742950" lvl="1" indent="-285750">
              <a:lnSpc>
                <a:spcPct val="100000"/>
              </a:lnSpc>
              <a:spcBef>
                <a:spcPts val="1690"/>
              </a:spcBef>
              <a:buFont typeface="Arial"/>
              <a:defRPr sz="2800"/>
            </a:pPr>
            <a:r>
              <a:rPr lang="en-US" dirty="0">
                <a:latin typeface="+mn-lt"/>
              </a:rPr>
              <a:t>drug cartel</a:t>
            </a:r>
          </a:p>
          <a:p>
            <a:pPr marL="742950" lvl="1" indent="-285750">
              <a:lnSpc>
                <a:spcPct val="100000"/>
              </a:lnSpc>
              <a:spcBef>
                <a:spcPts val="1690"/>
              </a:spcBef>
              <a:buFont typeface="Arial"/>
              <a:defRPr sz="2800"/>
            </a:pPr>
            <a:r>
              <a:rPr lang="en-US" dirty="0">
                <a:latin typeface="+mn-lt"/>
              </a:rPr>
              <a:t>migration</a:t>
            </a:r>
          </a:p>
          <a:p>
            <a:pPr marL="742950" lvl="1" indent="-285750">
              <a:lnSpc>
                <a:spcPct val="100000"/>
              </a:lnSpc>
              <a:spcBef>
                <a:spcPts val="1690"/>
              </a:spcBef>
              <a:buFont typeface="Arial"/>
              <a:defRPr sz="2800"/>
            </a:pPr>
            <a:r>
              <a:rPr lang="en-US" dirty="0">
                <a:latin typeface="+mn-lt"/>
              </a:rPr>
              <a:t>recession</a:t>
            </a:r>
          </a:p>
        </p:txBody>
      </p:sp>
      <p:sp>
        <p:nvSpPr>
          <p:cNvPr id="3" name="Shape 156">
            <a:extLst>
              <a:ext uri="{FF2B5EF4-FFF2-40B4-BE49-F238E27FC236}">
                <a16:creationId xmlns:a16="http://schemas.microsoft.com/office/drawing/2014/main" id="{81160657-1F52-B1B5-EAFD-713AB62878EA}"/>
              </a:ext>
            </a:extLst>
          </p:cNvPr>
          <p:cNvSpPr txBox="1">
            <a:spLocks/>
          </p:cNvSpPr>
          <p:nvPr/>
        </p:nvSpPr>
        <p:spPr>
          <a:xfrm>
            <a:off x="0" y="0"/>
            <a:ext cx="9144000" cy="11430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marL="0" marR="0" indent="0" algn="ctr" defTabSz="804672" rtl="0" latinLnBrk="0">
              <a:lnSpc>
                <a:spcPct val="100000"/>
              </a:lnSpc>
              <a:spcBef>
                <a:spcPts val="0"/>
              </a:spcBef>
              <a:spcAft>
                <a:spcPts val="0"/>
              </a:spcAft>
              <a:buClrTx/>
              <a:buSzTx/>
              <a:buFontTx/>
              <a:buNone/>
              <a:tabLst/>
              <a:defRPr sz="3800" b="1" i="0" u="none" strike="noStrike" cap="none" spc="0" baseline="0">
                <a:ln>
                  <a:noFill/>
                </a:ln>
                <a:solidFill>
                  <a:srgbClr val="000000"/>
                </a:solidFill>
                <a:effectLst>
                  <a:outerShdw blurRad="38100" dist="33528" dir="2700000" rotWithShape="0">
                    <a:srgbClr val="000000">
                      <a:alpha val="43137"/>
                    </a:srgbClr>
                  </a:outerShdw>
                </a:effectLst>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5pPr>
            <a:lvl6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6pPr>
            <a:lvl7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7pPr>
            <a:lvl8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8pPr>
            <a:lvl9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9pPr>
          </a:lstStyle>
          <a:p>
            <a:pPr hangingPunct="1"/>
            <a:r>
              <a:rPr lang="en-US" sz="4000" dirty="0">
                <a:latin typeface="+mn-lt"/>
              </a:rPr>
              <a:t>SECTION 3: MODERN LATIN AMERICA</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0-#ppt_w/2"/>
                                          </p:val>
                                        </p:tav>
                                        <p:tav tm="100000">
                                          <p:val>
                                            <p:strVal val="#ppt_x"/>
                                          </p:val>
                                        </p:tav>
                                      </p:tavLst>
                                    </p:anim>
                                    <p:anim calcmode="lin" valueType="num">
                                      <p:cBhvr>
                                        <p:cTn id="8" dur="500" fill="hold"/>
                                        <p:tgtEl>
                                          <p:spTgt spid="2">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2">
                                            <p:txEl>
                                              <p:pRg st="0" end="0"/>
                                            </p:txEl>
                                          </p:spTgt>
                                        </p:tgtEl>
                                        <p:attrNameLst>
                                          <p:attrName>style.visibility</p:attrName>
                                        </p:attrNameLst>
                                      </p:cBhvr>
                                      <p:to>
                                        <p:strVal val="visible"/>
                                      </p:to>
                                    </p:set>
                                    <p:anim calcmode="lin" valueType="num">
                                      <p:cBhvr>
                                        <p:cTn id="11"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p:cNvSpPr>
          <p:nvPr>
            <p:ph type="title"/>
          </p:nvPr>
        </p:nvSpPr>
        <p:spPr>
          <a:xfrm>
            <a:off x="0" y="0"/>
            <a:ext cx="9143999" cy="1143001"/>
          </a:xfrm>
          <a:prstGeom prst="rect">
            <a:avLst/>
          </a:prstGeom>
        </p:spPr>
        <p:txBody>
          <a:bodyPr>
            <a:normAutofit/>
          </a:bodyPr>
          <a:lstStyle/>
          <a:p>
            <a:r>
              <a:rPr lang="en-US" dirty="0">
                <a:latin typeface="+mn-lt"/>
              </a:rPr>
              <a:t>DICTATORS AND DEMOCRACY</a:t>
            </a:r>
            <a:endParaRPr dirty="0">
              <a:latin typeface="+mn-lt"/>
            </a:endParaRPr>
          </a:p>
        </p:txBody>
      </p:sp>
      <p:sp>
        <p:nvSpPr>
          <p:cNvPr id="165" name="Shape 165"/>
          <p:cNvSpPr>
            <a:spLocks noGrp="1"/>
          </p:cNvSpPr>
          <p:nvPr>
            <p:ph type="body" idx="1"/>
          </p:nvPr>
        </p:nvSpPr>
        <p:spPr>
          <a:xfrm>
            <a:off x="453348" y="1143001"/>
            <a:ext cx="8229600" cy="5257800"/>
          </a:xfrm>
          <a:prstGeom prst="rect">
            <a:avLst/>
          </a:prstGeom>
        </p:spPr>
        <p:txBody>
          <a:bodyPr>
            <a:noAutofit/>
          </a:bodyPr>
          <a:lstStyle/>
          <a:p>
            <a:pPr marL="538703" indent="-538703" defTabSz="649041">
              <a:spcBef>
                <a:spcPts val="1690"/>
              </a:spcBef>
              <a:defRPr sz="2262"/>
            </a:pPr>
            <a:r>
              <a:rPr lang="en-US" sz="2500" dirty="0">
                <a:latin typeface="+mn-lt"/>
              </a:rPr>
              <a:t>Many countries in Latin America were ruled by </a:t>
            </a:r>
            <a:r>
              <a:rPr lang="en-US" sz="2500" b="1" dirty="0">
                <a:latin typeface="+mn-lt"/>
              </a:rPr>
              <a:t>dictators</a:t>
            </a:r>
            <a:r>
              <a:rPr lang="en-US" sz="2500" dirty="0">
                <a:latin typeface="+mn-lt"/>
              </a:rPr>
              <a:t>, or people who rule with absolute authority, often harshly.</a:t>
            </a:r>
          </a:p>
          <a:p>
            <a:pPr marL="538703" indent="-538703" defTabSz="649041">
              <a:spcBef>
                <a:spcPts val="1690"/>
              </a:spcBef>
              <a:defRPr sz="2262"/>
            </a:pPr>
            <a:r>
              <a:rPr lang="en-US" sz="2500" dirty="0">
                <a:latin typeface="+mn-lt"/>
              </a:rPr>
              <a:t>During the Cold War, the US feared Soviet influence in the western hemisphere, which resulted in the US supporting leaders who were not always democratically chosen.</a:t>
            </a:r>
          </a:p>
          <a:p>
            <a:pPr marL="998952" lvl="2" indent="-538703" defTabSz="649041">
              <a:spcBef>
                <a:spcPts val="1690"/>
              </a:spcBef>
              <a:buFont typeface="Arial" panose="020B0604020202020204" pitchFamily="34" charset="0"/>
              <a:buChar char="•"/>
              <a:defRPr sz="2262"/>
            </a:pPr>
            <a:r>
              <a:rPr lang="en-US" sz="2100" dirty="0">
                <a:latin typeface="+mn-lt"/>
              </a:rPr>
              <a:t>However, democratic systems modeled after the US and Europe have spread over the past few decades.</a:t>
            </a:r>
          </a:p>
          <a:p>
            <a:pPr marL="538703" indent="-538703" defTabSz="649041">
              <a:spcBef>
                <a:spcPts val="1690"/>
              </a:spcBef>
              <a:defRPr sz="2262"/>
            </a:pPr>
            <a:r>
              <a:rPr lang="en-US" sz="2500" dirty="0">
                <a:latin typeface="+mn-lt"/>
              </a:rPr>
              <a:t>Dictator Augusto Pinochet ruled Chile for 17 years.</a:t>
            </a:r>
          </a:p>
          <a:p>
            <a:pPr marL="998952" lvl="2" indent="-538703" defTabSz="649041">
              <a:spcBef>
                <a:spcPts val="1690"/>
              </a:spcBef>
              <a:buFont typeface="Arial" panose="020B0604020202020204" pitchFamily="34" charset="0"/>
              <a:buChar char="•"/>
              <a:defRPr sz="2262"/>
            </a:pPr>
            <a:r>
              <a:rPr lang="en-US" sz="2100" dirty="0">
                <a:latin typeface="+mn-lt"/>
              </a:rPr>
              <a:t>Some saw him as a leader who kept communists from taking over the country, but others viewed him as a cruel leader who ignored the rights of those who opposed him.</a:t>
            </a:r>
          </a:p>
          <a:p>
            <a:pPr marL="538703" indent="-538703" defTabSz="649041">
              <a:spcBef>
                <a:spcPts val="1690"/>
              </a:spcBef>
              <a:defRPr sz="2262"/>
            </a:pPr>
            <a:r>
              <a:rPr lang="en-US" sz="2500" dirty="0">
                <a:latin typeface="+mn-lt"/>
              </a:rPr>
              <a:t>Elections are held in most Latin American countries today, and many leaders win support from citizens by blaming US policies for their problems.</a:t>
            </a:r>
          </a:p>
        </p:txBody>
      </p:sp>
      <p:sp>
        <p:nvSpPr>
          <p:cNvPr id="166" name="Shape 166"/>
          <p:cNvSpPr>
            <a:spLocks noGrp="1"/>
          </p:cNvSpPr>
          <p:nvPr>
            <p:ph type="sldNum" sz="quarter" idx="2"/>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5</a:t>
            </a:fld>
            <a:endParaRPr/>
          </a:p>
        </p:txBody>
      </p:sp>
    </p:spTree>
    <p:extLst>
      <p:ext uri="{BB962C8B-B14F-4D97-AF65-F5344CB8AC3E}">
        <p14:creationId xmlns:p14="http://schemas.microsoft.com/office/powerpoint/2010/main" val="40122957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65">
                                            <p:bg/>
                                          </p:spTgt>
                                        </p:tgtEl>
                                        <p:attrNameLst>
                                          <p:attrName>style.visibility</p:attrName>
                                        </p:attrNameLst>
                                      </p:cBhvr>
                                      <p:to>
                                        <p:strVal val="visible"/>
                                      </p:to>
                                    </p:set>
                                    <p:anim calcmode="lin" valueType="num">
                                      <p:cBhvr>
                                        <p:cTn id="7" dur="500" fill="hold"/>
                                        <p:tgtEl>
                                          <p:spTgt spid="165">
                                            <p:bg/>
                                          </p:spTgt>
                                        </p:tgtEl>
                                        <p:attrNameLst>
                                          <p:attrName>ppt_x</p:attrName>
                                        </p:attrNameLst>
                                      </p:cBhvr>
                                      <p:tavLst>
                                        <p:tav tm="0">
                                          <p:val>
                                            <p:strVal val="0-#ppt_w/2"/>
                                          </p:val>
                                        </p:tav>
                                        <p:tav tm="100000">
                                          <p:val>
                                            <p:strVal val="#ppt_x"/>
                                          </p:val>
                                        </p:tav>
                                      </p:tavLst>
                                    </p:anim>
                                    <p:anim calcmode="lin" valueType="num">
                                      <p:cBhvr>
                                        <p:cTn id="8" dur="500" fill="hold"/>
                                        <p:tgtEl>
                                          <p:spTgt spid="165">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165">
                                            <p:txEl>
                                              <p:pRg st="0" end="0"/>
                                            </p:txEl>
                                          </p:spTgt>
                                        </p:tgtEl>
                                        <p:attrNameLst>
                                          <p:attrName>style.visibility</p:attrName>
                                        </p:attrNameLst>
                                      </p:cBhvr>
                                      <p:to>
                                        <p:strVal val="visible"/>
                                      </p:to>
                                    </p:set>
                                    <p:anim calcmode="lin" valueType="num">
                                      <p:cBhvr>
                                        <p:cTn id="11" dur="500" fill="hold"/>
                                        <p:tgtEl>
                                          <p:spTgt spid="165">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65">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iterate>
                                    <p:tmAbs val="0"/>
                                  </p:iterate>
                                  <p:childTnLst>
                                    <p:set>
                                      <p:cBhvr>
                                        <p:cTn id="14" fill="hold"/>
                                        <p:tgtEl>
                                          <p:spTgt spid="165">
                                            <p:txEl>
                                              <p:pRg st="1" end="1"/>
                                            </p:txEl>
                                          </p:spTgt>
                                        </p:tgtEl>
                                        <p:attrNameLst>
                                          <p:attrName>style.visibility</p:attrName>
                                        </p:attrNameLst>
                                      </p:cBhvr>
                                      <p:to>
                                        <p:strVal val="visible"/>
                                      </p:to>
                                    </p:set>
                                    <p:anim calcmode="lin" valueType="num">
                                      <p:cBhvr>
                                        <p:cTn id="15" dur="500" fill="hold"/>
                                        <p:tgtEl>
                                          <p:spTgt spid="165">
                                            <p:txEl>
                                              <p:pRg st="1" end="1"/>
                                            </p:txEl>
                                          </p:spTgt>
                                        </p:tgtEl>
                                        <p:attrNameLst>
                                          <p:attrName>ppt_x</p:attrName>
                                        </p:attrNameLst>
                                      </p:cBhvr>
                                      <p:tavLst>
                                        <p:tav tm="0">
                                          <p:val>
                                            <p:strVal val="0-#ppt_w/2"/>
                                          </p:val>
                                        </p:tav>
                                        <p:tav tm="100000">
                                          <p:val>
                                            <p:strVal val="#ppt_x"/>
                                          </p:val>
                                        </p:tav>
                                      </p:tavLst>
                                    </p:anim>
                                    <p:anim calcmode="lin" valueType="num">
                                      <p:cBhvr>
                                        <p:cTn id="16" dur="500" fill="hold"/>
                                        <p:tgtEl>
                                          <p:spTgt spid="165">
                                            <p:txEl>
                                              <p:pRg st="1" end="1"/>
                                            </p:txEl>
                                          </p:spTgt>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8" fill="hold" grpId="0" nodeType="afterEffect">
                                  <p:stCondLst>
                                    <p:cond delay="0"/>
                                  </p:stCondLst>
                                  <p:iterate>
                                    <p:tmAbs val="0"/>
                                  </p:iterate>
                                  <p:childTnLst>
                                    <p:set>
                                      <p:cBhvr>
                                        <p:cTn id="19" fill="hold"/>
                                        <p:tgtEl>
                                          <p:spTgt spid="165">
                                            <p:txEl>
                                              <p:pRg st="2" end="2"/>
                                            </p:txEl>
                                          </p:spTgt>
                                        </p:tgtEl>
                                        <p:attrNameLst>
                                          <p:attrName>style.visibility</p:attrName>
                                        </p:attrNameLst>
                                      </p:cBhvr>
                                      <p:to>
                                        <p:strVal val="visible"/>
                                      </p:to>
                                    </p:set>
                                    <p:anim calcmode="lin" valueType="num">
                                      <p:cBhvr>
                                        <p:cTn id="20" dur="500" fill="hold"/>
                                        <p:tgtEl>
                                          <p:spTgt spid="165">
                                            <p:txEl>
                                              <p:pRg st="2" end="2"/>
                                            </p:txEl>
                                          </p:spTgt>
                                        </p:tgtEl>
                                        <p:attrNameLst>
                                          <p:attrName>ppt_x</p:attrName>
                                        </p:attrNameLst>
                                      </p:cBhvr>
                                      <p:tavLst>
                                        <p:tav tm="0">
                                          <p:val>
                                            <p:strVal val="0-#ppt_w/2"/>
                                          </p:val>
                                        </p:tav>
                                        <p:tav tm="100000">
                                          <p:val>
                                            <p:strVal val="#ppt_x"/>
                                          </p:val>
                                        </p:tav>
                                      </p:tavLst>
                                    </p:anim>
                                    <p:anim calcmode="lin" valueType="num">
                                      <p:cBhvr>
                                        <p:cTn id="21" dur="500" fill="hold"/>
                                        <p:tgtEl>
                                          <p:spTgt spid="165">
                                            <p:txEl>
                                              <p:pRg st="2" end="2"/>
                                            </p:txEl>
                                          </p:spTgt>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grpId="0" nodeType="afterEffect">
                                  <p:stCondLst>
                                    <p:cond delay="0"/>
                                  </p:stCondLst>
                                  <p:iterate>
                                    <p:tmAbs val="0"/>
                                  </p:iterate>
                                  <p:childTnLst>
                                    <p:set>
                                      <p:cBhvr>
                                        <p:cTn id="24" fill="hold"/>
                                        <p:tgtEl>
                                          <p:spTgt spid="165">
                                            <p:txEl>
                                              <p:pRg st="3" end="3"/>
                                            </p:txEl>
                                          </p:spTgt>
                                        </p:tgtEl>
                                        <p:attrNameLst>
                                          <p:attrName>style.visibility</p:attrName>
                                        </p:attrNameLst>
                                      </p:cBhvr>
                                      <p:to>
                                        <p:strVal val="visible"/>
                                      </p:to>
                                    </p:set>
                                    <p:anim calcmode="lin" valueType="num">
                                      <p:cBhvr>
                                        <p:cTn id="25" dur="500" fill="hold"/>
                                        <p:tgtEl>
                                          <p:spTgt spid="165">
                                            <p:txEl>
                                              <p:pRg st="3" end="3"/>
                                            </p:txEl>
                                          </p:spTgt>
                                        </p:tgtEl>
                                        <p:attrNameLst>
                                          <p:attrName>ppt_x</p:attrName>
                                        </p:attrNameLst>
                                      </p:cBhvr>
                                      <p:tavLst>
                                        <p:tav tm="0">
                                          <p:val>
                                            <p:strVal val="0-#ppt_w/2"/>
                                          </p:val>
                                        </p:tav>
                                        <p:tav tm="100000">
                                          <p:val>
                                            <p:strVal val="#ppt_x"/>
                                          </p:val>
                                        </p:tav>
                                      </p:tavLst>
                                    </p:anim>
                                    <p:anim calcmode="lin" valueType="num">
                                      <p:cBhvr>
                                        <p:cTn id="26" dur="500" fill="hold"/>
                                        <p:tgtEl>
                                          <p:spTgt spid="165">
                                            <p:txEl>
                                              <p:pRg st="3" end="3"/>
                                            </p:txEl>
                                          </p:spTgt>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 presetClass="entr" presetSubtype="8" fill="hold" grpId="0" nodeType="afterEffect">
                                  <p:stCondLst>
                                    <p:cond delay="0"/>
                                  </p:stCondLst>
                                  <p:iterate>
                                    <p:tmAbs val="0"/>
                                  </p:iterate>
                                  <p:childTnLst>
                                    <p:set>
                                      <p:cBhvr>
                                        <p:cTn id="29" fill="hold"/>
                                        <p:tgtEl>
                                          <p:spTgt spid="165">
                                            <p:txEl>
                                              <p:pRg st="4" end="4"/>
                                            </p:txEl>
                                          </p:spTgt>
                                        </p:tgtEl>
                                        <p:attrNameLst>
                                          <p:attrName>style.visibility</p:attrName>
                                        </p:attrNameLst>
                                      </p:cBhvr>
                                      <p:to>
                                        <p:strVal val="visible"/>
                                      </p:to>
                                    </p:set>
                                    <p:anim calcmode="lin" valueType="num">
                                      <p:cBhvr>
                                        <p:cTn id="30" dur="500" fill="hold"/>
                                        <p:tgtEl>
                                          <p:spTgt spid="165">
                                            <p:txEl>
                                              <p:pRg st="4" end="4"/>
                                            </p:txEl>
                                          </p:spTgt>
                                        </p:tgtEl>
                                        <p:attrNameLst>
                                          <p:attrName>ppt_x</p:attrName>
                                        </p:attrNameLst>
                                      </p:cBhvr>
                                      <p:tavLst>
                                        <p:tav tm="0">
                                          <p:val>
                                            <p:strVal val="0-#ppt_w/2"/>
                                          </p:val>
                                        </p:tav>
                                        <p:tav tm="100000">
                                          <p:val>
                                            <p:strVal val="#ppt_x"/>
                                          </p:val>
                                        </p:tav>
                                      </p:tavLst>
                                    </p:anim>
                                    <p:anim calcmode="lin" valueType="num">
                                      <p:cBhvr>
                                        <p:cTn id="31" dur="500" fill="hold"/>
                                        <p:tgtEl>
                                          <p:spTgt spid="165">
                                            <p:txEl>
                                              <p:pRg st="4" end="4"/>
                                            </p:txEl>
                                          </p:spTgt>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2" presetClass="entr" presetSubtype="8" fill="hold" grpId="0" nodeType="afterEffect">
                                  <p:stCondLst>
                                    <p:cond delay="0"/>
                                  </p:stCondLst>
                                  <p:iterate>
                                    <p:tmAbs val="0"/>
                                  </p:iterate>
                                  <p:childTnLst>
                                    <p:set>
                                      <p:cBhvr>
                                        <p:cTn id="34" fill="hold"/>
                                        <p:tgtEl>
                                          <p:spTgt spid="165">
                                            <p:txEl>
                                              <p:pRg st="5" end="5"/>
                                            </p:txEl>
                                          </p:spTgt>
                                        </p:tgtEl>
                                        <p:attrNameLst>
                                          <p:attrName>style.visibility</p:attrName>
                                        </p:attrNameLst>
                                      </p:cBhvr>
                                      <p:to>
                                        <p:strVal val="visible"/>
                                      </p:to>
                                    </p:set>
                                    <p:anim calcmode="lin" valueType="num">
                                      <p:cBhvr>
                                        <p:cTn id="35" dur="500" fill="hold"/>
                                        <p:tgtEl>
                                          <p:spTgt spid="165">
                                            <p:txEl>
                                              <p:pRg st="5" end="5"/>
                                            </p:txEl>
                                          </p:spTgt>
                                        </p:tgtEl>
                                        <p:attrNameLst>
                                          <p:attrName>ppt_x</p:attrName>
                                        </p:attrNameLst>
                                      </p:cBhvr>
                                      <p:tavLst>
                                        <p:tav tm="0">
                                          <p:val>
                                            <p:strVal val="0-#ppt_w/2"/>
                                          </p:val>
                                        </p:tav>
                                        <p:tav tm="100000">
                                          <p:val>
                                            <p:strVal val="#ppt_x"/>
                                          </p:val>
                                        </p:tav>
                                      </p:tavLst>
                                    </p:anim>
                                    <p:anim calcmode="lin" valueType="num">
                                      <p:cBhvr>
                                        <p:cTn id="36" dur="500" fill="hold"/>
                                        <p:tgtEl>
                                          <p:spTgt spid="16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03725-BEEE-CB62-B98A-FFAF5A965411}"/>
            </a:ext>
          </a:extLst>
        </p:cNvPr>
        <p:cNvGrpSpPr/>
        <p:nvPr/>
      </p:nvGrpSpPr>
      <p:grpSpPr>
        <a:xfrm>
          <a:off x="0" y="0"/>
          <a:ext cx="0" cy="0"/>
          <a:chOff x="0" y="0"/>
          <a:chExt cx="0" cy="0"/>
        </a:xfrm>
      </p:grpSpPr>
      <p:sp>
        <p:nvSpPr>
          <p:cNvPr id="164" name="Shape 164">
            <a:extLst>
              <a:ext uri="{FF2B5EF4-FFF2-40B4-BE49-F238E27FC236}">
                <a16:creationId xmlns:a16="http://schemas.microsoft.com/office/drawing/2014/main" id="{BC95EE6C-AADF-F4B7-A1A4-2238B73495D5}"/>
              </a:ext>
            </a:extLst>
          </p:cNvPr>
          <p:cNvSpPr>
            <a:spLocks noGrp="1"/>
          </p:cNvSpPr>
          <p:nvPr>
            <p:ph type="title"/>
          </p:nvPr>
        </p:nvSpPr>
        <p:spPr>
          <a:xfrm>
            <a:off x="0" y="0"/>
            <a:ext cx="9143999" cy="1143001"/>
          </a:xfrm>
          <a:prstGeom prst="rect">
            <a:avLst/>
          </a:prstGeom>
        </p:spPr>
        <p:txBody>
          <a:bodyPr>
            <a:normAutofit/>
          </a:bodyPr>
          <a:lstStyle/>
          <a:p>
            <a:r>
              <a:rPr lang="en-US" dirty="0">
                <a:latin typeface="+mn-lt"/>
              </a:rPr>
              <a:t>THE WAR ON DRUGS</a:t>
            </a:r>
            <a:endParaRPr dirty="0">
              <a:latin typeface="+mn-lt"/>
            </a:endParaRPr>
          </a:p>
        </p:txBody>
      </p:sp>
      <p:sp>
        <p:nvSpPr>
          <p:cNvPr id="165" name="Shape 165">
            <a:extLst>
              <a:ext uri="{FF2B5EF4-FFF2-40B4-BE49-F238E27FC236}">
                <a16:creationId xmlns:a16="http://schemas.microsoft.com/office/drawing/2014/main" id="{1A1828DC-956A-6EE8-B25B-51C3D7292EE4}"/>
              </a:ext>
            </a:extLst>
          </p:cNvPr>
          <p:cNvSpPr>
            <a:spLocks noGrp="1"/>
          </p:cNvSpPr>
          <p:nvPr>
            <p:ph type="body" idx="1"/>
          </p:nvPr>
        </p:nvSpPr>
        <p:spPr>
          <a:xfrm>
            <a:off x="453348" y="1143001"/>
            <a:ext cx="8229600" cy="5257800"/>
          </a:xfrm>
          <a:prstGeom prst="rect">
            <a:avLst/>
          </a:prstGeom>
        </p:spPr>
        <p:txBody>
          <a:bodyPr>
            <a:noAutofit/>
          </a:bodyPr>
          <a:lstStyle/>
          <a:p>
            <a:pPr marL="538703" indent="-538703" defTabSz="649041">
              <a:spcBef>
                <a:spcPts val="1690"/>
              </a:spcBef>
              <a:defRPr sz="2262"/>
            </a:pPr>
            <a:r>
              <a:rPr lang="en-US" sz="2700" dirty="0">
                <a:latin typeface="+mn-lt"/>
              </a:rPr>
              <a:t>The war on drugs has been an ongoing battle in the United States and Latin America.</a:t>
            </a:r>
          </a:p>
          <a:p>
            <a:pPr marL="538703" indent="-538703" defTabSz="649041">
              <a:spcBef>
                <a:spcPts val="1690"/>
              </a:spcBef>
              <a:defRPr sz="2262"/>
            </a:pPr>
            <a:r>
              <a:rPr lang="en-US" sz="2700" dirty="0">
                <a:latin typeface="+mn-lt"/>
              </a:rPr>
              <a:t>The Mexican police force is working to restructure itself to better tackle </a:t>
            </a:r>
            <a:r>
              <a:rPr lang="en-US" sz="2700" b="1" dirty="0">
                <a:latin typeface="+mn-lt"/>
              </a:rPr>
              <a:t>drug cartels </a:t>
            </a:r>
            <a:r>
              <a:rPr lang="en-US" sz="2700" dirty="0">
                <a:latin typeface="+mn-lt"/>
              </a:rPr>
              <a:t>(criminal drug-trafficking organizations).</a:t>
            </a:r>
          </a:p>
          <a:p>
            <a:pPr marL="998952" lvl="2" indent="-538703" defTabSz="649041">
              <a:spcBef>
                <a:spcPts val="1690"/>
              </a:spcBef>
              <a:buFont typeface="Arial" panose="020B0604020202020204" pitchFamily="34" charset="0"/>
              <a:buChar char="•"/>
              <a:defRPr sz="2262"/>
            </a:pPr>
            <a:r>
              <a:rPr lang="en-US" sz="2300" dirty="0">
                <a:latin typeface="+mn-lt"/>
              </a:rPr>
              <a:t>The size of the police force has more than doubled over the last few years, and they encourage citizens’ involvement in crime control.</a:t>
            </a:r>
          </a:p>
          <a:p>
            <a:pPr marL="538703" indent="-538703" defTabSz="649041">
              <a:spcBef>
                <a:spcPts val="1690"/>
              </a:spcBef>
              <a:defRPr sz="2262"/>
            </a:pPr>
            <a:r>
              <a:rPr lang="en-US" sz="2700" dirty="0">
                <a:latin typeface="+mn-lt"/>
              </a:rPr>
              <a:t>Cuba has worked to keep drugs from being a major problem on the island through prevention and information programs as well as harsh laws.</a:t>
            </a:r>
          </a:p>
          <a:p>
            <a:pPr marL="538703" indent="-538703" defTabSz="649041">
              <a:spcBef>
                <a:spcPts val="1690"/>
              </a:spcBef>
              <a:defRPr sz="2262"/>
            </a:pPr>
            <a:r>
              <a:rPr lang="en-US" sz="2700" dirty="0">
                <a:latin typeface="+mn-lt"/>
              </a:rPr>
              <a:t>Brazil has large drug cartels that operate in the country and are a major source of drugs found in Europe.</a:t>
            </a:r>
          </a:p>
        </p:txBody>
      </p:sp>
      <p:sp>
        <p:nvSpPr>
          <p:cNvPr id="166" name="Shape 166">
            <a:extLst>
              <a:ext uri="{FF2B5EF4-FFF2-40B4-BE49-F238E27FC236}">
                <a16:creationId xmlns:a16="http://schemas.microsoft.com/office/drawing/2014/main" id="{AC2F5957-27C9-C757-076A-EFF3991DF12D}"/>
              </a:ext>
            </a:extLst>
          </p:cNvPr>
          <p:cNvSpPr>
            <a:spLocks noGrp="1"/>
          </p:cNvSpPr>
          <p:nvPr>
            <p:ph type="sldNum" sz="quarter" idx="2"/>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6</a:t>
            </a:fld>
            <a:endParaRPr/>
          </a:p>
        </p:txBody>
      </p:sp>
    </p:spTree>
    <p:extLst>
      <p:ext uri="{BB962C8B-B14F-4D97-AF65-F5344CB8AC3E}">
        <p14:creationId xmlns:p14="http://schemas.microsoft.com/office/powerpoint/2010/main" val="21994965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65">
                                            <p:bg/>
                                          </p:spTgt>
                                        </p:tgtEl>
                                        <p:attrNameLst>
                                          <p:attrName>style.visibility</p:attrName>
                                        </p:attrNameLst>
                                      </p:cBhvr>
                                      <p:to>
                                        <p:strVal val="visible"/>
                                      </p:to>
                                    </p:set>
                                    <p:anim calcmode="lin" valueType="num">
                                      <p:cBhvr>
                                        <p:cTn id="7" dur="500" fill="hold"/>
                                        <p:tgtEl>
                                          <p:spTgt spid="165">
                                            <p:bg/>
                                          </p:spTgt>
                                        </p:tgtEl>
                                        <p:attrNameLst>
                                          <p:attrName>ppt_x</p:attrName>
                                        </p:attrNameLst>
                                      </p:cBhvr>
                                      <p:tavLst>
                                        <p:tav tm="0">
                                          <p:val>
                                            <p:strVal val="0-#ppt_w/2"/>
                                          </p:val>
                                        </p:tav>
                                        <p:tav tm="100000">
                                          <p:val>
                                            <p:strVal val="#ppt_x"/>
                                          </p:val>
                                        </p:tav>
                                      </p:tavLst>
                                    </p:anim>
                                    <p:anim calcmode="lin" valueType="num">
                                      <p:cBhvr>
                                        <p:cTn id="8" dur="500" fill="hold"/>
                                        <p:tgtEl>
                                          <p:spTgt spid="165">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165">
                                            <p:txEl>
                                              <p:pRg st="0" end="0"/>
                                            </p:txEl>
                                          </p:spTgt>
                                        </p:tgtEl>
                                        <p:attrNameLst>
                                          <p:attrName>style.visibility</p:attrName>
                                        </p:attrNameLst>
                                      </p:cBhvr>
                                      <p:to>
                                        <p:strVal val="visible"/>
                                      </p:to>
                                    </p:set>
                                    <p:anim calcmode="lin" valueType="num">
                                      <p:cBhvr>
                                        <p:cTn id="11" dur="500" fill="hold"/>
                                        <p:tgtEl>
                                          <p:spTgt spid="165">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65">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iterate>
                                    <p:tmAbs val="0"/>
                                  </p:iterate>
                                  <p:childTnLst>
                                    <p:set>
                                      <p:cBhvr>
                                        <p:cTn id="15" fill="hold"/>
                                        <p:tgtEl>
                                          <p:spTgt spid="165">
                                            <p:txEl>
                                              <p:pRg st="1" end="1"/>
                                            </p:txEl>
                                          </p:spTgt>
                                        </p:tgtEl>
                                        <p:attrNameLst>
                                          <p:attrName>style.visibility</p:attrName>
                                        </p:attrNameLst>
                                      </p:cBhvr>
                                      <p:to>
                                        <p:strVal val="visible"/>
                                      </p:to>
                                    </p:set>
                                    <p:anim calcmode="lin" valueType="num">
                                      <p:cBhvr>
                                        <p:cTn id="16" dur="500" fill="hold"/>
                                        <p:tgtEl>
                                          <p:spTgt spid="165">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65">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iterate>
                                    <p:tmAbs val="0"/>
                                  </p:iterate>
                                  <p:childTnLst>
                                    <p:set>
                                      <p:cBhvr>
                                        <p:cTn id="20" fill="hold"/>
                                        <p:tgtEl>
                                          <p:spTgt spid="165">
                                            <p:txEl>
                                              <p:pRg st="2" end="2"/>
                                            </p:txEl>
                                          </p:spTgt>
                                        </p:tgtEl>
                                        <p:attrNameLst>
                                          <p:attrName>style.visibility</p:attrName>
                                        </p:attrNameLst>
                                      </p:cBhvr>
                                      <p:to>
                                        <p:strVal val="visible"/>
                                      </p:to>
                                    </p:set>
                                    <p:anim calcmode="lin" valueType="num">
                                      <p:cBhvr>
                                        <p:cTn id="21" dur="500" fill="hold"/>
                                        <p:tgtEl>
                                          <p:spTgt spid="165">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65">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0" nodeType="afterEffect">
                                  <p:stCondLst>
                                    <p:cond delay="0"/>
                                  </p:stCondLst>
                                  <p:iterate>
                                    <p:tmAbs val="0"/>
                                  </p:iterate>
                                  <p:childTnLst>
                                    <p:set>
                                      <p:cBhvr>
                                        <p:cTn id="25" fill="hold"/>
                                        <p:tgtEl>
                                          <p:spTgt spid="165">
                                            <p:txEl>
                                              <p:pRg st="3" end="3"/>
                                            </p:txEl>
                                          </p:spTgt>
                                        </p:tgtEl>
                                        <p:attrNameLst>
                                          <p:attrName>style.visibility</p:attrName>
                                        </p:attrNameLst>
                                      </p:cBhvr>
                                      <p:to>
                                        <p:strVal val="visible"/>
                                      </p:to>
                                    </p:set>
                                    <p:anim calcmode="lin" valueType="num">
                                      <p:cBhvr>
                                        <p:cTn id="26" dur="500" fill="hold"/>
                                        <p:tgtEl>
                                          <p:spTgt spid="165">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165">
                                            <p:txEl>
                                              <p:pRg st="3" end="3"/>
                                            </p:txEl>
                                          </p:spTgt>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iterate>
                                    <p:tmAbs val="0"/>
                                  </p:iterate>
                                  <p:childTnLst>
                                    <p:set>
                                      <p:cBhvr>
                                        <p:cTn id="29" fill="hold"/>
                                        <p:tgtEl>
                                          <p:spTgt spid="165">
                                            <p:txEl>
                                              <p:pRg st="4" end="4"/>
                                            </p:txEl>
                                          </p:spTgt>
                                        </p:tgtEl>
                                        <p:attrNameLst>
                                          <p:attrName>style.visibility</p:attrName>
                                        </p:attrNameLst>
                                      </p:cBhvr>
                                      <p:to>
                                        <p:strVal val="visible"/>
                                      </p:to>
                                    </p:set>
                                    <p:anim calcmode="lin" valueType="num">
                                      <p:cBhvr>
                                        <p:cTn id="30" dur="500" fill="hold"/>
                                        <p:tgtEl>
                                          <p:spTgt spid="165">
                                            <p:txEl>
                                              <p:pRg st="4" end="4"/>
                                            </p:txEl>
                                          </p:spTgt>
                                        </p:tgtEl>
                                        <p:attrNameLst>
                                          <p:attrName>ppt_x</p:attrName>
                                        </p:attrNameLst>
                                      </p:cBhvr>
                                      <p:tavLst>
                                        <p:tav tm="0">
                                          <p:val>
                                            <p:strVal val="0-#ppt_w/2"/>
                                          </p:val>
                                        </p:tav>
                                        <p:tav tm="100000">
                                          <p:val>
                                            <p:strVal val="#ppt_x"/>
                                          </p:val>
                                        </p:tav>
                                      </p:tavLst>
                                    </p:anim>
                                    <p:anim calcmode="lin" valueType="num">
                                      <p:cBhvr>
                                        <p:cTn id="31" dur="500" fill="hold"/>
                                        <p:tgtEl>
                                          <p:spTgt spid="16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A830C-78FE-2D4E-D0D4-2508B13C0C45}"/>
            </a:ext>
          </a:extLst>
        </p:cNvPr>
        <p:cNvGrpSpPr/>
        <p:nvPr/>
      </p:nvGrpSpPr>
      <p:grpSpPr>
        <a:xfrm>
          <a:off x="0" y="0"/>
          <a:ext cx="0" cy="0"/>
          <a:chOff x="0" y="0"/>
          <a:chExt cx="0" cy="0"/>
        </a:xfrm>
      </p:grpSpPr>
      <p:sp>
        <p:nvSpPr>
          <p:cNvPr id="164" name="Shape 164">
            <a:extLst>
              <a:ext uri="{FF2B5EF4-FFF2-40B4-BE49-F238E27FC236}">
                <a16:creationId xmlns:a16="http://schemas.microsoft.com/office/drawing/2014/main" id="{4D9CCB31-4797-A48A-954F-B8EEA8E91D99}"/>
              </a:ext>
            </a:extLst>
          </p:cNvPr>
          <p:cNvSpPr>
            <a:spLocks noGrp="1"/>
          </p:cNvSpPr>
          <p:nvPr>
            <p:ph type="title"/>
          </p:nvPr>
        </p:nvSpPr>
        <p:spPr>
          <a:xfrm>
            <a:off x="0" y="0"/>
            <a:ext cx="9143999" cy="1143001"/>
          </a:xfrm>
          <a:prstGeom prst="rect">
            <a:avLst/>
          </a:prstGeom>
        </p:spPr>
        <p:txBody>
          <a:bodyPr>
            <a:normAutofit/>
          </a:bodyPr>
          <a:lstStyle/>
          <a:p>
            <a:r>
              <a:rPr lang="en-US" dirty="0">
                <a:latin typeface="+mn-lt"/>
              </a:rPr>
              <a:t>POVERTY</a:t>
            </a:r>
            <a:endParaRPr dirty="0">
              <a:latin typeface="+mn-lt"/>
            </a:endParaRPr>
          </a:p>
        </p:txBody>
      </p:sp>
      <p:sp>
        <p:nvSpPr>
          <p:cNvPr id="165" name="Shape 165">
            <a:extLst>
              <a:ext uri="{FF2B5EF4-FFF2-40B4-BE49-F238E27FC236}">
                <a16:creationId xmlns:a16="http://schemas.microsoft.com/office/drawing/2014/main" id="{99D80E70-133F-3800-BC6C-854A69230BEE}"/>
              </a:ext>
            </a:extLst>
          </p:cNvPr>
          <p:cNvSpPr>
            <a:spLocks noGrp="1"/>
          </p:cNvSpPr>
          <p:nvPr>
            <p:ph type="body" idx="1"/>
          </p:nvPr>
        </p:nvSpPr>
        <p:spPr>
          <a:xfrm>
            <a:off x="453348" y="1143001"/>
            <a:ext cx="8229600" cy="5257800"/>
          </a:xfrm>
          <a:prstGeom prst="rect">
            <a:avLst/>
          </a:prstGeom>
        </p:spPr>
        <p:txBody>
          <a:bodyPr>
            <a:noAutofit/>
          </a:bodyPr>
          <a:lstStyle/>
          <a:p>
            <a:pPr marL="538703" indent="-538703" defTabSz="649041">
              <a:spcBef>
                <a:spcPts val="1690"/>
              </a:spcBef>
              <a:defRPr sz="2262"/>
            </a:pPr>
            <a:r>
              <a:rPr lang="en-US" sz="2800" dirty="0">
                <a:latin typeface="+mn-lt"/>
              </a:rPr>
              <a:t>Latin Americans have suffered financially because of the history of inequality between Europeans and indigenous peoples.</a:t>
            </a:r>
          </a:p>
          <a:p>
            <a:pPr marL="998952" lvl="2" indent="-538703" defTabSz="649041">
              <a:spcBef>
                <a:spcPts val="1690"/>
              </a:spcBef>
              <a:buFont typeface="Arial" panose="020B0604020202020204" pitchFamily="34" charset="0"/>
              <a:buChar char="•"/>
              <a:defRPr sz="2262"/>
            </a:pPr>
            <a:r>
              <a:rPr lang="en-US" sz="2400" dirty="0">
                <a:latin typeface="+mn-lt"/>
              </a:rPr>
              <a:t>Non-Europeans in most Latin American countries have struggled with inadequate pay, housing, education, and health care.</a:t>
            </a:r>
          </a:p>
          <a:p>
            <a:pPr marL="538703" indent="-538703" defTabSz="649041">
              <a:spcBef>
                <a:spcPts val="1690"/>
              </a:spcBef>
              <a:defRPr sz="2262"/>
            </a:pPr>
            <a:r>
              <a:rPr lang="en-US" sz="2800" dirty="0">
                <a:latin typeface="+mn-lt"/>
              </a:rPr>
              <a:t>Those born into a lower class tend to stay in the lower class with little chance of change.</a:t>
            </a:r>
          </a:p>
          <a:p>
            <a:pPr marL="538703" indent="-538703" defTabSz="649041">
              <a:spcBef>
                <a:spcPts val="1690"/>
              </a:spcBef>
              <a:defRPr sz="2262"/>
            </a:pPr>
            <a:r>
              <a:rPr lang="en-US" sz="2800" dirty="0">
                <a:latin typeface="+mn-lt"/>
              </a:rPr>
              <a:t>Even in cities, workers deal with low wages and labor-intensive jobs.</a:t>
            </a:r>
          </a:p>
        </p:txBody>
      </p:sp>
      <p:sp>
        <p:nvSpPr>
          <p:cNvPr id="166" name="Shape 166">
            <a:extLst>
              <a:ext uri="{FF2B5EF4-FFF2-40B4-BE49-F238E27FC236}">
                <a16:creationId xmlns:a16="http://schemas.microsoft.com/office/drawing/2014/main" id="{A892ECEE-8FA7-9524-31D2-2EC0903E00F6}"/>
              </a:ext>
            </a:extLst>
          </p:cNvPr>
          <p:cNvSpPr>
            <a:spLocks noGrp="1"/>
          </p:cNvSpPr>
          <p:nvPr>
            <p:ph type="sldNum" sz="quarter" idx="2"/>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7</a:t>
            </a:fld>
            <a:endParaRPr/>
          </a:p>
        </p:txBody>
      </p:sp>
    </p:spTree>
    <p:extLst>
      <p:ext uri="{BB962C8B-B14F-4D97-AF65-F5344CB8AC3E}">
        <p14:creationId xmlns:p14="http://schemas.microsoft.com/office/powerpoint/2010/main" val="14826410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65">
                                            <p:bg/>
                                          </p:spTgt>
                                        </p:tgtEl>
                                        <p:attrNameLst>
                                          <p:attrName>style.visibility</p:attrName>
                                        </p:attrNameLst>
                                      </p:cBhvr>
                                      <p:to>
                                        <p:strVal val="visible"/>
                                      </p:to>
                                    </p:set>
                                    <p:anim calcmode="lin" valueType="num">
                                      <p:cBhvr>
                                        <p:cTn id="7" dur="500" fill="hold"/>
                                        <p:tgtEl>
                                          <p:spTgt spid="165">
                                            <p:bg/>
                                          </p:spTgt>
                                        </p:tgtEl>
                                        <p:attrNameLst>
                                          <p:attrName>ppt_x</p:attrName>
                                        </p:attrNameLst>
                                      </p:cBhvr>
                                      <p:tavLst>
                                        <p:tav tm="0">
                                          <p:val>
                                            <p:strVal val="0-#ppt_w/2"/>
                                          </p:val>
                                        </p:tav>
                                        <p:tav tm="100000">
                                          <p:val>
                                            <p:strVal val="#ppt_x"/>
                                          </p:val>
                                        </p:tav>
                                      </p:tavLst>
                                    </p:anim>
                                    <p:anim calcmode="lin" valueType="num">
                                      <p:cBhvr>
                                        <p:cTn id="8" dur="500" fill="hold"/>
                                        <p:tgtEl>
                                          <p:spTgt spid="165">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165">
                                            <p:txEl>
                                              <p:pRg st="0" end="0"/>
                                            </p:txEl>
                                          </p:spTgt>
                                        </p:tgtEl>
                                        <p:attrNameLst>
                                          <p:attrName>style.visibility</p:attrName>
                                        </p:attrNameLst>
                                      </p:cBhvr>
                                      <p:to>
                                        <p:strVal val="visible"/>
                                      </p:to>
                                    </p:set>
                                    <p:anim calcmode="lin" valueType="num">
                                      <p:cBhvr>
                                        <p:cTn id="11" dur="500" fill="hold"/>
                                        <p:tgtEl>
                                          <p:spTgt spid="165">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65">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iterate>
                                    <p:tmAbs val="0"/>
                                  </p:iterate>
                                  <p:childTnLst>
                                    <p:set>
                                      <p:cBhvr>
                                        <p:cTn id="15" fill="hold"/>
                                        <p:tgtEl>
                                          <p:spTgt spid="165">
                                            <p:txEl>
                                              <p:pRg st="1" end="1"/>
                                            </p:txEl>
                                          </p:spTgt>
                                        </p:tgtEl>
                                        <p:attrNameLst>
                                          <p:attrName>style.visibility</p:attrName>
                                        </p:attrNameLst>
                                      </p:cBhvr>
                                      <p:to>
                                        <p:strVal val="visible"/>
                                      </p:to>
                                    </p:set>
                                    <p:anim calcmode="lin" valueType="num">
                                      <p:cBhvr>
                                        <p:cTn id="16" dur="500" fill="hold"/>
                                        <p:tgtEl>
                                          <p:spTgt spid="165">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65">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iterate>
                                    <p:tmAbs val="0"/>
                                  </p:iterate>
                                  <p:childTnLst>
                                    <p:set>
                                      <p:cBhvr>
                                        <p:cTn id="20" fill="hold"/>
                                        <p:tgtEl>
                                          <p:spTgt spid="165">
                                            <p:txEl>
                                              <p:pRg st="2" end="2"/>
                                            </p:txEl>
                                          </p:spTgt>
                                        </p:tgtEl>
                                        <p:attrNameLst>
                                          <p:attrName>style.visibility</p:attrName>
                                        </p:attrNameLst>
                                      </p:cBhvr>
                                      <p:to>
                                        <p:strVal val="visible"/>
                                      </p:to>
                                    </p:set>
                                    <p:anim calcmode="lin" valueType="num">
                                      <p:cBhvr>
                                        <p:cTn id="21" dur="500" fill="hold"/>
                                        <p:tgtEl>
                                          <p:spTgt spid="165">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65">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iterate>
                                    <p:tmAbs val="0"/>
                                  </p:iterate>
                                  <p:childTnLst>
                                    <p:set>
                                      <p:cBhvr>
                                        <p:cTn id="24" fill="hold"/>
                                        <p:tgtEl>
                                          <p:spTgt spid="165">
                                            <p:txEl>
                                              <p:pRg st="3" end="3"/>
                                            </p:txEl>
                                          </p:spTgt>
                                        </p:tgtEl>
                                        <p:attrNameLst>
                                          <p:attrName>style.visibility</p:attrName>
                                        </p:attrNameLst>
                                      </p:cBhvr>
                                      <p:to>
                                        <p:strVal val="visible"/>
                                      </p:to>
                                    </p:set>
                                    <p:anim calcmode="lin" valueType="num">
                                      <p:cBhvr>
                                        <p:cTn id="25" dur="500" fill="hold"/>
                                        <p:tgtEl>
                                          <p:spTgt spid="165">
                                            <p:txEl>
                                              <p:pRg st="3" end="3"/>
                                            </p:txEl>
                                          </p:spTgt>
                                        </p:tgtEl>
                                        <p:attrNameLst>
                                          <p:attrName>ppt_x</p:attrName>
                                        </p:attrNameLst>
                                      </p:cBhvr>
                                      <p:tavLst>
                                        <p:tav tm="0">
                                          <p:val>
                                            <p:strVal val="0-#ppt_w/2"/>
                                          </p:val>
                                        </p:tav>
                                        <p:tav tm="100000">
                                          <p:val>
                                            <p:strVal val="#ppt_x"/>
                                          </p:val>
                                        </p:tav>
                                      </p:tavLst>
                                    </p:anim>
                                    <p:anim calcmode="lin" valueType="num">
                                      <p:cBhvr>
                                        <p:cTn id="26" dur="500" fill="hold"/>
                                        <p:tgtEl>
                                          <p:spTgt spid="16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72B25-A669-DB12-4CC2-9B674B246F20}"/>
            </a:ext>
          </a:extLst>
        </p:cNvPr>
        <p:cNvGrpSpPr/>
        <p:nvPr/>
      </p:nvGrpSpPr>
      <p:grpSpPr>
        <a:xfrm>
          <a:off x="0" y="0"/>
          <a:ext cx="0" cy="0"/>
          <a:chOff x="0" y="0"/>
          <a:chExt cx="0" cy="0"/>
        </a:xfrm>
      </p:grpSpPr>
      <p:sp>
        <p:nvSpPr>
          <p:cNvPr id="164" name="Shape 164">
            <a:extLst>
              <a:ext uri="{FF2B5EF4-FFF2-40B4-BE49-F238E27FC236}">
                <a16:creationId xmlns:a16="http://schemas.microsoft.com/office/drawing/2014/main" id="{2D514742-28D8-5E3E-2561-7AC635D10662}"/>
              </a:ext>
            </a:extLst>
          </p:cNvPr>
          <p:cNvSpPr>
            <a:spLocks noGrp="1"/>
          </p:cNvSpPr>
          <p:nvPr>
            <p:ph type="title"/>
          </p:nvPr>
        </p:nvSpPr>
        <p:spPr>
          <a:xfrm>
            <a:off x="0" y="0"/>
            <a:ext cx="9143999" cy="1143001"/>
          </a:xfrm>
          <a:prstGeom prst="rect">
            <a:avLst/>
          </a:prstGeom>
        </p:spPr>
        <p:txBody>
          <a:bodyPr>
            <a:normAutofit/>
          </a:bodyPr>
          <a:lstStyle/>
          <a:p>
            <a:r>
              <a:rPr lang="en-US">
                <a:latin typeface="+mn-lt"/>
              </a:rPr>
              <a:t>MIGRATION</a:t>
            </a:r>
            <a:endParaRPr dirty="0">
              <a:latin typeface="+mn-lt"/>
            </a:endParaRPr>
          </a:p>
        </p:txBody>
      </p:sp>
      <p:sp>
        <p:nvSpPr>
          <p:cNvPr id="165" name="Shape 165">
            <a:extLst>
              <a:ext uri="{FF2B5EF4-FFF2-40B4-BE49-F238E27FC236}">
                <a16:creationId xmlns:a16="http://schemas.microsoft.com/office/drawing/2014/main" id="{5B31D8A4-CDE4-9B97-9696-FFCB519C8259}"/>
              </a:ext>
            </a:extLst>
          </p:cNvPr>
          <p:cNvSpPr>
            <a:spLocks noGrp="1"/>
          </p:cNvSpPr>
          <p:nvPr>
            <p:ph type="body" idx="1"/>
          </p:nvPr>
        </p:nvSpPr>
        <p:spPr>
          <a:xfrm>
            <a:off x="453348" y="1143001"/>
            <a:ext cx="8229600" cy="5257800"/>
          </a:xfrm>
          <a:prstGeom prst="rect">
            <a:avLst/>
          </a:prstGeom>
        </p:spPr>
        <p:txBody>
          <a:bodyPr>
            <a:noAutofit/>
          </a:bodyPr>
          <a:lstStyle/>
          <a:p>
            <a:pPr marL="538703" indent="-538703" defTabSz="649041">
              <a:spcBef>
                <a:spcPts val="1690"/>
              </a:spcBef>
              <a:defRPr sz="2262"/>
            </a:pPr>
            <a:r>
              <a:rPr lang="en-US" sz="2400" dirty="0">
                <a:latin typeface="+mn-lt"/>
              </a:rPr>
              <a:t>New immigration laws and economic changes have changed old </a:t>
            </a:r>
            <a:r>
              <a:rPr lang="en-US" sz="2400" b="1" dirty="0">
                <a:latin typeface="+mn-lt"/>
              </a:rPr>
              <a:t>migration</a:t>
            </a:r>
            <a:r>
              <a:rPr lang="en-US" sz="2400" dirty="0">
                <a:latin typeface="+mn-lt"/>
              </a:rPr>
              <a:t> (movement from one locality to another) patterns.</a:t>
            </a:r>
          </a:p>
          <a:p>
            <a:pPr marL="538703" indent="-538703" defTabSz="649041">
              <a:spcBef>
                <a:spcPts val="1690"/>
              </a:spcBef>
              <a:defRPr sz="2262"/>
            </a:pPr>
            <a:r>
              <a:rPr lang="en-US" sz="2400" dirty="0">
                <a:latin typeface="+mn-lt"/>
              </a:rPr>
              <a:t>Many Latin Americans would move to the US searching for new opportunities, but the </a:t>
            </a:r>
            <a:r>
              <a:rPr lang="en-US" sz="2400" b="1" dirty="0">
                <a:latin typeface="+mn-lt"/>
              </a:rPr>
              <a:t>recession</a:t>
            </a:r>
            <a:r>
              <a:rPr lang="en-US" sz="2400" dirty="0">
                <a:latin typeface="+mn-lt"/>
              </a:rPr>
              <a:t> (economic decline) of 2007 caused many to instead settle in Mexico.</a:t>
            </a:r>
          </a:p>
          <a:p>
            <a:pPr marL="538703" indent="-538703" defTabSz="649041">
              <a:spcBef>
                <a:spcPts val="1690"/>
              </a:spcBef>
              <a:defRPr sz="2262"/>
            </a:pPr>
            <a:r>
              <a:rPr lang="en-US" sz="2400" dirty="0">
                <a:latin typeface="+mn-lt"/>
              </a:rPr>
              <a:t>An increase in violence along routes to the US has also caused a shift in migration, with people instead moving to areas that are growing in their own country.</a:t>
            </a:r>
          </a:p>
          <a:p>
            <a:pPr marL="538703" indent="-538703" defTabSz="649041">
              <a:spcBef>
                <a:spcPts val="1690"/>
              </a:spcBef>
              <a:defRPr sz="2262"/>
            </a:pPr>
            <a:r>
              <a:rPr lang="en-US" sz="2400" dirty="0">
                <a:latin typeface="+mn-lt"/>
              </a:rPr>
              <a:t>Due to free trade agreements, increased economic stability, advancements in technology and infrastructure, Internet access, improved education, and updated healthcare, many migrants are finding it less necessary to leave their country in search of a better life.</a:t>
            </a:r>
          </a:p>
        </p:txBody>
      </p:sp>
      <p:sp>
        <p:nvSpPr>
          <p:cNvPr id="166" name="Shape 166">
            <a:extLst>
              <a:ext uri="{FF2B5EF4-FFF2-40B4-BE49-F238E27FC236}">
                <a16:creationId xmlns:a16="http://schemas.microsoft.com/office/drawing/2014/main" id="{E4BADC04-6819-2F40-3E53-05D1DEE0A0AB}"/>
              </a:ext>
            </a:extLst>
          </p:cNvPr>
          <p:cNvSpPr>
            <a:spLocks noGrp="1"/>
          </p:cNvSpPr>
          <p:nvPr>
            <p:ph type="sldNum" sz="quarter" idx="2"/>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8</a:t>
            </a:fld>
            <a:endParaRPr/>
          </a:p>
        </p:txBody>
      </p:sp>
    </p:spTree>
    <p:extLst>
      <p:ext uri="{BB962C8B-B14F-4D97-AF65-F5344CB8AC3E}">
        <p14:creationId xmlns:p14="http://schemas.microsoft.com/office/powerpoint/2010/main" val="12801137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65">
                                            <p:bg/>
                                          </p:spTgt>
                                        </p:tgtEl>
                                        <p:attrNameLst>
                                          <p:attrName>style.visibility</p:attrName>
                                        </p:attrNameLst>
                                      </p:cBhvr>
                                      <p:to>
                                        <p:strVal val="visible"/>
                                      </p:to>
                                    </p:set>
                                    <p:anim calcmode="lin" valueType="num">
                                      <p:cBhvr>
                                        <p:cTn id="7" dur="500" fill="hold"/>
                                        <p:tgtEl>
                                          <p:spTgt spid="165">
                                            <p:bg/>
                                          </p:spTgt>
                                        </p:tgtEl>
                                        <p:attrNameLst>
                                          <p:attrName>ppt_x</p:attrName>
                                        </p:attrNameLst>
                                      </p:cBhvr>
                                      <p:tavLst>
                                        <p:tav tm="0">
                                          <p:val>
                                            <p:strVal val="0-#ppt_w/2"/>
                                          </p:val>
                                        </p:tav>
                                        <p:tav tm="100000">
                                          <p:val>
                                            <p:strVal val="#ppt_x"/>
                                          </p:val>
                                        </p:tav>
                                      </p:tavLst>
                                    </p:anim>
                                    <p:anim calcmode="lin" valueType="num">
                                      <p:cBhvr>
                                        <p:cTn id="8" dur="500" fill="hold"/>
                                        <p:tgtEl>
                                          <p:spTgt spid="165">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165">
                                            <p:txEl>
                                              <p:pRg st="0" end="0"/>
                                            </p:txEl>
                                          </p:spTgt>
                                        </p:tgtEl>
                                        <p:attrNameLst>
                                          <p:attrName>style.visibility</p:attrName>
                                        </p:attrNameLst>
                                      </p:cBhvr>
                                      <p:to>
                                        <p:strVal val="visible"/>
                                      </p:to>
                                    </p:set>
                                    <p:anim calcmode="lin" valueType="num">
                                      <p:cBhvr>
                                        <p:cTn id="11" dur="500" fill="hold"/>
                                        <p:tgtEl>
                                          <p:spTgt spid="165">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65">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iterate>
                                    <p:tmAbs val="0"/>
                                  </p:iterate>
                                  <p:childTnLst>
                                    <p:set>
                                      <p:cBhvr>
                                        <p:cTn id="14" fill="hold"/>
                                        <p:tgtEl>
                                          <p:spTgt spid="165">
                                            <p:txEl>
                                              <p:pRg st="1" end="1"/>
                                            </p:txEl>
                                          </p:spTgt>
                                        </p:tgtEl>
                                        <p:attrNameLst>
                                          <p:attrName>style.visibility</p:attrName>
                                        </p:attrNameLst>
                                      </p:cBhvr>
                                      <p:to>
                                        <p:strVal val="visible"/>
                                      </p:to>
                                    </p:set>
                                    <p:anim calcmode="lin" valueType="num">
                                      <p:cBhvr>
                                        <p:cTn id="15" dur="500" fill="hold"/>
                                        <p:tgtEl>
                                          <p:spTgt spid="165">
                                            <p:txEl>
                                              <p:pRg st="1" end="1"/>
                                            </p:txEl>
                                          </p:spTgt>
                                        </p:tgtEl>
                                        <p:attrNameLst>
                                          <p:attrName>ppt_x</p:attrName>
                                        </p:attrNameLst>
                                      </p:cBhvr>
                                      <p:tavLst>
                                        <p:tav tm="0">
                                          <p:val>
                                            <p:strVal val="0-#ppt_w/2"/>
                                          </p:val>
                                        </p:tav>
                                        <p:tav tm="100000">
                                          <p:val>
                                            <p:strVal val="#ppt_x"/>
                                          </p:val>
                                        </p:tav>
                                      </p:tavLst>
                                    </p:anim>
                                    <p:anim calcmode="lin" valueType="num">
                                      <p:cBhvr>
                                        <p:cTn id="16" dur="500" fill="hold"/>
                                        <p:tgtEl>
                                          <p:spTgt spid="165">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iterate>
                                    <p:tmAbs val="0"/>
                                  </p:iterate>
                                  <p:childTnLst>
                                    <p:set>
                                      <p:cBhvr>
                                        <p:cTn id="18" fill="hold"/>
                                        <p:tgtEl>
                                          <p:spTgt spid="165">
                                            <p:txEl>
                                              <p:pRg st="2" end="2"/>
                                            </p:txEl>
                                          </p:spTgt>
                                        </p:tgtEl>
                                        <p:attrNameLst>
                                          <p:attrName>style.visibility</p:attrName>
                                        </p:attrNameLst>
                                      </p:cBhvr>
                                      <p:to>
                                        <p:strVal val="visible"/>
                                      </p:to>
                                    </p:set>
                                    <p:anim calcmode="lin" valueType="num">
                                      <p:cBhvr>
                                        <p:cTn id="19" dur="500" fill="hold"/>
                                        <p:tgtEl>
                                          <p:spTgt spid="165">
                                            <p:txEl>
                                              <p:pRg st="2" end="2"/>
                                            </p:txEl>
                                          </p:spTgt>
                                        </p:tgtEl>
                                        <p:attrNameLst>
                                          <p:attrName>ppt_x</p:attrName>
                                        </p:attrNameLst>
                                      </p:cBhvr>
                                      <p:tavLst>
                                        <p:tav tm="0">
                                          <p:val>
                                            <p:strVal val="0-#ppt_w/2"/>
                                          </p:val>
                                        </p:tav>
                                        <p:tav tm="100000">
                                          <p:val>
                                            <p:strVal val="#ppt_x"/>
                                          </p:val>
                                        </p:tav>
                                      </p:tavLst>
                                    </p:anim>
                                    <p:anim calcmode="lin" valueType="num">
                                      <p:cBhvr>
                                        <p:cTn id="20" dur="500" fill="hold"/>
                                        <p:tgtEl>
                                          <p:spTgt spid="165">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iterate>
                                    <p:tmAbs val="0"/>
                                  </p:iterate>
                                  <p:childTnLst>
                                    <p:set>
                                      <p:cBhvr>
                                        <p:cTn id="22" fill="hold"/>
                                        <p:tgtEl>
                                          <p:spTgt spid="165">
                                            <p:txEl>
                                              <p:pRg st="3" end="3"/>
                                            </p:txEl>
                                          </p:spTgt>
                                        </p:tgtEl>
                                        <p:attrNameLst>
                                          <p:attrName>style.visibility</p:attrName>
                                        </p:attrNameLst>
                                      </p:cBhvr>
                                      <p:to>
                                        <p:strVal val="visible"/>
                                      </p:to>
                                    </p:set>
                                    <p:anim calcmode="lin" valueType="num">
                                      <p:cBhvr>
                                        <p:cTn id="23" dur="500" fill="hold"/>
                                        <p:tgtEl>
                                          <p:spTgt spid="165">
                                            <p:txEl>
                                              <p:pRg st="3" end="3"/>
                                            </p:txEl>
                                          </p:spTgt>
                                        </p:tgtEl>
                                        <p:attrNameLst>
                                          <p:attrName>ppt_x</p:attrName>
                                        </p:attrNameLst>
                                      </p:cBhvr>
                                      <p:tavLst>
                                        <p:tav tm="0">
                                          <p:val>
                                            <p:strVal val="0-#ppt_w/2"/>
                                          </p:val>
                                        </p:tav>
                                        <p:tav tm="100000">
                                          <p:val>
                                            <p:strVal val="#ppt_x"/>
                                          </p:val>
                                        </p:tav>
                                      </p:tavLst>
                                    </p:anim>
                                    <p:anim calcmode="lin" valueType="num">
                                      <p:cBhvr>
                                        <p:cTn id="24" dur="500" fill="hold"/>
                                        <p:tgtEl>
                                          <p:spTgt spid="16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build="p" bldLvl="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9C8E5F-1AF1-6E1D-3E5A-89DA3FCA25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528116"/>
          </a:xfrm>
          <a:prstGeom prst="rect">
            <a:avLst/>
          </a:prstGeom>
        </p:spPr>
      </p:pic>
      <p:sp>
        <p:nvSpPr>
          <p:cNvPr id="222" name="Shape 222"/>
          <p:cNvSpPr>
            <a:spLocks noGrp="1"/>
          </p:cNvSpPr>
          <p:nvPr>
            <p:ph type="sldNum" sz="quarter" idx="2"/>
          </p:nvPr>
        </p:nvSpPr>
        <p:spPr>
          <a:xfrm>
            <a:off x="84504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9</a:t>
            </a:fld>
            <a:endParaRPr/>
          </a:p>
        </p:txBody>
      </p:sp>
      <p:sp>
        <p:nvSpPr>
          <p:cNvPr id="223" name="Shape 223"/>
          <p:cNvSpPr/>
          <p:nvPr/>
        </p:nvSpPr>
        <p:spPr>
          <a:xfrm>
            <a:off x="0" y="6107672"/>
            <a:ext cx="7924800" cy="36932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a:solidFill>
                  <a:srgbClr val="FFFFFF"/>
                </a:solidFill>
                <a:latin typeface="Trebuchet MS"/>
                <a:ea typeface="Trebuchet MS"/>
                <a:cs typeface="Trebuchet MS"/>
                <a:sym typeface="Trebuchet MS"/>
              </a:defRPr>
            </a:pPr>
            <a:r>
              <a:rPr dirty="0">
                <a:effectLst>
                  <a:outerShdw blurRad="63500" sx="102000" sy="102000" algn="ctr" rotWithShape="0">
                    <a:prstClr val="black">
                      <a:alpha val="40000"/>
                    </a:prstClr>
                  </a:outerShdw>
                </a:effectLst>
              </a:rPr>
              <a:t>Image Credits:</a:t>
            </a:r>
            <a:r>
              <a:rPr lang="en-US" dirty="0">
                <a:effectLst>
                  <a:outerShdw blurRad="63500" sx="102000" sy="102000" algn="ctr" rotWithShape="0">
                    <a:prstClr val="black">
                      <a:alpha val="40000"/>
                    </a:prstClr>
                  </a:outerShdw>
                </a:effectLst>
              </a:rPr>
              <a:t> </a:t>
            </a:r>
            <a:r>
              <a:rPr dirty="0">
                <a:effectLst>
                  <a:outerShdw blurRad="63500" sx="102000" sy="102000" algn="ctr" rotWithShape="0">
                    <a:prstClr val="black">
                      <a:alpha val="40000"/>
                    </a:prstClr>
                  </a:outerShdw>
                </a:effectLst>
              </a:rPr>
              <a:t>all Wikimedia Commons. Maps ©20</a:t>
            </a:r>
            <a:r>
              <a:rPr lang="en-US" dirty="0">
                <a:effectLst>
                  <a:outerShdw blurRad="63500" sx="102000" sy="102000" algn="ctr" rotWithShape="0">
                    <a:prstClr val="black">
                      <a:alpha val="40000"/>
                    </a:prstClr>
                  </a:outerShdw>
                </a:effectLst>
              </a:rPr>
              <a:t>25</a:t>
            </a:r>
            <a:r>
              <a:rPr dirty="0">
                <a:effectLst>
                  <a:outerShdw blurRad="63500" sx="102000" sy="102000" algn="ctr" rotWithShape="0">
                    <a:prstClr val="black">
                      <a:alpha val="40000"/>
                    </a:prstClr>
                  </a:outerShdw>
                </a:effectLst>
              </a:rPr>
              <a:t> Clairmont Press. </a:t>
            </a:r>
          </a:p>
        </p:txBody>
      </p:sp>
      <p:sp>
        <p:nvSpPr>
          <p:cNvPr id="2" name="TextBox 1">
            <a:extLst>
              <a:ext uri="{FF2B5EF4-FFF2-40B4-BE49-F238E27FC236}">
                <a16:creationId xmlns:a16="http://schemas.microsoft.com/office/drawing/2014/main" id="{24E28538-F535-4567-123B-F4882C2853CE}"/>
              </a:ext>
            </a:extLst>
          </p:cNvPr>
          <p:cNvSpPr txBox="1"/>
          <p:nvPr/>
        </p:nvSpPr>
        <p:spPr>
          <a:xfrm>
            <a:off x="3464709" y="6490770"/>
            <a:ext cx="2214581" cy="369332"/>
          </a:xfrm>
          <a:prstGeom prst="rect">
            <a:avLst/>
          </a:prstGeom>
          <a:noFill/>
          <a:effectLst>
            <a:softEdge rad="31750"/>
          </a:effectLst>
        </p:spPr>
        <p:txBody>
          <a:bodyPr wrap="none">
            <a:spAutoFit/>
          </a:bodyPr>
          <a:lstStyle/>
          <a:p>
            <a:pPr eaLnBrk="1" fontAlgn="auto" hangingPunct="1">
              <a:spcBef>
                <a:spcPts val="0"/>
              </a:spcBef>
              <a:spcAft>
                <a:spcPts val="0"/>
              </a:spcAft>
              <a:defRPr/>
            </a:pPr>
            <a:r>
              <a:rPr lang="en-US" dirty="0">
                <a:latin typeface="+mn-lt"/>
                <a:ea typeface="+mn-ea"/>
                <a:hlinkClick r:id="rId3" action="ppaction://hlinksldjump"/>
              </a:rPr>
              <a:t>Return to Main Menu</a:t>
            </a:r>
            <a:endParaRPr lang="en-US" dirty="0">
              <a:latin typeface="+mn-lt"/>
              <a:ea typeface="+mn-ea"/>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23"/>
                                        </p:tgtEl>
                                        <p:attrNameLst>
                                          <p:attrName>style.visibility</p:attrName>
                                        </p:attrNameLst>
                                      </p:cBhvr>
                                      <p:to>
                                        <p:strVal val="visible"/>
                                      </p:to>
                                    </p:set>
                                    <p:animEffect transition="in" filter="dissolve">
                                      <p:cBhvr>
                                        <p:cTn id="7" dur="5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1" animBg="1" advAuto="0"/>
    </p:bldLst>
  </p:timing>
</p:sld>
</file>

<file path=ppt/theme/theme1.xml><?xml version="1.0" encoding="utf-8"?>
<a:theme xmlns:a="http://schemas.openxmlformats.org/drawingml/2006/main" name="Office Theme">
  <a:themeElements>
    <a:clrScheme name="Custom 3">
      <a:dk1>
        <a:srgbClr val="000000"/>
      </a:dk1>
      <a:lt1>
        <a:srgbClr val="4F81BD"/>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2002</TotalTime>
  <Words>542</Words>
  <Application>Microsoft Macintosh PowerPoint</Application>
  <PresentationFormat>On-screen Show (4:3)</PresentationFormat>
  <Paragraphs>47</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Trebuchet MS</vt:lpstr>
      <vt:lpstr>Wingdings</vt:lpstr>
      <vt:lpstr>Office Theme</vt:lpstr>
      <vt:lpstr>PowerPoint Presentation</vt:lpstr>
      <vt:lpstr>PowerPoint Presentation</vt:lpstr>
      <vt:lpstr>PowerPoint Presentation</vt:lpstr>
      <vt:lpstr>PowerPoint Presentation</vt:lpstr>
      <vt:lpstr>DICTATORS AND DEMOCRACY</vt:lpstr>
      <vt:lpstr>THE WAR ON DRUGS</vt:lpstr>
      <vt:lpstr>POVERTY</vt:lpstr>
      <vt:lpstr>MIGRATION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Emmett Mullins</cp:lastModifiedBy>
  <cp:revision>145</cp:revision>
  <dcterms:modified xsi:type="dcterms:W3CDTF">2025-10-13T00:21:43Z</dcterms:modified>
</cp:coreProperties>
</file>