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1"/>
  </p:sldMasterIdLst>
  <p:notesMasterIdLst>
    <p:notesMasterId r:id="rId9"/>
  </p:notesMasterIdLst>
  <p:sldIdLst>
    <p:sldId id="299" r:id="rId2"/>
    <p:sldId id="292" r:id="rId3"/>
    <p:sldId id="293" r:id="rId4"/>
    <p:sldId id="294" r:id="rId5"/>
    <p:sldId id="295" r:id="rId6"/>
    <p:sldId id="296" r:id="rId7"/>
    <p:sldId id="300" r:id="rId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Trebuchet MS"/>
          <a:ea typeface="Trebuchet MS"/>
          <a:cs typeface="Trebuchet M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Trebuchet MS"/>
          <a:ea typeface="Trebuchet MS"/>
          <a:cs typeface="Trebuchet M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Trebuchet MS"/>
          <a:ea typeface="Trebuchet MS"/>
          <a:cs typeface="Trebuchet MS"/>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Trebuchet MS"/>
          <a:ea typeface="Trebuchet MS"/>
          <a:cs typeface="Trebuchet MS"/>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98"/>
    <p:restoredTop sz="87817"/>
  </p:normalViewPr>
  <p:slideViewPr>
    <p:cSldViewPr snapToGrid="0" snapToObjects="1">
      <p:cViewPr varScale="1">
        <p:scale>
          <a:sx n="107" d="100"/>
          <a:sy n="107" d="100"/>
        </p:scale>
        <p:origin x="1864"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6" name="Shape 56"/>
          <p:cNvSpPr>
            <a:spLocks noGrp="1" noRot="1" noChangeAspect="1"/>
          </p:cNvSpPr>
          <p:nvPr>
            <p:ph type="sldImg"/>
          </p:nvPr>
        </p:nvSpPr>
        <p:spPr>
          <a:xfrm>
            <a:off x="1143000" y="685800"/>
            <a:ext cx="4572000" cy="3429000"/>
          </a:xfrm>
          <a:prstGeom prst="rect">
            <a:avLst/>
          </a:prstGeom>
        </p:spPr>
        <p:txBody>
          <a:bodyPr/>
          <a:lstStyle/>
          <a:p>
            <a:endParaRPr/>
          </a:p>
        </p:txBody>
      </p:sp>
      <p:sp>
        <p:nvSpPr>
          <p:cNvPr id="57" name="Shape 5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905692704"/>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 will vary. The x-axis represents years; the y-axis shows miles of railroad track. Students may need a review lesson of what x-axis and y-axis refer to.  </a:t>
            </a:r>
          </a:p>
        </p:txBody>
      </p:sp>
    </p:spTree>
    <p:extLst>
      <p:ext uri="{BB962C8B-B14F-4D97-AF65-F5344CB8AC3E}">
        <p14:creationId xmlns:p14="http://schemas.microsoft.com/office/powerpoint/2010/main" val="4294240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9,021</a:t>
            </a:r>
          </a:p>
          <a:p>
            <a:r>
              <a:rPr lang="en-US" dirty="0"/>
              <a:t>We’ll introduce “turn of the century” here and point students to observe data from 1900. The amount of track grew from 9,021 to 258,784, an increase of 249,763 miles of track. </a:t>
            </a:r>
          </a:p>
        </p:txBody>
      </p:sp>
    </p:spTree>
    <p:extLst>
      <p:ext uri="{BB962C8B-B14F-4D97-AF65-F5344CB8AC3E}">
        <p14:creationId xmlns:p14="http://schemas.microsoft.com/office/powerpoint/2010/main" val="2538745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Ten years; 50,000 miles of track; 25,000 miles of track </a:t>
            </a:r>
          </a:p>
        </p:txBody>
      </p:sp>
    </p:spTree>
    <p:extLst>
      <p:ext uri="{BB962C8B-B14F-4D97-AF65-F5344CB8AC3E}">
        <p14:creationId xmlns:p14="http://schemas.microsoft.com/office/powerpoint/2010/main" val="3338272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overall trend was a large increase in miles of track each year. A person might predict that since this trend has gone on for 70 years, it might continue. Students might (correctly) predict that railroad mileage will decrease as other forms of transportation rise in importance. </a:t>
            </a:r>
          </a:p>
        </p:txBody>
      </p:sp>
    </p:spTree>
    <p:extLst>
      <p:ext uri="{BB962C8B-B14F-4D97-AF65-F5344CB8AC3E}">
        <p14:creationId xmlns:p14="http://schemas.microsoft.com/office/powerpoint/2010/main" val="3787243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 will vary. You may want to allow some students to share their questions and answers if time allows. </a:t>
            </a:r>
          </a:p>
        </p:txBody>
      </p:sp>
    </p:spTree>
    <p:extLst>
      <p:ext uri="{BB962C8B-B14F-4D97-AF65-F5344CB8AC3E}">
        <p14:creationId xmlns:p14="http://schemas.microsoft.com/office/powerpoint/2010/main" val="245686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Images are licensed and may not be reused. </a:t>
            </a:r>
          </a:p>
          <a:p>
            <a:endParaRPr lang="en-US" dirty="0"/>
          </a:p>
        </p:txBody>
      </p:sp>
    </p:spTree>
    <p:extLst>
      <p:ext uri="{BB962C8B-B14F-4D97-AF65-F5344CB8AC3E}">
        <p14:creationId xmlns:p14="http://schemas.microsoft.com/office/powerpoint/2010/main" val="3359805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1515499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340632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15138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778240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318864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893414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dirty="0"/>
              <a:t>1/14/25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2567497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3575727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31" name="Shape 31"/>
          <p:cNvSpPr>
            <a:spLocks noGrp="1"/>
          </p:cNvSpPr>
          <p:nvPr>
            <p:ph type="body" sz="half" idx="1"/>
          </p:nvPr>
        </p:nvSpPr>
        <p:spPr>
          <a:xfrm>
            <a:off x="457200" y="1600200"/>
            <a:ext cx="4038600" cy="4525963"/>
          </a:xfrm>
          <a:prstGeom prst="rect">
            <a:avLst/>
          </a:prstGeom>
        </p:spPr>
        <p:txBody>
          <a:bodyPr/>
          <a:lstStyle>
            <a:lvl1pPr marL="342900" indent="-342900">
              <a:lnSpc>
                <a:spcPct val="100000"/>
              </a:lnSpc>
              <a:spcBef>
                <a:spcPts val="600"/>
              </a:spcBef>
              <a:defRPr sz="2800"/>
            </a:lvl1pPr>
            <a:lvl2pPr marL="790575" indent="-333375">
              <a:lnSpc>
                <a:spcPct val="100000"/>
              </a:lnSpc>
              <a:spcBef>
                <a:spcPts val="600"/>
              </a:spcBef>
              <a:defRPr sz="2800"/>
            </a:lvl2pPr>
            <a:lvl3pPr marL="1234439" indent="-320039">
              <a:lnSpc>
                <a:spcPct val="100000"/>
              </a:lnSpc>
              <a:spcBef>
                <a:spcPts val="600"/>
              </a:spcBef>
              <a:defRPr sz="2800"/>
            </a:lvl3pPr>
            <a:lvl4pPr marL="1727200" indent="-355600">
              <a:lnSpc>
                <a:spcPct val="100000"/>
              </a:lnSpc>
              <a:spcBef>
                <a:spcPts val="600"/>
              </a:spcBef>
              <a:defRPr sz="2800"/>
            </a:lvl4pPr>
            <a:lvl5pPr marL="2184400" indent="-355600">
              <a:lnSpc>
                <a:spcPct val="100000"/>
              </a:lnSpc>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2" name="Shape 32"/>
          <p:cNvSpPr>
            <a:spLocks noGrp="1"/>
          </p:cNvSpPr>
          <p:nvPr>
            <p:ph type="sldNum" sz="quarter" idx="2"/>
          </p:nvPr>
        </p:nvSpPr>
        <p:spPr>
          <a:prstGeom prst="rect">
            <a:avLst/>
          </a:prstGeom>
        </p:spPr>
        <p:txBody>
          <a:bodyPr/>
          <a:lstStyle/>
          <a:p>
            <a:fld id="{86CB4B4D-7CA3-9044-876B-883B54F8677D}" type="slidenum">
              <a:t>‹#›</a:t>
            </a:fld>
            <a:endParaRPr/>
          </a:p>
        </p:txBody>
      </p:sp>
      <p:sp>
        <p:nvSpPr>
          <p:cNvPr id="33" name="Shape 33"/>
          <p:cNvSpPr>
            <a:spLocks noGrp="1"/>
          </p:cNvSpPr>
          <p:nvPr>
            <p:ph type="title"/>
          </p:nvPr>
        </p:nvSpPr>
        <p:spPr>
          <a:prstGeom prst="rect">
            <a:avLst/>
          </a:prstGeom>
        </p:spPr>
        <p:txBody>
          <a:bodyPr/>
          <a:lstStyle/>
          <a:p>
            <a:r>
              <a:t>Title Text</a:t>
            </a:r>
          </a:p>
        </p:txBody>
      </p:sp>
    </p:spTree>
    <p:extLst>
      <p:ext uri="{BB962C8B-B14F-4D97-AF65-F5344CB8AC3E}">
        <p14:creationId xmlns:p14="http://schemas.microsoft.com/office/powerpoint/2010/main" val="10058501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dirty="0"/>
              <a:t>1/14/25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857412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181561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1/14/25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505669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1/14/25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52868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1/14/25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852864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1/14/25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2251141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0DDF080-5E8C-48AD-84E5-6C08B304C14E}" type="datetimeFigureOut">
              <a:rPr lang="en-US" dirty="0"/>
              <a:t>1/14/25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140939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1/14/25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43227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1/14/25</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3939712783"/>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0" name="Shape 60"/>
          <p:cNvSpPr/>
          <p:nvPr/>
        </p:nvSpPr>
        <p:spPr>
          <a:xfrm>
            <a:off x="7543800" y="6545790"/>
            <a:ext cx="160020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r">
              <a:spcBef>
                <a:spcPts val="600"/>
              </a:spcBef>
              <a:defRPr sz="1000">
                <a:solidFill>
                  <a:srgbClr val="FFFFFF"/>
                </a:solidFill>
                <a:effectLst>
                  <a:outerShdw blurRad="38100" dist="38100" dir="2700000" rotWithShape="0">
                    <a:srgbClr val="C0C0C0"/>
                  </a:outerShdw>
                </a:effectLst>
                <a:latin typeface="Arial"/>
                <a:ea typeface="Arial"/>
                <a:cs typeface="Arial"/>
                <a:sym typeface="Arial"/>
              </a:defRPr>
            </a:lvl1pPr>
          </a:lstStyle>
          <a:p>
            <a:r>
              <a:rPr dirty="0"/>
              <a:t>© 20</a:t>
            </a:r>
            <a:r>
              <a:rPr lang="en-US" dirty="0"/>
              <a:t>25</a:t>
            </a:r>
            <a:r>
              <a:rPr dirty="0"/>
              <a:t> Clairmont Press</a:t>
            </a:r>
          </a:p>
        </p:txBody>
      </p:sp>
      <p:sp>
        <p:nvSpPr>
          <p:cNvPr id="6" name="Shape 59">
            <a:extLst>
              <a:ext uri="{FF2B5EF4-FFF2-40B4-BE49-F238E27FC236}">
                <a16:creationId xmlns:a16="http://schemas.microsoft.com/office/drawing/2014/main" id="{B63CE2EC-53D4-6348-9DFE-68F417C48EBD}"/>
              </a:ext>
            </a:extLst>
          </p:cNvPr>
          <p:cNvSpPr/>
          <p:nvPr/>
        </p:nvSpPr>
        <p:spPr>
          <a:xfrm>
            <a:off x="0" y="4451579"/>
            <a:ext cx="9141246" cy="1446550"/>
          </a:xfrm>
          <a:prstGeom prst="rect">
            <a:avLst/>
          </a:prstGeom>
          <a:solidFill>
            <a:srgbClr val="DCE6F2">
              <a:alpha val="32000"/>
            </a:srgbClr>
          </a:solidFill>
          <a:ln w="12700">
            <a:miter lim="400000"/>
          </a:ln>
          <a:extLst>
            <a:ext uri="{C572A759-6A51-4108-AA02-DFA0A04FC94B}">
              <ma14:wrappingTextBoxFlag xmlns:ma14="http://schemas.microsoft.com/office/mac/drawingml/2011/main" xmlns="" val="1"/>
            </a:ext>
          </a:extLst>
        </p:spPr>
        <p:txBody>
          <a:bodyPr lIns="45719" rIns="45719">
            <a:spAutoFit/>
          </a:bodyPr>
          <a:lstStyle/>
          <a:p>
            <a:pPr algn="r">
              <a:defRPr sz="3200">
                <a:solidFill>
                  <a:srgbClr val="FFFFFF"/>
                </a:solidFill>
                <a:effectLst>
                  <a:outerShdw blurRad="38100" dist="19050" dir="2700000" rotWithShape="0">
                    <a:srgbClr val="000000">
                      <a:alpha val="40000"/>
                    </a:srgbClr>
                  </a:outerShdw>
                </a:effectLst>
              </a:defRPr>
            </a:pPr>
            <a:r>
              <a:rPr lang="en-US" sz="4400" b="1" dirty="0">
                <a:ln w="3175">
                  <a:solidFill>
                    <a:schemeClr val="tx1"/>
                  </a:solidFill>
                </a:ln>
              </a:rPr>
              <a:t>SMART SKILLS</a:t>
            </a:r>
          </a:p>
          <a:p>
            <a:pPr algn="r">
              <a:defRPr sz="3200">
                <a:solidFill>
                  <a:srgbClr val="FFFFFF"/>
                </a:solidFill>
                <a:effectLst>
                  <a:outerShdw blurRad="38100" dist="19050" dir="2700000" rotWithShape="0">
                    <a:srgbClr val="000000">
                      <a:alpha val="40000"/>
                    </a:srgbClr>
                  </a:outerShdw>
                </a:effectLst>
              </a:defRPr>
            </a:pPr>
            <a:r>
              <a:rPr lang="en-US" sz="4400" b="1" dirty="0">
                <a:ln w="3175">
                  <a:solidFill>
                    <a:schemeClr val="tx1"/>
                  </a:solidFill>
                </a:ln>
              </a:rPr>
              <a:t>Week 2 </a:t>
            </a:r>
            <a:r>
              <a:rPr lang="mr-IN" sz="4400" b="1" dirty="0">
                <a:ln w="3175">
                  <a:solidFill>
                    <a:schemeClr val="tx1"/>
                  </a:solidFill>
                </a:ln>
              </a:rPr>
              <a:t>–</a:t>
            </a:r>
            <a:r>
              <a:rPr lang="en-US" sz="4400" b="1" dirty="0">
                <a:ln w="3175">
                  <a:solidFill>
                    <a:schemeClr val="tx1"/>
                  </a:solidFill>
                </a:ln>
              </a:rPr>
              <a:t> Charts/Graphs 1</a:t>
            </a:r>
            <a:endParaRPr sz="4400" b="1" dirty="0">
              <a:ln w="3175">
                <a:solidFill>
                  <a:schemeClr val="tx1"/>
                </a:solidFill>
              </a:ln>
            </a:endParaRPr>
          </a:p>
        </p:txBody>
      </p:sp>
      <p:pic>
        <p:nvPicPr>
          <p:cNvPr id="3" name="Picture 2">
            <a:extLst>
              <a:ext uri="{FF2B5EF4-FFF2-40B4-BE49-F238E27FC236}">
                <a16:creationId xmlns:a16="http://schemas.microsoft.com/office/drawing/2014/main" id="{831ADD02-6F2A-5D15-2AE1-1E035A69D75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959871"/>
            <a:ext cx="9144001" cy="2360705"/>
          </a:xfrm>
          <a:prstGeom prst="rect">
            <a:avLst/>
          </a:prstGeom>
          <a:effectLst>
            <a:glow>
              <a:schemeClr val="bg1">
                <a:alpha val="50000"/>
              </a:schemeClr>
            </a:glow>
            <a:outerShdw algn="ctr" rotWithShape="0">
              <a:prstClr val="black">
                <a:alpha val="40000"/>
              </a:prstClr>
            </a:outerShdw>
          </a:effectLst>
        </p:spPr>
      </p:pic>
    </p:spTree>
    <p:extLst>
      <p:ext uri="{BB962C8B-B14F-4D97-AF65-F5344CB8AC3E}">
        <p14:creationId xmlns:p14="http://schemas.microsoft.com/office/powerpoint/2010/main" val="9765690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0-#ppt_w/2"/>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Shape 69"/>
          <p:cNvSpPr>
            <a:spLocks noGrp="1"/>
          </p:cNvSpPr>
          <p:nvPr>
            <p:ph type="body" sz="half" idx="1"/>
          </p:nvPr>
        </p:nvSpPr>
        <p:spPr>
          <a:xfrm>
            <a:off x="427383" y="6172054"/>
            <a:ext cx="8229600" cy="660400"/>
          </a:xfrm>
        </p:spPr>
        <p:txBody>
          <a:bodyPr/>
          <a:lstStyle/>
          <a:p>
            <a:pPr marL="0" lvl="1" indent="0" eaLnBrk="1" hangingPunct="1">
              <a:lnSpc>
                <a:spcPct val="100000"/>
              </a:lnSpc>
              <a:buFont typeface="Wingdings" pitchFamily="2" charset="2"/>
              <a:buNone/>
            </a:pPr>
            <a:r>
              <a:rPr lang="en-US" altLang="en-US" sz="1600" dirty="0">
                <a:latin typeface="Trebuchet MS" pitchFamily="34" charset="0"/>
                <a:ea typeface="Trebuchet MS" pitchFamily="34" charset="0"/>
                <a:cs typeface="Trebuchet MS" pitchFamily="34" charset="0"/>
              </a:rPr>
              <a:t>Study the graph. What do you notice? What information is contained on the x-axis and y-axis?</a:t>
            </a:r>
          </a:p>
        </p:txBody>
      </p:sp>
      <p:sp>
        <p:nvSpPr>
          <p:cNvPr id="70" name="Shape 70"/>
          <p:cNvSpPr>
            <a:spLocks noGrp="1"/>
          </p:cNvSpPr>
          <p:nvPr>
            <p:ph type="sldNum" sz="quarter" idx="2"/>
          </p:nvPr>
        </p:nvSpPr>
        <p:spPr>
          <a:xfrm>
            <a:off x="8631238" y="6527800"/>
            <a:ext cx="207962" cy="295275"/>
          </a:xfrm>
          <a:prstGeom prst="rect">
            <a:avLst/>
          </a:prstGeom>
          <a:noFill/>
          <a:ln w="12700">
            <a:miter lim="400000"/>
          </a:ln>
          <a:extLst>
            <a:ext uri="{C572A759-6A51-4108-AA02-DFA0A04FC94B}"/>
          </a:extLst>
        </p:spPr>
        <p:txBody>
          <a:bodyPr/>
          <a:lstStyle/>
          <a:p>
            <a:pPr fontAlgn="auto">
              <a:spcBef>
                <a:spcPts val="0"/>
              </a:spcBef>
              <a:spcAft>
                <a:spcPts val="0"/>
              </a:spcAft>
              <a:defRPr/>
            </a:pPr>
            <a:fld id="{C17A0E6C-C386-4C32-A84C-245AC51C8CAC}" type="slidenum">
              <a:rPr kern="0">
                <a:latin typeface="+mj-lt"/>
                <a:ea typeface="+mj-ea"/>
                <a:cs typeface="+mj-cs"/>
                <a:sym typeface="Calibri"/>
              </a:rPr>
              <a:pPr fontAlgn="auto">
                <a:spcBef>
                  <a:spcPts val="0"/>
                </a:spcBef>
                <a:spcAft>
                  <a:spcPts val="0"/>
                </a:spcAft>
                <a:defRPr/>
              </a:pPr>
              <a:t>2</a:t>
            </a:fld>
            <a:endParaRPr kern="0">
              <a:latin typeface="+mj-lt"/>
              <a:ea typeface="+mj-ea"/>
              <a:cs typeface="+mj-cs"/>
              <a:sym typeface="Calibri"/>
            </a:endParaRPr>
          </a:p>
        </p:txBody>
      </p:sp>
      <p:sp>
        <p:nvSpPr>
          <p:cNvPr id="68" name="Shape 68"/>
          <p:cNvSpPr>
            <a:spLocks noGrp="1"/>
          </p:cNvSpPr>
          <p:nvPr>
            <p:ph type="title"/>
          </p:nvPr>
        </p:nvSpPr>
        <p:spPr>
          <a:xfrm>
            <a:off x="0" y="0"/>
            <a:ext cx="8229600" cy="1143000"/>
          </a:xfrm>
        </p:spPr>
        <p:txBody>
          <a:bodyPr vert="horz" wrap="square" tIns="45720" bIns="45720" numCol="1" anchorCtr="0" compatLnSpc="1">
            <a:prstTxWarp prst="textNoShape">
              <a:avLst/>
            </a:prstTxWarp>
          </a:bodyPr>
          <a:lstStyle/>
          <a:p>
            <a:pPr defTabSz="868363" eaLnBrk="1" hangingPunct="1">
              <a:defRPr/>
            </a:pPr>
            <a:r>
              <a:rPr lang="en-US" altLang="en-US" sz="4100" dirty="0">
                <a:effectLst>
                  <a:outerShdw blurRad="38100" dist="38100" dir="2700000" algn="tl">
                    <a:srgbClr val="FFFFFF"/>
                  </a:outerShdw>
                </a:effectLst>
                <a:latin typeface="Trebuchet MS" pitchFamily="34" charset="0"/>
                <a:ea typeface="Trebuchet MS" pitchFamily="34" charset="0"/>
                <a:cs typeface="Trebuchet MS" pitchFamily="34" charset="0"/>
              </a:rPr>
              <a:t>Monday</a:t>
            </a:r>
          </a:p>
        </p:txBody>
      </p:sp>
      <p:pic>
        <p:nvPicPr>
          <p:cNvPr id="4" name="Picture 3" descr="A graph with numbers and a number of miles of railroad tracks&#10;&#10;Description automatically generated">
            <a:extLst>
              <a:ext uri="{FF2B5EF4-FFF2-40B4-BE49-F238E27FC236}">
                <a16:creationId xmlns:a16="http://schemas.microsoft.com/office/drawing/2014/main" id="{8EFB6C54-B840-05FD-06E1-6DD49F826E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256" y="502920"/>
            <a:ext cx="6263640" cy="5567680"/>
          </a:xfrm>
          <a:prstGeom prst="rect">
            <a:avLst/>
          </a:prstGeom>
        </p:spPr>
      </p:pic>
    </p:spTree>
    <p:extLst>
      <p:ext uri="{BB962C8B-B14F-4D97-AF65-F5344CB8AC3E}">
        <p14:creationId xmlns:p14="http://schemas.microsoft.com/office/powerpoint/2010/main" val="35451629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Shape 69"/>
          <p:cNvSpPr>
            <a:spLocks noGrp="1"/>
          </p:cNvSpPr>
          <p:nvPr>
            <p:ph type="body" sz="half" idx="1"/>
          </p:nvPr>
        </p:nvSpPr>
        <p:spPr>
          <a:xfrm>
            <a:off x="401638" y="6070600"/>
            <a:ext cx="8229600" cy="660400"/>
          </a:xfrm>
        </p:spPr>
        <p:txBody>
          <a:bodyPr/>
          <a:lstStyle/>
          <a:p>
            <a:pPr marL="0" lvl="1" indent="0" eaLnBrk="1" hangingPunct="1">
              <a:lnSpc>
                <a:spcPct val="100000"/>
              </a:lnSpc>
              <a:buFont typeface="Wingdings" pitchFamily="2" charset="2"/>
              <a:buNone/>
            </a:pPr>
            <a:r>
              <a:rPr lang="en-US" altLang="en-US" sz="1600" dirty="0">
                <a:latin typeface="Trebuchet MS" pitchFamily="34" charset="0"/>
                <a:ea typeface="Trebuchet MS" pitchFamily="34" charset="0"/>
                <a:cs typeface="Trebuchet MS" pitchFamily="34" charset="0"/>
              </a:rPr>
              <a:t>Based on the graph, how many miles of railroad were in the United States in 1850?</a:t>
            </a:r>
          </a:p>
          <a:p>
            <a:pPr marL="0" lvl="1" indent="0" eaLnBrk="1" hangingPunct="1">
              <a:lnSpc>
                <a:spcPct val="100000"/>
              </a:lnSpc>
              <a:buFont typeface="Wingdings" pitchFamily="2" charset="2"/>
              <a:buNone/>
            </a:pPr>
            <a:r>
              <a:rPr lang="en-US" altLang="en-US" sz="1600" dirty="0">
                <a:latin typeface="Trebuchet MS" pitchFamily="34" charset="0"/>
                <a:ea typeface="Trebuchet MS" pitchFamily="34" charset="0"/>
                <a:cs typeface="Trebuchet MS" pitchFamily="34" charset="0"/>
              </a:rPr>
              <a:t>How much </a:t>
            </a:r>
            <a:r>
              <a:rPr lang="en-US" altLang="en-US" sz="1600">
                <a:latin typeface="Trebuchet MS" pitchFamily="34" charset="0"/>
                <a:ea typeface="Trebuchet MS" pitchFamily="34" charset="0"/>
                <a:cs typeface="Trebuchet MS" pitchFamily="34" charset="0"/>
              </a:rPr>
              <a:t>had it </a:t>
            </a:r>
            <a:r>
              <a:rPr lang="en-US" altLang="en-US" sz="1600" dirty="0">
                <a:latin typeface="Trebuchet MS" pitchFamily="34" charset="0"/>
                <a:ea typeface="Trebuchet MS" pitchFamily="34" charset="0"/>
                <a:cs typeface="Trebuchet MS" pitchFamily="34" charset="0"/>
              </a:rPr>
              <a:t>grown by the turn of the century? </a:t>
            </a:r>
          </a:p>
        </p:txBody>
      </p:sp>
      <p:sp>
        <p:nvSpPr>
          <p:cNvPr id="70" name="Shape 70"/>
          <p:cNvSpPr>
            <a:spLocks noGrp="1"/>
          </p:cNvSpPr>
          <p:nvPr>
            <p:ph type="sldNum" sz="quarter" idx="2"/>
          </p:nvPr>
        </p:nvSpPr>
        <p:spPr>
          <a:xfrm>
            <a:off x="8631238" y="6527800"/>
            <a:ext cx="207962" cy="295275"/>
          </a:xfrm>
          <a:prstGeom prst="rect">
            <a:avLst/>
          </a:prstGeom>
          <a:noFill/>
          <a:ln w="12700">
            <a:miter lim="400000"/>
          </a:ln>
          <a:extLst>
            <a:ext uri="{C572A759-6A51-4108-AA02-DFA0A04FC94B}"/>
          </a:extLst>
        </p:spPr>
        <p:txBody>
          <a:bodyPr/>
          <a:lstStyle/>
          <a:p>
            <a:pPr fontAlgn="auto">
              <a:spcBef>
                <a:spcPts val="0"/>
              </a:spcBef>
              <a:spcAft>
                <a:spcPts val="0"/>
              </a:spcAft>
              <a:defRPr/>
            </a:pPr>
            <a:fld id="{700E7182-06FC-42BB-9A85-E63641A56F8D}" type="slidenum">
              <a:rPr kern="0">
                <a:latin typeface="+mj-lt"/>
                <a:ea typeface="+mj-ea"/>
                <a:cs typeface="+mj-cs"/>
                <a:sym typeface="Calibri"/>
              </a:rPr>
              <a:pPr fontAlgn="auto">
                <a:spcBef>
                  <a:spcPts val="0"/>
                </a:spcBef>
                <a:spcAft>
                  <a:spcPts val="0"/>
                </a:spcAft>
                <a:defRPr/>
              </a:pPr>
              <a:t>3</a:t>
            </a:fld>
            <a:endParaRPr kern="0">
              <a:latin typeface="+mj-lt"/>
              <a:ea typeface="+mj-ea"/>
              <a:cs typeface="+mj-cs"/>
              <a:sym typeface="Calibri"/>
            </a:endParaRPr>
          </a:p>
        </p:txBody>
      </p:sp>
      <p:sp>
        <p:nvSpPr>
          <p:cNvPr id="68" name="Shape 68"/>
          <p:cNvSpPr>
            <a:spLocks noGrp="1"/>
          </p:cNvSpPr>
          <p:nvPr>
            <p:ph type="title"/>
          </p:nvPr>
        </p:nvSpPr>
        <p:spPr>
          <a:xfrm>
            <a:off x="0" y="0"/>
            <a:ext cx="8686800" cy="1143000"/>
          </a:xfrm>
        </p:spPr>
        <p:txBody>
          <a:bodyPr vert="horz" wrap="square" tIns="45720" bIns="45720" numCol="1" anchorCtr="0" compatLnSpc="1">
            <a:prstTxWarp prst="textNoShape">
              <a:avLst/>
            </a:prstTxWarp>
          </a:bodyPr>
          <a:lstStyle/>
          <a:p>
            <a:pPr defTabSz="868363" eaLnBrk="1" hangingPunct="1">
              <a:defRPr/>
            </a:pPr>
            <a:r>
              <a:rPr lang="en-US" altLang="en-US" sz="4100" dirty="0">
                <a:effectLst>
                  <a:outerShdw blurRad="38100" dist="38100" dir="2700000" algn="tl">
                    <a:srgbClr val="FFFFFF"/>
                  </a:outerShdw>
                </a:effectLst>
                <a:latin typeface="Trebuchet MS" pitchFamily="34" charset="0"/>
                <a:ea typeface="Trebuchet MS" pitchFamily="34" charset="0"/>
                <a:cs typeface="Trebuchet MS" pitchFamily="34" charset="0"/>
              </a:rPr>
              <a:t>Tuesday</a:t>
            </a:r>
          </a:p>
        </p:txBody>
      </p:sp>
      <p:pic>
        <p:nvPicPr>
          <p:cNvPr id="3" name="Picture 2" descr="A graph with numbers and a number of miles of railroad tracks&#10;&#10;Description automatically generated">
            <a:extLst>
              <a:ext uri="{FF2B5EF4-FFF2-40B4-BE49-F238E27FC236}">
                <a16:creationId xmlns:a16="http://schemas.microsoft.com/office/drawing/2014/main" id="{A2B0F0B6-F536-B61D-4266-75079FFA02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256" y="502920"/>
            <a:ext cx="6263640" cy="5567680"/>
          </a:xfrm>
          <a:prstGeom prst="rect">
            <a:avLst/>
          </a:prstGeom>
        </p:spPr>
      </p:pic>
    </p:spTree>
    <p:extLst>
      <p:ext uri="{BB962C8B-B14F-4D97-AF65-F5344CB8AC3E}">
        <p14:creationId xmlns:p14="http://schemas.microsoft.com/office/powerpoint/2010/main" val="20686788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Shape 70"/>
          <p:cNvSpPr>
            <a:spLocks noGrp="1"/>
          </p:cNvSpPr>
          <p:nvPr>
            <p:ph type="sldNum" sz="quarter" idx="2"/>
          </p:nvPr>
        </p:nvSpPr>
        <p:spPr>
          <a:xfrm>
            <a:off x="8631238" y="6527800"/>
            <a:ext cx="207962" cy="295275"/>
          </a:xfrm>
          <a:prstGeom prst="rect">
            <a:avLst/>
          </a:prstGeom>
          <a:noFill/>
          <a:ln w="12700">
            <a:miter lim="400000"/>
          </a:ln>
          <a:extLst>
            <a:ext uri="{C572A759-6A51-4108-AA02-DFA0A04FC94B}"/>
          </a:extLst>
        </p:spPr>
        <p:txBody>
          <a:bodyPr/>
          <a:lstStyle/>
          <a:p>
            <a:pPr fontAlgn="auto">
              <a:spcBef>
                <a:spcPts val="0"/>
              </a:spcBef>
              <a:spcAft>
                <a:spcPts val="0"/>
              </a:spcAft>
              <a:defRPr/>
            </a:pPr>
            <a:fld id="{46E04BA7-DE0A-47C6-A6EA-A2EE823A4386}" type="slidenum">
              <a:rPr kern="0">
                <a:latin typeface="+mj-lt"/>
                <a:ea typeface="+mj-ea"/>
                <a:cs typeface="+mj-cs"/>
                <a:sym typeface="Calibri"/>
              </a:rPr>
              <a:pPr fontAlgn="auto">
                <a:spcBef>
                  <a:spcPts val="0"/>
                </a:spcBef>
                <a:spcAft>
                  <a:spcPts val="0"/>
                </a:spcAft>
                <a:defRPr/>
              </a:pPr>
              <a:t>4</a:t>
            </a:fld>
            <a:endParaRPr kern="0">
              <a:latin typeface="+mj-lt"/>
              <a:ea typeface="+mj-ea"/>
              <a:cs typeface="+mj-cs"/>
              <a:sym typeface="Calibri"/>
            </a:endParaRPr>
          </a:p>
        </p:txBody>
      </p:sp>
      <p:sp>
        <p:nvSpPr>
          <p:cNvPr id="68" name="Shape 68"/>
          <p:cNvSpPr>
            <a:spLocks noGrp="1"/>
          </p:cNvSpPr>
          <p:nvPr>
            <p:ph type="title"/>
          </p:nvPr>
        </p:nvSpPr>
        <p:spPr>
          <a:xfrm>
            <a:off x="0" y="0"/>
            <a:ext cx="8686800" cy="1143000"/>
          </a:xfrm>
        </p:spPr>
        <p:txBody>
          <a:bodyPr vert="horz" wrap="square" tIns="45720" bIns="45720" numCol="1" anchorCtr="0" compatLnSpc="1">
            <a:prstTxWarp prst="textNoShape">
              <a:avLst/>
            </a:prstTxWarp>
          </a:bodyPr>
          <a:lstStyle/>
          <a:p>
            <a:pPr defTabSz="868363" eaLnBrk="1" hangingPunct="1">
              <a:defRPr/>
            </a:pPr>
            <a:r>
              <a:rPr lang="en-US" altLang="en-US" sz="4100" dirty="0">
                <a:effectLst>
                  <a:outerShdw blurRad="38100" dist="38100" dir="2700000" algn="tl">
                    <a:srgbClr val="FFFFFF"/>
                  </a:outerShdw>
                </a:effectLst>
                <a:latin typeface="Trebuchet MS" pitchFamily="34" charset="0"/>
                <a:ea typeface="Trebuchet MS" pitchFamily="34" charset="0"/>
                <a:cs typeface="Trebuchet MS" pitchFamily="34" charset="0"/>
              </a:rPr>
              <a:t>Wednesday</a:t>
            </a:r>
          </a:p>
        </p:txBody>
      </p:sp>
      <p:sp>
        <p:nvSpPr>
          <p:cNvPr id="6148" name="Shape 69"/>
          <p:cNvSpPr>
            <a:spLocks/>
          </p:cNvSpPr>
          <p:nvPr/>
        </p:nvSpPr>
        <p:spPr bwMode="auto">
          <a:xfrm>
            <a:off x="158766" y="1253206"/>
            <a:ext cx="1958009" cy="4577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lstStyle>
            <a:lvl1pPr marL="342900" indent="-342900" eaLnBrk="0" hangingPunct="0">
              <a:lnSpc>
                <a:spcPct val="80000"/>
              </a:lnSpc>
              <a:spcBef>
                <a:spcPts val="700"/>
              </a:spcBef>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1pPr>
            <a:lvl2pPr eaLnBrk="0" hangingPunct="0">
              <a:lnSpc>
                <a:spcPct val="80000"/>
              </a:lnSpc>
              <a:spcBef>
                <a:spcPts val="700"/>
              </a:spcBef>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eaLnBrk="0" hangingPunct="0">
              <a:lnSpc>
                <a:spcPct val="80000"/>
              </a:lnSpc>
              <a:spcBef>
                <a:spcPts val="700"/>
              </a:spcBef>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eaLnBrk="0" hangingPunct="0">
              <a:lnSpc>
                <a:spcPct val="80000"/>
              </a:lnSpc>
              <a:spcBef>
                <a:spcPts val="700"/>
              </a:spcBef>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eaLnBrk="0" hangingPunct="0">
              <a:lnSpc>
                <a:spcPct val="80000"/>
              </a:lnSpc>
              <a:spcBef>
                <a:spcPts val="700"/>
              </a:spcBef>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lnSpc>
                <a:spcPct val="80000"/>
              </a:lnSpc>
              <a:spcBef>
                <a:spcPts val="700"/>
              </a:spcBef>
              <a:spcAft>
                <a:spcPct val="0"/>
              </a:spcAft>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lnSpc>
                <a:spcPct val="80000"/>
              </a:lnSpc>
              <a:spcBef>
                <a:spcPts val="700"/>
              </a:spcBef>
              <a:spcAft>
                <a:spcPct val="0"/>
              </a:spcAft>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lnSpc>
                <a:spcPct val="80000"/>
              </a:lnSpc>
              <a:spcBef>
                <a:spcPts val="700"/>
              </a:spcBef>
              <a:spcAft>
                <a:spcPct val="0"/>
              </a:spcAft>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lnSpc>
                <a:spcPct val="80000"/>
              </a:lnSpc>
              <a:spcBef>
                <a:spcPts val="700"/>
              </a:spcBef>
              <a:spcAft>
                <a:spcPct val="0"/>
              </a:spcAft>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9pPr>
          </a:lstStyle>
          <a:p>
            <a:pPr marL="0" indent="0" eaLnBrk="1" hangingPunct="1">
              <a:lnSpc>
                <a:spcPct val="100000"/>
              </a:lnSpc>
              <a:buNone/>
            </a:pPr>
            <a:r>
              <a:rPr lang="en-US" altLang="en-US" sz="1600" dirty="0"/>
              <a:t>Focus on the axes. </a:t>
            </a:r>
          </a:p>
          <a:p>
            <a:pPr eaLnBrk="1" hangingPunct="1">
              <a:lnSpc>
                <a:spcPct val="100000"/>
              </a:lnSpc>
              <a:buFont typeface="Arial" panose="020B0604020202020204" pitchFamily="34" charset="0"/>
              <a:buChar char="•"/>
            </a:pPr>
            <a:r>
              <a:rPr lang="en-US" altLang="en-US" sz="1600" dirty="0"/>
              <a:t>How many years are there between each entry on the x-axis?</a:t>
            </a:r>
          </a:p>
          <a:p>
            <a:pPr eaLnBrk="1" hangingPunct="1">
              <a:lnSpc>
                <a:spcPct val="100000"/>
              </a:lnSpc>
              <a:buFont typeface="Arial" panose="020B0604020202020204" pitchFamily="34" charset="0"/>
              <a:buChar char="•"/>
            </a:pPr>
            <a:r>
              <a:rPr lang="en-US" altLang="en-US" sz="1600" dirty="0"/>
              <a:t>What value is represented by the distance between the solid lines on the y-axis? </a:t>
            </a:r>
          </a:p>
          <a:p>
            <a:pPr eaLnBrk="1" hangingPunct="1">
              <a:lnSpc>
                <a:spcPct val="100000"/>
              </a:lnSpc>
              <a:buFont typeface="Arial" panose="020B0604020202020204" pitchFamily="34" charset="0"/>
              <a:buChar char="•"/>
            </a:pPr>
            <a:r>
              <a:rPr lang="en-US" altLang="en-US" sz="1600" dirty="0"/>
              <a:t>What value is represented by the first row of dotted lines on the y-axis? </a:t>
            </a:r>
          </a:p>
        </p:txBody>
      </p:sp>
      <p:pic>
        <p:nvPicPr>
          <p:cNvPr id="2" name="Picture 1" descr="A graph with numbers and a number of miles of railroad tracks&#10;&#10;Description automatically generated">
            <a:extLst>
              <a:ext uri="{FF2B5EF4-FFF2-40B4-BE49-F238E27FC236}">
                <a16:creationId xmlns:a16="http://schemas.microsoft.com/office/drawing/2014/main" id="{C21C6B0B-8C22-13FB-4C25-E43AE6EAA8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683260"/>
            <a:ext cx="6263640" cy="5567680"/>
          </a:xfrm>
          <a:prstGeom prst="rect">
            <a:avLst/>
          </a:prstGeom>
        </p:spPr>
      </p:pic>
    </p:spTree>
    <p:extLst>
      <p:ext uri="{BB962C8B-B14F-4D97-AF65-F5344CB8AC3E}">
        <p14:creationId xmlns:p14="http://schemas.microsoft.com/office/powerpoint/2010/main" val="13759427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hape 69"/>
          <p:cNvSpPr>
            <a:spLocks noGrp="1"/>
          </p:cNvSpPr>
          <p:nvPr>
            <p:ph type="body" sz="half" idx="1"/>
          </p:nvPr>
        </p:nvSpPr>
        <p:spPr>
          <a:xfrm>
            <a:off x="457200" y="6162675"/>
            <a:ext cx="8229600" cy="660400"/>
          </a:xfrm>
        </p:spPr>
        <p:txBody>
          <a:bodyPr/>
          <a:lstStyle/>
          <a:p>
            <a:pPr marL="0" lvl="1" indent="0" eaLnBrk="1" hangingPunct="1">
              <a:lnSpc>
                <a:spcPct val="100000"/>
              </a:lnSpc>
              <a:buFont typeface="Wingdings" pitchFamily="2" charset="2"/>
              <a:buNone/>
            </a:pPr>
            <a:r>
              <a:rPr lang="en-US" altLang="en-US" sz="1600" dirty="0">
                <a:latin typeface="Trebuchet MS" pitchFamily="34" charset="0"/>
                <a:ea typeface="Trebuchet MS" pitchFamily="34" charset="0"/>
                <a:cs typeface="Trebuchet MS" pitchFamily="34" charset="0"/>
              </a:rPr>
              <a:t>What is the overall trend shown on the graph? What might a person predict as the number of miles of track in 1930? What about 1940? Explain your thinking. </a:t>
            </a:r>
          </a:p>
        </p:txBody>
      </p:sp>
      <p:sp>
        <p:nvSpPr>
          <p:cNvPr id="70" name="Shape 70"/>
          <p:cNvSpPr>
            <a:spLocks noGrp="1"/>
          </p:cNvSpPr>
          <p:nvPr>
            <p:ph type="sldNum" sz="quarter" idx="2"/>
          </p:nvPr>
        </p:nvSpPr>
        <p:spPr>
          <a:xfrm>
            <a:off x="8631238" y="6527800"/>
            <a:ext cx="207962" cy="295275"/>
          </a:xfrm>
          <a:prstGeom prst="rect">
            <a:avLst/>
          </a:prstGeom>
          <a:noFill/>
          <a:ln w="12700">
            <a:miter lim="400000"/>
          </a:ln>
          <a:extLst>
            <a:ext uri="{C572A759-6A51-4108-AA02-DFA0A04FC94B}"/>
          </a:extLst>
        </p:spPr>
        <p:txBody>
          <a:bodyPr/>
          <a:lstStyle/>
          <a:p>
            <a:pPr fontAlgn="auto">
              <a:spcBef>
                <a:spcPts val="0"/>
              </a:spcBef>
              <a:spcAft>
                <a:spcPts val="0"/>
              </a:spcAft>
              <a:defRPr/>
            </a:pPr>
            <a:fld id="{6B4559A1-9C81-4E01-8FF8-2325249FF101}" type="slidenum">
              <a:rPr kern="0">
                <a:latin typeface="+mj-lt"/>
                <a:ea typeface="+mj-ea"/>
                <a:cs typeface="+mj-cs"/>
                <a:sym typeface="Calibri"/>
              </a:rPr>
              <a:pPr fontAlgn="auto">
                <a:spcBef>
                  <a:spcPts val="0"/>
                </a:spcBef>
                <a:spcAft>
                  <a:spcPts val="0"/>
                </a:spcAft>
                <a:defRPr/>
              </a:pPr>
              <a:t>5</a:t>
            </a:fld>
            <a:endParaRPr kern="0">
              <a:latin typeface="+mj-lt"/>
              <a:ea typeface="+mj-ea"/>
              <a:cs typeface="+mj-cs"/>
              <a:sym typeface="Calibri"/>
            </a:endParaRPr>
          </a:p>
        </p:txBody>
      </p:sp>
      <p:sp>
        <p:nvSpPr>
          <p:cNvPr id="68" name="Shape 68"/>
          <p:cNvSpPr>
            <a:spLocks noGrp="1"/>
          </p:cNvSpPr>
          <p:nvPr>
            <p:ph type="title"/>
          </p:nvPr>
        </p:nvSpPr>
        <p:spPr>
          <a:xfrm>
            <a:off x="0" y="0"/>
            <a:ext cx="8686800" cy="1143000"/>
          </a:xfrm>
        </p:spPr>
        <p:txBody>
          <a:bodyPr vert="horz" wrap="square" tIns="45720" bIns="45720" numCol="1" anchorCtr="0" compatLnSpc="1">
            <a:prstTxWarp prst="textNoShape">
              <a:avLst/>
            </a:prstTxWarp>
          </a:bodyPr>
          <a:lstStyle/>
          <a:p>
            <a:pPr defTabSz="868363" eaLnBrk="1" hangingPunct="1">
              <a:defRPr/>
            </a:pPr>
            <a:r>
              <a:rPr lang="en-US" altLang="en-US" sz="4100" dirty="0">
                <a:effectLst>
                  <a:outerShdw blurRad="38100" dist="38100" dir="2700000" algn="tl">
                    <a:srgbClr val="FFFFFF"/>
                  </a:outerShdw>
                </a:effectLst>
                <a:latin typeface="Trebuchet MS" pitchFamily="34" charset="0"/>
                <a:ea typeface="Trebuchet MS" pitchFamily="34" charset="0"/>
                <a:cs typeface="Trebuchet MS" pitchFamily="34" charset="0"/>
              </a:rPr>
              <a:t>Thursday</a:t>
            </a:r>
          </a:p>
        </p:txBody>
      </p:sp>
      <p:pic>
        <p:nvPicPr>
          <p:cNvPr id="2" name="Picture 1" descr=" ">
            <a:extLst>
              <a:ext uri="{FF2B5EF4-FFF2-40B4-BE49-F238E27FC236}">
                <a16:creationId xmlns:a16="http://schemas.microsoft.com/office/drawing/2014/main" id="{4E5D69C3-B0A2-31BF-A441-27ADA392B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256" y="502920"/>
            <a:ext cx="6263640" cy="5567680"/>
          </a:xfrm>
          <a:prstGeom prst="rect">
            <a:avLst/>
          </a:prstGeom>
        </p:spPr>
      </p:pic>
    </p:spTree>
    <p:extLst>
      <p:ext uri="{BB962C8B-B14F-4D97-AF65-F5344CB8AC3E}">
        <p14:creationId xmlns:p14="http://schemas.microsoft.com/office/powerpoint/2010/main" val="10410472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Shape 69"/>
          <p:cNvSpPr>
            <a:spLocks noGrp="1"/>
          </p:cNvSpPr>
          <p:nvPr>
            <p:ph type="body" sz="half" idx="1"/>
          </p:nvPr>
        </p:nvSpPr>
        <p:spPr>
          <a:xfrm>
            <a:off x="304800" y="6070600"/>
            <a:ext cx="8229600" cy="660400"/>
          </a:xfrm>
        </p:spPr>
        <p:txBody>
          <a:bodyPr/>
          <a:lstStyle/>
          <a:p>
            <a:pPr marL="0" lvl="1" indent="0" eaLnBrk="1" hangingPunct="1">
              <a:lnSpc>
                <a:spcPct val="100000"/>
              </a:lnSpc>
              <a:buFont typeface="Wingdings" pitchFamily="2" charset="2"/>
              <a:buNone/>
            </a:pPr>
            <a:r>
              <a:rPr lang="en-US" altLang="en-US" sz="1600" dirty="0">
                <a:latin typeface="Trebuchet MS" pitchFamily="34" charset="0"/>
                <a:ea typeface="Trebuchet MS" pitchFamily="34" charset="0"/>
                <a:cs typeface="Trebuchet MS" pitchFamily="34" charset="0"/>
              </a:rPr>
              <a:t>Write a question that can be answered using this chart. Have another student answer it and check their work. Explain any errors. </a:t>
            </a:r>
          </a:p>
        </p:txBody>
      </p:sp>
      <p:sp>
        <p:nvSpPr>
          <p:cNvPr id="70" name="Shape 70"/>
          <p:cNvSpPr>
            <a:spLocks noGrp="1"/>
          </p:cNvSpPr>
          <p:nvPr>
            <p:ph type="sldNum" sz="quarter" idx="2"/>
          </p:nvPr>
        </p:nvSpPr>
        <p:spPr>
          <a:xfrm>
            <a:off x="8631238" y="6527800"/>
            <a:ext cx="207962" cy="295275"/>
          </a:xfrm>
          <a:prstGeom prst="rect">
            <a:avLst/>
          </a:prstGeom>
          <a:noFill/>
          <a:ln w="12700">
            <a:miter lim="400000"/>
          </a:ln>
          <a:extLst>
            <a:ext uri="{C572A759-6A51-4108-AA02-DFA0A04FC94B}"/>
          </a:extLst>
        </p:spPr>
        <p:txBody>
          <a:bodyPr/>
          <a:lstStyle/>
          <a:p>
            <a:pPr fontAlgn="auto">
              <a:spcBef>
                <a:spcPts val="0"/>
              </a:spcBef>
              <a:spcAft>
                <a:spcPts val="0"/>
              </a:spcAft>
              <a:defRPr/>
            </a:pPr>
            <a:fld id="{AC84F638-3B9A-4380-9008-9BE61130CDC8}" type="slidenum">
              <a:rPr kern="0">
                <a:latin typeface="+mj-lt"/>
                <a:ea typeface="+mj-ea"/>
                <a:cs typeface="+mj-cs"/>
                <a:sym typeface="Calibri"/>
              </a:rPr>
              <a:pPr fontAlgn="auto">
                <a:spcBef>
                  <a:spcPts val="0"/>
                </a:spcBef>
                <a:spcAft>
                  <a:spcPts val="0"/>
                </a:spcAft>
                <a:defRPr/>
              </a:pPr>
              <a:t>6</a:t>
            </a:fld>
            <a:endParaRPr kern="0">
              <a:latin typeface="+mj-lt"/>
              <a:ea typeface="+mj-ea"/>
              <a:cs typeface="+mj-cs"/>
              <a:sym typeface="Calibri"/>
            </a:endParaRPr>
          </a:p>
        </p:txBody>
      </p:sp>
      <p:sp>
        <p:nvSpPr>
          <p:cNvPr id="68" name="Shape 68"/>
          <p:cNvSpPr>
            <a:spLocks noGrp="1"/>
          </p:cNvSpPr>
          <p:nvPr>
            <p:ph type="title"/>
          </p:nvPr>
        </p:nvSpPr>
        <p:spPr>
          <a:xfrm>
            <a:off x="0" y="0"/>
            <a:ext cx="8686800" cy="1143000"/>
          </a:xfrm>
        </p:spPr>
        <p:txBody>
          <a:bodyPr vert="horz" wrap="square" tIns="45720" bIns="45720" numCol="1" anchorCtr="0" compatLnSpc="1">
            <a:prstTxWarp prst="textNoShape">
              <a:avLst/>
            </a:prstTxWarp>
          </a:bodyPr>
          <a:lstStyle/>
          <a:p>
            <a:pPr defTabSz="868363" eaLnBrk="1" hangingPunct="1">
              <a:defRPr/>
            </a:pPr>
            <a:r>
              <a:rPr lang="en-US" altLang="en-US" sz="4100" dirty="0">
                <a:effectLst>
                  <a:outerShdw blurRad="38100" dist="38100" dir="2700000" algn="tl">
                    <a:srgbClr val="FFFFFF"/>
                  </a:outerShdw>
                </a:effectLst>
                <a:latin typeface="Trebuchet MS" pitchFamily="34" charset="0"/>
                <a:ea typeface="Trebuchet MS" pitchFamily="34" charset="0"/>
                <a:cs typeface="Trebuchet MS" pitchFamily="34" charset="0"/>
              </a:rPr>
              <a:t>Friday</a:t>
            </a:r>
          </a:p>
        </p:txBody>
      </p:sp>
      <p:pic>
        <p:nvPicPr>
          <p:cNvPr id="2" name="Picture 1" descr=" ">
            <a:extLst>
              <a:ext uri="{FF2B5EF4-FFF2-40B4-BE49-F238E27FC236}">
                <a16:creationId xmlns:a16="http://schemas.microsoft.com/office/drawing/2014/main" id="{EE474CC5-1D7E-7B64-A85E-7323EC87DB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256" y="502920"/>
            <a:ext cx="6263640" cy="5567680"/>
          </a:xfrm>
          <a:prstGeom prst="rect">
            <a:avLst/>
          </a:prstGeom>
        </p:spPr>
      </p:pic>
    </p:spTree>
    <p:extLst>
      <p:ext uri="{BB962C8B-B14F-4D97-AF65-F5344CB8AC3E}">
        <p14:creationId xmlns:p14="http://schemas.microsoft.com/office/powerpoint/2010/main" val="9292006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06" name="Shape 206"/>
          <p:cNvSpPr>
            <a:spLocks noGrp="1"/>
          </p:cNvSpPr>
          <p:nvPr>
            <p:ph type="sldNum" sz="quarter" idx="12"/>
          </p:nvPr>
        </p:nvSpPr>
        <p:spPr>
          <a:xfrm>
            <a:off x="8450500" y="6528117"/>
            <a:ext cx="312500" cy="2946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7</a:t>
            </a:fld>
            <a:endParaRPr dirty="0"/>
          </a:p>
        </p:txBody>
      </p:sp>
      <p:sp>
        <p:nvSpPr>
          <p:cNvPr id="2" name="Shape 207">
            <a:extLst>
              <a:ext uri="{FF2B5EF4-FFF2-40B4-BE49-F238E27FC236}">
                <a16:creationId xmlns:a16="http://schemas.microsoft.com/office/drawing/2014/main" id="{C0390561-7CDF-BF12-3016-D7C1E4C9B16E}"/>
              </a:ext>
            </a:extLst>
          </p:cNvPr>
          <p:cNvSpPr/>
          <p:nvPr/>
        </p:nvSpPr>
        <p:spPr>
          <a:xfrm>
            <a:off x="311650" y="5346813"/>
            <a:ext cx="7924800" cy="92333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a:solidFill>
                  <a:srgbClr val="FFFFFF"/>
                </a:solidFill>
              </a:defRPr>
            </a:pPr>
            <a:r>
              <a:rPr lang="en-US" dirty="0">
                <a:solidFill>
                  <a:srgbClr val="FEFBFF"/>
                </a:solidFill>
              </a:rPr>
              <a:t>Image Credits</a:t>
            </a:r>
          </a:p>
          <a:p>
            <a:pPr>
              <a:defRPr sz="1200">
                <a:solidFill>
                  <a:srgbClr val="FFFFFF"/>
                </a:solidFill>
              </a:defRPr>
            </a:pPr>
            <a:endParaRPr lang="en-US" dirty="0">
              <a:solidFill>
                <a:srgbClr val="FEFBFF"/>
              </a:solidFill>
            </a:endParaRPr>
          </a:p>
          <a:p>
            <a:pPr>
              <a:defRPr sz="1200">
                <a:solidFill>
                  <a:srgbClr val="FFFFFF"/>
                </a:solidFill>
              </a:defRPr>
            </a:pPr>
            <a:r>
              <a:rPr lang="en-US" dirty="0">
                <a:solidFill>
                  <a:srgbClr val="FEFBFF"/>
                </a:solidFill>
              </a:rPr>
              <a:t>Title Slide: </a:t>
            </a:r>
            <a:r>
              <a:rPr lang="en-US" sz="1200" dirty="0"/>
              <a:t>West Virginia State Capitol building, Charleston, WV. © Shutterstock, licensed. </a:t>
            </a:r>
            <a:endParaRPr lang="en-US" dirty="0">
              <a:solidFill>
                <a:srgbClr val="FEFBFF"/>
              </a:solidFill>
            </a:endParaRPr>
          </a:p>
          <a:p>
            <a:pPr>
              <a:defRPr sz="1200">
                <a:solidFill>
                  <a:srgbClr val="FFFFFF"/>
                </a:solidFill>
              </a:defRPr>
            </a:pPr>
            <a:r>
              <a:rPr lang="en-US" dirty="0">
                <a:solidFill>
                  <a:srgbClr val="FEFBFF"/>
                </a:solidFill>
              </a:rPr>
              <a:t>End Slide: Appalachian Trail through </a:t>
            </a:r>
            <a:r>
              <a:rPr lang="en-US" sz="1200" dirty="0"/>
              <a:t>Harper’s Ferry, WV. © Shutterstock, licensed. </a:t>
            </a:r>
            <a:endParaRPr lang="en-US" dirty="0">
              <a:solidFill>
                <a:srgbClr val="FEFBFF"/>
              </a:solidFill>
            </a:endParaRPr>
          </a:p>
        </p:txBody>
      </p:sp>
    </p:spTree>
    <p:extLst>
      <p:ext uri="{BB962C8B-B14F-4D97-AF65-F5344CB8AC3E}">
        <p14:creationId xmlns:p14="http://schemas.microsoft.com/office/powerpoint/2010/main" val="42892391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dvAuto="0"/>
    </p:bldLst>
  </p:timing>
</p:sld>
</file>

<file path=ppt/theme/theme1.xml><?xml version="1.0" encoding="utf-8"?>
<a:theme xmlns:a="http://schemas.openxmlformats.org/drawingml/2006/main" name="Facet">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{18C7E3F8-30C8-4146-B4D3-D5FF75B123FB}tf10001060</Template>
  <TotalTime>478</TotalTime>
  <Words>378</Words>
  <Application>Microsoft Macintosh PowerPoint</Application>
  <PresentationFormat>On-screen Show (4:3)</PresentationFormat>
  <Paragraphs>34</Paragraphs>
  <Slides>7</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Trebuchet MS</vt:lpstr>
      <vt:lpstr>Wingdings</vt:lpstr>
      <vt:lpstr>Wingdings 3</vt:lpstr>
      <vt:lpstr>Facet</vt:lpstr>
      <vt:lpstr>PowerPoint Presentation</vt:lpstr>
      <vt:lpstr>Monday</vt:lpstr>
      <vt:lpstr>Tuesday</vt:lpstr>
      <vt:lpstr>Wednesday</vt:lpstr>
      <vt:lpstr>Thursday</vt:lpstr>
      <vt:lpstr>Friday</vt:lpstr>
      <vt:lpstr>PowerPoint Presentation</vt:lpstr>
    </vt:vector>
  </TitlesOfParts>
  <Manager/>
  <Company>(c)2025 Clairmont Press, Inc.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West Virginia Smart Skills</dc:title>
  <dc:subject/>
  <dc:creator/>
  <cp:keywords/>
  <dc:description/>
  <cp:lastModifiedBy>Emmett Mullins</cp:lastModifiedBy>
  <cp:revision>29</cp:revision>
  <dcterms:modified xsi:type="dcterms:W3CDTF">2025-01-15T02:36:14Z</dcterms:modified>
  <cp:category/>
</cp:coreProperties>
</file>