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7"/>
  </p:notesMasterIdLst>
  <p:sldIdLst>
    <p:sldId id="299" r:id="rId2"/>
    <p:sldId id="292" r:id="rId3"/>
    <p:sldId id="293" r:id="rId4"/>
    <p:sldId id="294" r:id="rId5"/>
    <p:sldId id="303"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7E8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ebuchet MS"/>
          <a:ea typeface="Trebuchet MS"/>
          <a:cs typeface="Trebuchet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ebuchet MS"/>
          <a:ea typeface="Trebuchet MS"/>
          <a:cs typeface="Trebuchet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ebuchet MS"/>
          <a:ea typeface="Trebuchet MS"/>
          <a:cs typeface="Trebuchet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ebuchet MS"/>
          <a:ea typeface="Trebuchet MS"/>
          <a:cs typeface="Trebuchet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ebuchet MS"/>
          <a:ea typeface="Trebuchet MS"/>
          <a:cs typeface="Trebuchet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ebuchet MS"/>
          <a:ea typeface="Trebuchet MS"/>
          <a:cs typeface="Trebuchet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6" name="Shape 56"/>
          <p:cNvSpPr>
            <a:spLocks noGrp="1" noRot="1" noChangeAspect="1"/>
          </p:cNvSpPr>
          <p:nvPr>
            <p:ph type="sldImg"/>
          </p:nvPr>
        </p:nvSpPr>
        <p:spPr>
          <a:xfrm>
            <a:off x="1143000" y="685800"/>
            <a:ext cx="4572000" cy="3429000"/>
          </a:xfrm>
          <a:prstGeom prst="rect">
            <a:avLst/>
          </a:prstGeom>
        </p:spPr>
        <p:txBody>
          <a:bodyPr/>
          <a:lstStyle/>
          <a:p>
            <a:endParaRPr/>
          </a:p>
        </p:txBody>
      </p:sp>
      <p:sp>
        <p:nvSpPr>
          <p:cNvPr id="57" name="Shape 5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0569270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are licensed and may not be reused. </a:t>
            </a:r>
          </a:p>
        </p:txBody>
      </p:sp>
    </p:spTree>
    <p:extLst>
      <p:ext uri="{BB962C8B-B14F-4D97-AF65-F5344CB8AC3E}">
        <p14:creationId xmlns:p14="http://schemas.microsoft.com/office/powerpoint/2010/main" val="2585823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21881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10669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670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761466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64111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18264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234235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75278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dirty="0"/>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741152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28004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00265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82852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99972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99073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dirty="0"/>
              <a:t>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58048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2381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2/20/25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410885677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0" name="Shape 60"/>
          <p:cNvSpPr/>
          <p:nvPr/>
        </p:nvSpPr>
        <p:spPr>
          <a:xfrm>
            <a:off x="7543800" y="6545790"/>
            <a:ext cx="1600200" cy="24622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20</a:t>
            </a:r>
            <a:r>
              <a:rPr lang="en-US" dirty="0"/>
              <a:t>25</a:t>
            </a:r>
            <a:r>
              <a:rPr dirty="0"/>
              <a:t> Clairmont Press</a:t>
            </a:r>
          </a:p>
        </p:txBody>
      </p:sp>
      <p:sp>
        <p:nvSpPr>
          <p:cNvPr id="6" name="Shape 59">
            <a:extLst>
              <a:ext uri="{FF2B5EF4-FFF2-40B4-BE49-F238E27FC236}">
                <a16:creationId xmlns:a16="http://schemas.microsoft.com/office/drawing/2014/main" id="{B63CE2EC-53D4-6348-9DFE-68F417C48EBD}"/>
              </a:ext>
            </a:extLst>
          </p:cNvPr>
          <p:cNvSpPr/>
          <p:nvPr/>
        </p:nvSpPr>
        <p:spPr>
          <a:xfrm>
            <a:off x="-2755" y="4451579"/>
            <a:ext cx="9144001" cy="1446550"/>
          </a:xfrm>
          <a:prstGeom prst="rect">
            <a:avLst/>
          </a:prstGeom>
          <a:solidFill>
            <a:srgbClr val="DCE6F2">
              <a:alpha val="32000"/>
            </a:srgbClr>
          </a:solidFill>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r">
              <a:defRPr sz="3200">
                <a:solidFill>
                  <a:srgbClr val="FFFFFF"/>
                </a:solidFill>
                <a:effectLst>
                  <a:outerShdw blurRad="38100" dist="19050" dir="2700000" rotWithShape="0">
                    <a:srgbClr val="000000">
                      <a:alpha val="40000"/>
                    </a:srgbClr>
                  </a:outerShdw>
                </a:effectLst>
              </a:defRPr>
            </a:pPr>
            <a:r>
              <a:rPr lang="en-US" sz="4400" b="1" dirty="0">
                <a:ln w="3175">
                  <a:solidFill>
                    <a:schemeClr val="tx1"/>
                  </a:solidFill>
                </a:ln>
              </a:rPr>
              <a:t>SMART SKILLS</a:t>
            </a:r>
          </a:p>
          <a:p>
            <a:pPr algn="r">
              <a:defRPr sz="3200">
                <a:solidFill>
                  <a:srgbClr val="FFFFFF"/>
                </a:solidFill>
                <a:effectLst>
                  <a:outerShdw blurRad="38100" dist="19050" dir="2700000" rotWithShape="0">
                    <a:srgbClr val="000000">
                      <a:alpha val="40000"/>
                    </a:srgbClr>
                  </a:outerShdw>
                </a:effectLst>
              </a:defRPr>
            </a:pPr>
            <a:r>
              <a:rPr lang="en-US" sz="4400" b="1" dirty="0">
                <a:ln w="3175">
                  <a:solidFill>
                    <a:schemeClr val="tx1"/>
                  </a:solidFill>
                </a:ln>
              </a:rPr>
              <a:t>Overview</a:t>
            </a:r>
            <a:endParaRPr sz="4400" b="1" dirty="0">
              <a:ln w="3175">
                <a:solidFill>
                  <a:schemeClr val="tx1"/>
                </a:solidFill>
              </a:ln>
            </a:endParaRPr>
          </a:p>
        </p:txBody>
      </p:sp>
      <p:pic>
        <p:nvPicPr>
          <p:cNvPr id="2" name="Picture 1">
            <a:extLst>
              <a:ext uri="{FF2B5EF4-FFF2-40B4-BE49-F238E27FC236}">
                <a16:creationId xmlns:a16="http://schemas.microsoft.com/office/drawing/2014/main" id="{375547F4-7FB6-CF9A-B123-C494A25FED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959871"/>
            <a:ext cx="9144001" cy="2360705"/>
          </a:xfrm>
          <a:prstGeom prst="rect">
            <a:avLst/>
          </a:prstGeom>
          <a:effectLst>
            <a:glow>
              <a:schemeClr val="bg1">
                <a:alpha val="50000"/>
              </a:schemeClr>
            </a:glow>
            <a:outerShdw algn="ctr" rotWithShape="0">
              <a:prstClr val="black">
                <a:alpha val="40000"/>
              </a:prstClr>
            </a:outerShdw>
          </a:effectLst>
        </p:spPr>
      </p:pic>
    </p:spTree>
    <p:extLst>
      <p:ext uri="{BB962C8B-B14F-4D97-AF65-F5344CB8AC3E}">
        <p14:creationId xmlns:p14="http://schemas.microsoft.com/office/powerpoint/2010/main" val="976569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0-#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0" y="0"/>
            <a:ext cx="86868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a:t>Overview</a:t>
            </a:r>
            <a:endParaRPr dirty="0"/>
          </a:p>
        </p:txBody>
      </p:sp>
      <p:sp>
        <p:nvSpPr>
          <p:cNvPr id="70" name="Shape 70"/>
          <p:cNvSpPr>
            <a:spLocks noGrp="1"/>
          </p:cNvSpPr>
          <p:nvPr>
            <p:ph type="sldNum" sz="quarter" idx="12"/>
          </p:nvPr>
        </p:nvSpPr>
        <p:spPr>
          <a:xfrm>
            <a:off x="8630880" y="6528117"/>
            <a:ext cx="208321"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
        <p:nvSpPr>
          <p:cNvPr id="5" name="Rectangle 3"/>
          <p:cNvSpPr txBox="1">
            <a:spLocks noChangeArrowheads="1"/>
          </p:cNvSpPr>
          <p:nvPr/>
        </p:nvSpPr>
        <p:spPr>
          <a:xfrm>
            <a:off x="190500" y="914400"/>
            <a:ext cx="8763000" cy="561371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hangingPunct="1"/>
            <a:r>
              <a:rPr lang="en-US" sz="2800" dirty="0"/>
              <a:t>The goal of the Smart Skills presentations is to promote mastery of a skill and further support the standards.</a:t>
            </a:r>
          </a:p>
          <a:p>
            <a:pPr hangingPunct="1"/>
            <a:r>
              <a:rPr lang="en-US" sz="2800" dirty="0"/>
              <a:t>The questions promote higher order thinking (interpreting, analyzing, formulating, determining, etc.).</a:t>
            </a:r>
          </a:p>
          <a:p>
            <a:pPr hangingPunct="1"/>
            <a:r>
              <a:rPr lang="en-US" sz="2800" dirty="0"/>
              <a:t>By using these questions to begin a lesson, students will be guaranteed work in essential skills throughout the year. For example: </a:t>
            </a:r>
            <a:r>
              <a:rPr lang="en-US" sz="2800" b="1" dirty="0"/>
              <a:t>5 minutes a day</a:t>
            </a:r>
            <a:r>
              <a:rPr lang="en-US" sz="2800" dirty="0"/>
              <a:t>, 5 days a week, for seven weeks each skill equals to </a:t>
            </a:r>
            <a:r>
              <a:rPr lang="en-US" sz="2800" b="1" dirty="0"/>
              <a:t>2 ½ class periods</a:t>
            </a:r>
            <a:r>
              <a:rPr lang="en-US" sz="2800" dirty="0"/>
              <a:t> devoted to </a:t>
            </a:r>
            <a:r>
              <a:rPr lang="en-US" sz="2800" b="1" dirty="0"/>
              <a:t>each skill </a:t>
            </a:r>
            <a:r>
              <a:rPr lang="en-US" sz="2800" dirty="0"/>
              <a:t>per year. </a:t>
            </a:r>
          </a:p>
          <a:p>
            <a:pPr lvl="1" hangingPunct="1"/>
            <a:endParaRPr lang="en-US" sz="1900" dirty="0"/>
          </a:p>
        </p:txBody>
      </p:sp>
    </p:spTree>
    <p:extLst>
      <p:ext uri="{BB962C8B-B14F-4D97-AF65-F5344CB8AC3E}">
        <p14:creationId xmlns:p14="http://schemas.microsoft.com/office/powerpoint/2010/main" val="1960335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0" y="0"/>
            <a:ext cx="8686800" cy="1143000"/>
          </a:xfrm>
          <a:prstGeom prst="rect">
            <a:avLst/>
          </a:prstGeom>
        </p:spPr>
        <p:txBody>
          <a:bodyPr/>
          <a:lstStyle>
            <a:lvl1pPr defTabSz="868680">
              <a:defRPr sz="4180">
                <a:effectLst>
                  <a:outerShdw blurRad="36195" dist="36195" dir="2700000" rotWithShape="0">
                    <a:srgbClr val="000000">
                      <a:alpha val="43137"/>
                    </a:srgbClr>
                  </a:outerShdw>
                </a:effectLst>
              </a:defRPr>
            </a:lvl1pPr>
          </a:lstStyle>
          <a:p>
            <a:r>
              <a:rPr lang="en-US" dirty="0"/>
              <a:t>How to Use the System</a:t>
            </a:r>
            <a:endParaRPr dirty="0"/>
          </a:p>
        </p:txBody>
      </p:sp>
      <p:sp>
        <p:nvSpPr>
          <p:cNvPr id="70" name="Shape 70"/>
          <p:cNvSpPr>
            <a:spLocks noGrp="1"/>
          </p:cNvSpPr>
          <p:nvPr>
            <p:ph type="sldNum" sz="quarter" idx="12"/>
          </p:nvPr>
        </p:nvSpPr>
        <p:spPr>
          <a:xfrm>
            <a:off x="8630880" y="6528117"/>
            <a:ext cx="208321"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
        <p:nvSpPr>
          <p:cNvPr id="6" name="Content Placeholder 4"/>
          <p:cNvSpPr txBox="1">
            <a:spLocks/>
          </p:cNvSpPr>
          <p:nvPr/>
        </p:nvSpPr>
        <p:spPr>
          <a:xfrm>
            <a:off x="76200" y="847681"/>
            <a:ext cx="8991600" cy="5680436"/>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758952" lvl="2" indent="-758952" hangingPunct="1">
              <a:lnSpc>
                <a:spcPct val="90000"/>
              </a:lnSpc>
              <a:buFont typeface="Wingdings" pitchFamily="2" charset="2"/>
              <a:buChar char="Ø"/>
            </a:pPr>
            <a:r>
              <a:rPr lang="en-US" sz="2200" dirty="0"/>
              <a:t>Follow weeks 1-35 as shown in the chart on slide 4. For week one, use the presentation file Map1Week1(Week 1, Map 1). Maps will be the focus again in weeks 6, 11, 16, 21, 26, and 31. </a:t>
            </a:r>
          </a:p>
          <a:p>
            <a:pPr hangingPunct="1">
              <a:lnSpc>
                <a:spcPct val="90000"/>
              </a:lnSpc>
            </a:pPr>
            <a:r>
              <a:rPr lang="en-US" sz="2200" dirty="0"/>
              <a:t>The same presentation is used each day of the week. The slide days are marked, and the answers are in the Notes section of the slide. Answers and discussion should take no more than five minutes. </a:t>
            </a:r>
          </a:p>
          <a:p>
            <a:pPr hangingPunct="1">
              <a:lnSpc>
                <a:spcPct val="90000"/>
              </a:lnSpc>
            </a:pPr>
            <a:r>
              <a:rPr lang="en-US" sz="2200" dirty="0"/>
              <a:t>The questions become more rigorous and/or open-ended as the week progresses. By Friday, the students will be challenged with higher-level questions. </a:t>
            </a:r>
          </a:p>
          <a:p>
            <a:pPr hangingPunct="1">
              <a:lnSpc>
                <a:spcPct val="90000"/>
              </a:lnSpc>
            </a:pPr>
            <a:r>
              <a:rPr lang="en-US" sz="2200" dirty="0"/>
              <a:t>The chart on slide 4 shows the progression: </a:t>
            </a:r>
          </a:p>
          <a:p>
            <a:pPr lvl="2" hangingPunct="1">
              <a:lnSpc>
                <a:spcPct val="90000"/>
              </a:lnSpc>
            </a:pPr>
            <a:r>
              <a:rPr lang="en-US" sz="2200" dirty="0"/>
              <a:t>Maps </a:t>
            </a:r>
          </a:p>
          <a:p>
            <a:pPr lvl="2" hangingPunct="1">
              <a:lnSpc>
                <a:spcPct val="90000"/>
              </a:lnSpc>
            </a:pPr>
            <a:r>
              <a:rPr lang="en-US" sz="2200" dirty="0"/>
              <a:t>Charts and Graphs</a:t>
            </a:r>
          </a:p>
          <a:p>
            <a:pPr lvl="2" hangingPunct="1">
              <a:lnSpc>
                <a:spcPct val="90000"/>
              </a:lnSpc>
            </a:pPr>
            <a:r>
              <a:rPr lang="en-US" sz="2200" dirty="0"/>
              <a:t>Analyzing Art and Artifacts</a:t>
            </a:r>
          </a:p>
          <a:p>
            <a:pPr lvl="2" hangingPunct="1">
              <a:lnSpc>
                <a:spcPct val="90000"/>
              </a:lnSpc>
            </a:pPr>
            <a:r>
              <a:rPr lang="en-US" sz="2200" dirty="0"/>
              <a:t>Timelines</a:t>
            </a:r>
          </a:p>
          <a:p>
            <a:pPr lvl="2" hangingPunct="1">
              <a:lnSpc>
                <a:spcPct val="90000"/>
              </a:lnSpc>
            </a:pPr>
            <a:r>
              <a:rPr lang="en-US" sz="2200" dirty="0"/>
              <a:t>Political Cartoons</a:t>
            </a:r>
          </a:p>
        </p:txBody>
      </p:sp>
    </p:spTree>
    <p:extLst>
      <p:ext uri="{BB962C8B-B14F-4D97-AF65-F5344CB8AC3E}">
        <p14:creationId xmlns:p14="http://schemas.microsoft.com/office/powerpoint/2010/main" val="10705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12"/>
          </p:nvPr>
        </p:nvSpPr>
        <p:spPr>
          <a:xfrm>
            <a:off x="8630880" y="6528117"/>
            <a:ext cx="208321"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graphicFrame>
        <p:nvGraphicFramePr>
          <p:cNvPr id="8" name="Group 87"/>
          <p:cNvGraphicFramePr>
            <a:graphicFrameLocks noGrp="1"/>
          </p:cNvGraphicFramePr>
          <p:nvPr>
            <p:extLst>
              <p:ext uri="{D42A27DB-BD31-4B8C-83A1-F6EECF244321}">
                <p14:modId xmlns:p14="http://schemas.microsoft.com/office/powerpoint/2010/main" val="1195365085"/>
              </p:ext>
            </p:extLst>
          </p:nvPr>
        </p:nvGraphicFramePr>
        <p:xfrm>
          <a:off x="647700" y="551258"/>
          <a:ext cx="7848600" cy="5559536"/>
        </p:xfrm>
        <a:graphic>
          <a:graphicData uri="http://schemas.openxmlformats.org/drawingml/2006/table">
            <a:tbl>
              <a:tblPr/>
              <a:tblGrid>
                <a:gridCol w="1570038">
                  <a:extLst>
                    <a:ext uri="{9D8B030D-6E8A-4147-A177-3AD203B41FA5}">
                      <a16:colId xmlns:a16="http://schemas.microsoft.com/office/drawing/2014/main" val="20000"/>
                    </a:ext>
                  </a:extLst>
                </a:gridCol>
                <a:gridCol w="1570037">
                  <a:extLst>
                    <a:ext uri="{9D8B030D-6E8A-4147-A177-3AD203B41FA5}">
                      <a16:colId xmlns:a16="http://schemas.microsoft.com/office/drawing/2014/main" val="20001"/>
                    </a:ext>
                  </a:extLst>
                </a:gridCol>
                <a:gridCol w="1568450">
                  <a:extLst>
                    <a:ext uri="{9D8B030D-6E8A-4147-A177-3AD203B41FA5}">
                      <a16:colId xmlns:a16="http://schemas.microsoft.com/office/drawing/2014/main" val="20002"/>
                    </a:ext>
                  </a:extLst>
                </a:gridCol>
                <a:gridCol w="1570038">
                  <a:extLst>
                    <a:ext uri="{9D8B030D-6E8A-4147-A177-3AD203B41FA5}">
                      <a16:colId xmlns:a16="http://schemas.microsoft.com/office/drawing/2014/main" val="20003"/>
                    </a:ext>
                  </a:extLst>
                </a:gridCol>
                <a:gridCol w="1570037">
                  <a:extLst>
                    <a:ext uri="{9D8B030D-6E8A-4147-A177-3AD203B41FA5}">
                      <a16:colId xmlns:a16="http://schemas.microsoft.com/office/drawing/2014/main" val="20004"/>
                    </a:ext>
                  </a:extLst>
                </a:gridCol>
              </a:tblGrid>
              <a:tr h="6949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Map/ Globe Skills</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Charts/ Graphs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rPr>
                        <a:t>Analyzing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1" u="none" strike="noStrike" cap="none" normalizeH="0" baseline="0" dirty="0">
                          <a:ln>
                            <a:noFill/>
                          </a:ln>
                          <a:solidFill>
                            <a:schemeClr val="tx1"/>
                          </a:solidFill>
                          <a:effectLst/>
                          <a:latin typeface="Arial" charset="0"/>
                        </a:rPr>
                        <a:t>Art &amp; Artifacts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Timelines</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Political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a:ln>
                            <a:noFill/>
                          </a:ln>
                          <a:solidFill>
                            <a:schemeClr val="tx1"/>
                          </a:solidFill>
                          <a:effectLst/>
                          <a:latin typeface="Arial" charset="0"/>
                        </a:rPr>
                        <a:t>Cartoons</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0"/>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1"/>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2"/>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3"/>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19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4</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4"/>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5"/>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26</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27</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28</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29</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6</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30</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6"/>
                  </a:ext>
                </a:extLst>
              </a:tr>
              <a:tr h="6949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Map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31</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7E85F4"/>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C/G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32</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Artifact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33</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3BBD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Timeline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34</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EC2F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Cartoon 7</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Week 35</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DE61E"/>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328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6" name="Shape 206"/>
          <p:cNvSpPr>
            <a:spLocks noGrp="1"/>
          </p:cNvSpPr>
          <p:nvPr>
            <p:ph type="sldNum" sz="quarter" idx="12"/>
          </p:nvPr>
        </p:nvSpPr>
        <p:spPr>
          <a:xfrm>
            <a:off x="8450500" y="6528117"/>
            <a:ext cx="312500" cy="294641"/>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dirty="0"/>
          </a:p>
        </p:txBody>
      </p:sp>
      <p:sp>
        <p:nvSpPr>
          <p:cNvPr id="207" name="Shape 207"/>
          <p:cNvSpPr/>
          <p:nvPr/>
        </p:nvSpPr>
        <p:spPr>
          <a:xfrm>
            <a:off x="311650" y="5346813"/>
            <a:ext cx="7924800" cy="92333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a:solidFill>
                  <a:srgbClr val="FFFFFF"/>
                </a:solidFill>
              </a:defRPr>
            </a:pPr>
            <a:r>
              <a:rPr lang="en-US" dirty="0">
                <a:solidFill>
                  <a:srgbClr val="FEFBFF"/>
                </a:solidFill>
              </a:rPr>
              <a:t>Image Credits</a:t>
            </a:r>
          </a:p>
          <a:p>
            <a:pPr>
              <a:defRPr sz="1200">
                <a:solidFill>
                  <a:srgbClr val="FFFFFF"/>
                </a:solidFill>
              </a:defRPr>
            </a:pPr>
            <a:endParaRPr lang="en-US" dirty="0">
              <a:solidFill>
                <a:srgbClr val="FEFBFF"/>
              </a:solidFill>
            </a:endParaRPr>
          </a:p>
          <a:p>
            <a:pPr>
              <a:defRPr sz="1200">
                <a:solidFill>
                  <a:srgbClr val="FFFFFF"/>
                </a:solidFill>
              </a:defRPr>
            </a:pPr>
            <a:r>
              <a:rPr lang="en-US" dirty="0">
                <a:solidFill>
                  <a:srgbClr val="FEFBFF"/>
                </a:solidFill>
              </a:rPr>
              <a:t>Title Slide: </a:t>
            </a:r>
            <a:r>
              <a:rPr lang="en-US" sz="1200" dirty="0"/>
              <a:t>West Virginia State Capitol building, Charleston, WV. © Shutterstock, licensed. </a:t>
            </a:r>
            <a:endParaRPr lang="en-US" dirty="0">
              <a:solidFill>
                <a:srgbClr val="FEFBFF"/>
              </a:solidFill>
            </a:endParaRPr>
          </a:p>
          <a:p>
            <a:pPr>
              <a:defRPr sz="1200">
                <a:solidFill>
                  <a:srgbClr val="FFFFFF"/>
                </a:solidFill>
              </a:defRPr>
            </a:pPr>
            <a:r>
              <a:rPr lang="en-US" dirty="0">
                <a:solidFill>
                  <a:srgbClr val="FEFBFF"/>
                </a:solidFill>
              </a:rPr>
              <a:t>End Slide: Appalachian Trail through </a:t>
            </a:r>
            <a:r>
              <a:rPr lang="en-US" sz="1200" dirty="0"/>
              <a:t>Harper’s Ferry, WV. © Shutterstock, licensed. </a:t>
            </a:r>
            <a:endParaRPr lang="en-US" dirty="0">
              <a:solidFill>
                <a:srgbClr val="FEFBFF"/>
              </a:solidFill>
            </a:endParaRPr>
          </a:p>
        </p:txBody>
      </p:sp>
    </p:spTree>
    <p:extLst>
      <p:ext uri="{BB962C8B-B14F-4D97-AF65-F5344CB8AC3E}">
        <p14:creationId xmlns:p14="http://schemas.microsoft.com/office/powerpoint/2010/main" val="42892391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07"/>
                                        </p:tgtEl>
                                        <p:attrNameLst>
                                          <p:attrName>style.visibility</p:attrName>
                                        </p:attrNameLst>
                                      </p:cBhvr>
                                      <p:to>
                                        <p:strVal val="visible"/>
                                      </p:to>
                                    </p:set>
                                    <p:animEffect transition="in" filter="dissolve">
                                      <p:cBhvr>
                                        <p:cTn id="7"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advAuto="0"/>
    </p:bldLst>
  </p:timing>
</p:sld>
</file>

<file path=ppt/theme/theme1.xml><?xml version="1.0" encoding="utf-8"?>
<a:theme xmlns:a="http://schemas.openxmlformats.org/drawingml/2006/main" name="Facet">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rebuchet MS"/>
            <a:ea typeface="Trebuchet MS"/>
            <a:cs typeface="Trebuchet MS"/>
            <a:sym typeface="Trebuchet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490</TotalTime>
  <Words>455</Words>
  <Application>Microsoft Macintosh PowerPoint</Application>
  <PresentationFormat>On-screen Show (4:3)</PresentationFormat>
  <Paragraphs>103</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Trebuchet MS</vt:lpstr>
      <vt:lpstr>Wingdings</vt:lpstr>
      <vt:lpstr>Wingdings 3</vt:lpstr>
      <vt:lpstr>Facet</vt:lpstr>
      <vt:lpstr>PowerPoint Presentation</vt:lpstr>
      <vt:lpstr>Overview</vt:lpstr>
      <vt:lpstr>How to Use the System</vt:lpstr>
      <vt:lpstr>PowerPoint Presentation</vt:lpstr>
      <vt:lpstr>PowerPoint Presentation</vt:lpstr>
    </vt:vector>
  </TitlesOfParts>
  <Manager/>
  <Company>(c)2025 Clairmont Press, Inc.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Virginia Smart Skills</dc:title>
  <dc:subject/>
  <dc:creator/>
  <cp:keywords/>
  <dc:description/>
  <cp:lastModifiedBy>Emmett Mullins</cp:lastModifiedBy>
  <cp:revision>26</cp:revision>
  <dcterms:modified xsi:type="dcterms:W3CDTF">2025-02-20T22:24:08Z</dcterms:modified>
  <cp:category/>
</cp:coreProperties>
</file>