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7" r:id="rId2"/>
    <p:sldId id="292" r:id="rId3"/>
    <p:sldId id="293" r:id="rId4"/>
    <p:sldId id="294" r:id="rId5"/>
    <p:sldId id="295" r:id="rId6"/>
    <p:sldId id="296" r:id="rId7"/>
    <p:sldId id="30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7465"/>
  </p:normalViewPr>
  <p:slideViewPr>
    <p:cSldViewPr snapToGrid="0" snapToObjects="1">
      <p:cViewPr>
        <p:scale>
          <a:sx n="87" d="100"/>
          <a:sy n="87" d="100"/>
        </p:scale>
        <p:origin x="2360" y="6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The</a:t>
            </a:r>
            <a:r>
              <a:rPr lang="en-US" baseline="0" dirty="0"/>
              <a:t> date range is 1790-1860. The timeline aims to show key U.S. and West Virginia historical events from this time. </a:t>
            </a:r>
            <a:endParaRPr lang="en-US" dirty="0"/>
          </a:p>
        </p:txBody>
      </p:sp>
    </p:spTree>
    <p:extLst>
      <p:ext uri="{BB962C8B-B14F-4D97-AF65-F5344CB8AC3E}">
        <p14:creationId xmlns:p14="http://schemas.microsoft.com/office/powerpoint/2010/main" val="257446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years;  33 years</a:t>
            </a:r>
          </a:p>
          <a:p>
            <a:endParaRPr lang="en-US" dirty="0"/>
          </a:p>
        </p:txBody>
      </p:sp>
    </p:spTree>
    <p:extLst>
      <p:ext uri="{BB962C8B-B14F-4D97-AF65-F5344CB8AC3E}">
        <p14:creationId xmlns:p14="http://schemas.microsoft.com/office/powerpoint/2010/main" val="197585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Answers will vary. Use some students’ responses for class discussion. </a:t>
            </a:r>
          </a:p>
        </p:txBody>
      </p:sp>
    </p:spTree>
    <p:extLst>
      <p:ext uri="{BB962C8B-B14F-4D97-AF65-F5344CB8AC3E}">
        <p14:creationId xmlns:p14="http://schemas.microsoft.com/office/powerpoint/2010/main" val="390907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The Jane Austen entry would go after Construction began on the Cumberland Road. The Mark Twain entry is beyond this timeline, so the timeline would need to be expanded to include it. </a:t>
            </a:r>
          </a:p>
        </p:txBody>
      </p:sp>
    </p:spTree>
    <p:extLst>
      <p:ext uri="{BB962C8B-B14F-4D97-AF65-F5344CB8AC3E}">
        <p14:creationId xmlns:p14="http://schemas.microsoft.com/office/powerpoint/2010/main" val="5272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Answers will vary. Students</a:t>
            </a:r>
            <a:r>
              <a:rPr lang="en-US" baseline="0" dirty="0"/>
              <a:t> may suggest a longer timeline with the addition of key events. They may indicate that different colors would be more effective. A more descriptive title might help users, etc. </a:t>
            </a:r>
            <a:endParaRPr lang="en-US" dirty="0"/>
          </a:p>
        </p:txBody>
      </p:sp>
    </p:spTree>
    <p:extLst>
      <p:ext uri="{BB962C8B-B14F-4D97-AF65-F5344CB8AC3E}">
        <p14:creationId xmlns:p14="http://schemas.microsoft.com/office/powerpoint/2010/main" val="109777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Images are licensed and may not be reused. </a:t>
            </a:r>
          </a:p>
          <a:p>
            <a:endParaRPr lang="en-US" dirty="0"/>
          </a:p>
        </p:txBody>
      </p:sp>
    </p:spTree>
    <p:extLst>
      <p:ext uri="{BB962C8B-B14F-4D97-AF65-F5344CB8AC3E}">
        <p14:creationId xmlns:p14="http://schemas.microsoft.com/office/powerpoint/2010/main" val="347352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98965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8941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8701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7802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980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31083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82432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712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92916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6463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8465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8188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93344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157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22591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27481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68570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624105700"/>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25</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4 </a:t>
            </a:r>
            <a:r>
              <a:rPr lang="mr-IN" sz="4400" b="1" dirty="0">
                <a:ln w="3175">
                  <a:solidFill>
                    <a:schemeClr val="tx1"/>
                  </a:solidFill>
                </a:ln>
              </a:rPr>
              <a:t>–</a:t>
            </a:r>
            <a:r>
              <a:rPr lang="en-US" sz="4400" b="1" dirty="0">
                <a:ln w="3175">
                  <a:solidFill>
                    <a:schemeClr val="tx1"/>
                  </a:solidFill>
                </a:ln>
              </a:rPr>
              <a:t> Timeline 1</a:t>
            </a:r>
            <a:endParaRPr sz="4400" b="1" dirty="0">
              <a:ln w="3175">
                <a:solidFill>
                  <a:schemeClr val="tx1"/>
                </a:solidFill>
              </a:ln>
            </a:endParaRPr>
          </a:p>
        </p:txBody>
      </p:sp>
      <p:pic>
        <p:nvPicPr>
          <p:cNvPr id="3" name="Picture 2">
            <a:extLst>
              <a:ext uri="{FF2B5EF4-FFF2-40B4-BE49-F238E27FC236}">
                <a16:creationId xmlns:a16="http://schemas.microsoft.com/office/drawing/2014/main" id="{16D2114B-ED8F-08D8-66DF-843558FC5D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959871"/>
            <a:ext cx="9144001" cy="2360705"/>
          </a:xfrm>
          <a:prstGeom prst="rect">
            <a:avLst/>
          </a:prstGeom>
          <a:effectLst>
            <a:glow>
              <a:schemeClr val="bg1">
                <a:alpha val="50000"/>
              </a:schemeClr>
            </a:glow>
            <a:outerShdw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69"/>
          <p:cNvSpPr>
            <a:spLocks noGrp="1"/>
          </p:cNvSpPr>
          <p:nvPr>
            <p:ph type="body" sz="half" idx="1"/>
          </p:nvPr>
        </p:nvSpPr>
        <p:spPr>
          <a:xfrm>
            <a:off x="231494" y="1976534"/>
            <a:ext cx="3727048" cy="3023729"/>
          </a:xfrm>
        </p:spPr>
        <p:txBody>
          <a:bodyPr>
            <a:normAutofit/>
          </a:bodyPr>
          <a:lstStyle/>
          <a:p>
            <a:pPr marL="0" lvl="1" indent="0">
              <a:lnSpc>
                <a:spcPct val="100000"/>
              </a:lnSpc>
              <a:buNone/>
            </a:pPr>
            <a:r>
              <a:rPr lang="en-US" sz="2400" dirty="0"/>
              <a:t>Study the timeline from page 379 of your textbook.</a:t>
            </a:r>
          </a:p>
          <a:p>
            <a:pPr marL="0" lvl="1" indent="0">
              <a:lnSpc>
                <a:spcPct val="100000"/>
              </a:lnSpc>
              <a:buNone/>
            </a:pPr>
            <a:r>
              <a:rPr lang="en-US" sz="2400" dirty="0"/>
              <a:t>What years are included? </a:t>
            </a:r>
          </a:p>
          <a:p>
            <a:pPr marL="0" lvl="1" indent="0">
              <a:lnSpc>
                <a:spcPct val="100000"/>
              </a:lnSpc>
              <a:buNone/>
            </a:pPr>
            <a:r>
              <a:rPr lang="en-US" sz="2400" dirty="0"/>
              <a:t>What is the basic purpose of the timeline? </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7ACA4088-8252-4BA4-8008-25CC244E7A5C}" type="slidenum">
              <a:rPr/>
              <a:pPr>
                <a:defRPr/>
              </a:pPr>
              <a:t>2</a:t>
            </a:fld>
            <a:endParaRPr/>
          </a:p>
        </p:txBody>
      </p:sp>
      <p:sp>
        <p:nvSpPr>
          <p:cNvPr id="68" name="Shape 68"/>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5" name="Picture 4">
            <a:extLst>
              <a:ext uri="{FF2B5EF4-FFF2-40B4-BE49-F238E27FC236}">
                <a16:creationId xmlns:a16="http://schemas.microsoft.com/office/drawing/2014/main" id="{E2DD60A2-303B-D471-A057-D8B154F180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7700" y="0"/>
            <a:ext cx="4701132" cy="6858000"/>
          </a:xfrm>
          <a:prstGeom prst="rect">
            <a:avLst/>
          </a:prstGeom>
        </p:spPr>
      </p:pic>
    </p:spTree>
    <p:extLst>
      <p:ext uri="{BB962C8B-B14F-4D97-AF65-F5344CB8AC3E}">
        <p14:creationId xmlns:p14="http://schemas.microsoft.com/office/powerpoint/2010/main" val="2411924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hape 69"/>
          <p:cNvSpPr>
            <a:spLocks noGrp="1"/>
          </p:cNvSpPr>
          <p:nvPr>
            <p:ph type="body" sz="half" idx="1"/>
          </p:nvPr>
        </p:nvSpPr>
        <p:spPr>
          <a:xfrm>
            <a:off x="283579" y="1143000"/>
            <a:ext cx="3825434" cy="3335610"/>
          </a:xfrm>
        </p:spPr>
        <p:txBody>
          <a:bodyPr>
            <a:normAutofit fontScale="85000" lnSpcReduction="10000"/>
          </a:bodyPr>
          <a:lstStyle/>
          <a:p>
            <a:pPr marL="0" lvl="1" indent="0" hangingPunct="1">
              <a:lnSpc>
                <a:spcPct val="100000"/>
              </a:lnSpc>
              <a:buNone/>
            </a:pPr>
            <a:r>
              <a:rPr lang="en-US" sz="2400" dirty="0"/>
              <a:t>How many years passed between the ratification of the US Constitution and the construction of the first free school built in western Virginia? </a:t>
            </a:r>
          </a:p>
          <a:p>
            <a:pPr marL="0" lvl="1" indent="0" hangingPunct="1">
              <a:lnSpc>
                <a:spcPct val="100000"/>
              </a:lnSpc>
              <a:buNone/>
            </a:pPr>
            <a:endParaRPr lang="en-US" sz="2400" dirty="0"/>
          </a:p>
          <a:p>
            <a:pPr marL="0" lvl="1" indent="0" hangingPunct="1">
              <a:lnSpc>
                <a:spcPct val="100000"/>
              </a:lnSpc>
              <a:buNone/>
            </a:pPr>
            <a:r>
              <a:rPr lang="en-US" sz="2400" dirty="0"/>
              <a:t>How many years passed between the ratification of the US Constitution and the construction of the first railroad in the United States?</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703E38E-057B-40E7-A45A-E91A376C1748}" type="slidenum">
              <a:rPr/>
              <a:pPr>
                <a:defRPr/>
              </a:pPr>
              <a:t>3</a:t>
            </a:fld>
            <a:endParaRPr/>
          </a:p>
        </p:txBody>
      </p:sp>
      <p:sp>
        <p:nvSpPr>
          <p:cNvPr id="10" name="Shape 68">
            <a:extLst>
              <a:ext uri="{FF2B5EF4-FFF2-40B4-BE49-F238E27FC236}">
                <a16:creationId xmlns:a16="http://schemas.microsoft.com/office/drawing/2014/main" id="{EF0C7B90-C39D-7AFE-3B1B-4D51E2C5892E}"/>
              </a:ext>
            </a:extLst>
          </p:cNvPr>
          <p:cNvSpPr txBox="1">
            <a:spLocks/>
          </p:cNvSpPr>
          <p:nvPr/>
        </p:nvSpPr>
        <p:spPr>
          <a:xfrm>
            <a:off x="0" y="0"/>
            <a:ext cx="5704114" cy="1143000"/>
          </a:xfrm>
          <a:prstGeom prst="rect">
            <a:avLst/>
          </a:prstGeom>
        </p:spPr>
        <p:txBody>
          <a:bodyPr vert="horz" wrap="square" lIns="91440" tIns="45720" rIns="91440" bIns="45720" numCol="1" rtlCol="0" anchor="t" anchorCtr="0" compatLnSpc="1">
            <a:prstTxWarp prst="textNoShape">
              <a:avLst/>
            </a:prstTxWarp>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868363"/>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2" name="Picture 1">
            <a:extLst>
              <a:ext uri="{FF2B5EF4-FFF2-40B4-BE49-F238E27FC236}">
                <a16:creationId xmlns:a16="http://schemas.microsoft.com/office/drawing/2014/main" id="{04C7124B-868F-4407-E9C5-6E57ACEAFF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7700" y="0"/>
            <a:ext cx="4701132" cy="6858000"/>
          </a:xfrm>
          <a:prstGeom prst="rect">
            <a:avLst/>
          </a:prstGeom>
        </p:spPr>
      </p:pic>
    </p:spTree>
    <p:extLst>
      <p:ext uri="{BB962C8B-B14F-4D97-AF65-F5344CB8AC3E}">
        <p14:creationId xmlns:p14="http://schemas.microsoft.com/office/powerpoint/2010/main" val="1799199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5D19499E-0817-4464-A42E-D0D0137DE8E6}" type="slidenum">
              <a:rPr/>
              <a:pPr>
                <a:defRPr/>
              </a:pPr>
              <a:t>4</a:t>
            </a:fld>
            <a:endParaRPr/>
          </a:p>
        </p:txBody>
      </p:sp>
      <p:sp>
        <p:nvSpPr>
          <p:cNvPr id="9" name="Shape 68">
            <a:extLst>
              <a:ext uri="{FF2B5EF4-FFF2-40B4-BE49-F238E27FC236}">
                <a16:creationId xmlns:a16="http://schemas.microsoft.com/office/drawing/2014/main" id="{A7836CCD-BC24-1C47-8BE8-620589A132D4}"/>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11272" name="Shape 69"/>
          <p:cNvSpPr>
            <a:spLocks/>
          </p:cNvSpPr>
          <p:nvPr/>
        </p:nvSpPr>
        <p:spPr bwMode="auto">
          <a:xfrm>
            <a:off x="196769" y="1410582"/>
            <a:ext cx="3588151" cy="403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marL="0" lvl="1" indent="0">
              <a:lnSpc>
                <a:spcPct val="100000"/>
              </a:lnSpc>
              <a:buNone/>
            </a:pPr>
            <a:r>
              <a:rPr lang="en-US" sz="2000" dirty="0"/>
              <a:t>Write a question that could be answered using the timeline. Have another student answer the question, then check their answer. Correct any errors. </a:t>
            </a:r>
          </a:p>
        </p:txBody>
      </p:sp>
      <p:pic>
        <p:nvPicPr>
          <p:cNvPr id="3" name="Picture 2">
            <a:extLst>
              <a:ext uri="{FF2B5EF4-FFF2-40B4-BE49-F238E27FC236}">
                <a16:creationId xmlns:a16="http://schemas.microsoft.com/office/drawing/2014/main" id="{81CFB7E7-7773-7CAB-FF98-CC731C6125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7700" y="0"/>
            <a:ext cx="4701132" cy="6858000"/>
          </a:xfrm>
          <a:prstGeom prst="rect">
            <a:avLst/>
          </a:prstGeom>
        </p:spPr>
      </p:pic>
    </p:spTree>
    <p:extLst>
      <p:ext uri="{BB962C8B-B14F-4D97-AF65-F5344CB8AC3E}">
        <p14:creationId xmlns:p14="http://schemas.microsoft.com/office/powerpoint/2010/main" val="26452538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69"/>
          <p:cNvSpPr>
            <a:spLocks noGrp="1"/>
          </p:cNvSpPr>
          <p:nvPr>
            <p:ph type="body" sz="half" idx="1"/>
          </p:nvPr>
        </p:nvSpPr>
        <p:spPr>
          <a:xfrm>
            <a:off x="308850" y="990791"/>
            <a:ext cx="3580244" cy="4032622"/>
          </a:xfrm>
        </p:spPr>
        <p:txBody>
          <a:bodyPr>
            <a:normAutofit fontScale="92500" lnSpcReduction="10000"/>
          </a:bodyPr>
          <a:lstStyle/>
          <a:p>
            <a:pPr marL="0" lvl="1" indent="0">
              <a:lnSpc>
                <a:spcPct val="100000"/>
              </a:lnSpc>
              <a:buNone/>
            </a:pPr>
            <a:r>
              <a:rPr lang="en-US" sz="2400" dirty="0"/>
              <a:t>What would need to be done to add the following entries to the timeline? </a:t>
            </a:r>
          </a:p>
          <a:p>
            <a:pPr marL="0" lvl="1" indent="0">
              <a:lnSpc>
                <a:spcPct val="100000"/>
              </a:lnSpc>
              <a:buNone/>
            </a:pPr>
            <a:endParaRPr lang="en-US" sz="2400" dirty="0"/>
          </a:p>
          <a:p>
            <a:pPr marL="342900" lvl="1" indent="-342900"/>
            <a:r>
              <a:rPr lang="en-US" sz="2400" dirty="0"/>
              <a:t>Jane Austen published “Pride and Prejudice” (1813)</a:t>
            </a:r>
          </a:p>
          <a:p>
            <a:pPr marL="342900" lvl="1" indent="-342900"/>
            <a:endParaRPr lang="en-US" sz="2400" dirty="0"/>
          </a:p>
          <a:p>
            <a:pPr marL="342900" lvl="1" indent="-342900"/>
            <a:r>
              <a:rPr lang="en-US" sz="2400" dirty="0"/>
              <a:t>Mark Twain published </a:t>
            </a:r>
            <a:r>
              <a:rPr lang="en-US" sz="2400" i="1" dirty="0"/>
              <a:t>The Adventures of Tom Sawyer </a:t>
            </a:r>
            <a:r>
              <a:rPr lang="en-US" sz="2400" dirty="0"/>
              <a:t>(1876)</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1E2DDD9F-669C-4265-A116-D173E83005ED}" type="slidenum">
              <a:rPr/>
              <a:pPr>
                <a:defRPr/>
              </a:pPr>
              <a:t>5</a:t>
            </a:fld>
            <a:endParaRPr/>
          </a:p>
        </p:txBody>
      </p:sp>
      <p:sp>
        <p:nvSpPr>
          <p:cNvPr id="6" name="Shape 68">
            <a:extLst>
              <a:ext uri="{FF2B5EF4-FFF2-40B4-BE49-F238E27FC236}">
                <a16:creationId xmlns:a16="http://schemas.microsoft.com/office/drawing/2014/main" id="{66273F62-A910-7A9A-5C1B-AB35CE25E884}"/>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2" name="Picture 1">
            <a:extLst>
              <a:ext uri="{FF2B5EF4-FFF2-40B4-BE49-F238E27FC236}">
                <a16:creationId xmlns:a16="http://schemas.microsoft.com/office/drawing/2014/main" id="{3FB31F61-407C-C39B-7395-0DCB0EF1F5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7700" y="0"/>
            <a:ext cx="4701132" cy="6858000"/>
          </a:xfrm>
          <a:prstGeom prst="rect">
            <a:avLst/>
          </a:prstGeom>
        </p:spPr>
      </p:pic>
    </p:spTree>
    <p:extLst>
      <p:ext uri="{BB962C8B-B14F-4D97-AF65-F5344CB8AC3E}">
        <p14:creationId xmlns:p14="http://schemas.microsoft.com/office/powerpoint/2010/main" val="151540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69"/>
          <p:cNvSpPr>
            <a:spLocks noGrp="1"/>
          </p:cNvSpPr>
          <p:nvPr>
            <p:ph type="body" sz="half" idx="1"/>
          </p:nvPr>
        </p:nvSpPr>
        <p:spPr>
          <a:xfrm>
            <a:off x="329879" y="2163270"/>
            <a:ext cx="3466618" cy="2531460"/>
          </a:xfrm>
        </p:spPr>
        <p:txBody>
          <a:bodyPr>
            <a:normAutofit/>
          </a:bodyPr>
          <a:lstStyle/>
          <a:p>
            <a:pPr marL="0" indent="0">
              <a:buNone/>
            </a:pPr>
            <a:r>
              <a:rPr lang="en-US" sz="2400" dirty="0"/>
              <a:t>How would you change this timeline to make it more effective or informative?</a:t>
            </a:r>
          </a:p>
        </p:txBody>
      </p:sp>
      <p:sp>
        <p:nvSpPr>
          <p:cNvPr id="70" name="Shape 70"/>
          <p:cNvSpPr>
            <a:spLocks noGrp="1"/>
          </p:cNvSpPr>
          <p:nvPr>
            <p:ph type="sldNum" sz="quarter" idx="2"/>
          </p:nvPr>
        </p:nvSpPr>
        <p:spPr>
          <a:xfrm>
            <a:off x="8631238" y="6527800"/>
            <a:ext cx="207962" cy="295275"/>
          </a:xfrm>
          <a:prstGeom prst="rect">
            <a:avLst/>
          </a:prstGeom>
          <a:extLst>
            <a:ext uri="{C572A759-6A51-4108-AA02-DFA0A04FC94B}"/>
          </a:extLst>
        </p:spPr>
        <p:txBody>
          <a:bodyPr/>
          <a:lstStyle/>
          <a:p>
            <a:pPr>
              <a:defRPr/>
            </a:pPr>
            <a:fld id="{2ECE2E99-0C91-4BCC-B61B-7AAF297F8A13}" type="slidenum">
              <a:rPr/>
              <a:pPr>
                <a:defRPr/>
              </a:pPr>
              <a:t>6</a:t>
            </a:fld>
            <a:endParaRPr/>
          </a:p>
        </p:txBody>
      </p:sp>
      <p:sp>
        <p:nvSpPr>
          <p:cNvPr id="9" name="Shape 68">
            <a:extLst>
              <a:ext uri="{FF2B5EF4-FFF2-40B4-BE49-F238E27FC236}">
                <a16:creationId xmlns:a16="http://schemas.microsoft.com/office/drawing/2014/main" id="{8857AB44-7867-8645-A590-914828E6A1FC}"/>
              </a:ext>
            </a:extLst>
          </p:cNvPr>
          <p:cNvSpPr>
            <a:spLocks noGrp="1"/>
          </p:cNvSpPr>
          <p:nvPr>
            <p:ph type="title"/>
          </p:nvPr>
        </p:nvSpPr>
        <p:spPr>
          <a:xfrm>
            <a:off x="0" y="0"/>
            <a:ext cx="5704114" cy="1143000"/>
          </a:xfrm>
        </p:spPr>
        <p:txBody>
          <a:bodyPr vert="horz" wrap="square" tIns="45720" bIns="45720" numCol="1" anchorCtr="0" compatLnSpc="1">
            <a:prstTxWarp prst="textNoShape">
              <a:avLst/>
            </a:prstTxWarp>
          </a:bodyPr>
          <a:lstStyle/>
          <a:p>
            <a:pPr defTabSz="868363" eaLnBrk="1" hangingPunct="1"/>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2" name="Picture 1">
            <a:extLst>
              <a:ext uri="{FF2B5EF4-FFF2-40B4-BE49-F238E27FC236}">
                <a16:creationId xmlns:a16="http://schemas.microsoft.com/office/drawing/2014/main" id="{279B3BD3-988C-B6C1-1B43-32C97E15AC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57700" y="0"/>
            <a:ext cx="4701132" cy="6858000"/>
          </a:xfrm>
          <a:prstGeom prst="rect">
            <a:avLst/>
          </a:prstGeom>
        </p:spPr>
      </p:pic>
    </p:spTree>
    <p:extLst>
      <p:ext uri="{BB962C8B-B14F-4D97-AF65-F5344CB8AC3E}">
        <p14:creationId xmlns:p14="http://schemas.microsoft.com/office/powerpoint/2010/main" val="37056144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sp>
        <p:nvSpPr>
          <p:cNvPr id="2" name="Shape 207">
            <a:extLst>
              <a:ext uri="{FF2B5EF4-FFF2-40B4-BE49-F238E27FC236}">
                <a16:creationId xmlns:a16="http://schemas.microsoft.com/office/drawing/2014/main" id="{5CE9748B-D6E5-8FAE-9A0A-E1BD026BD8FB}"/>
              </a:ext>
            </a:extLst>
          </p:cNvPr>
          <p:cNvSpPr/>
          <p:nvPr/>
        </p:nvSpPr>
        <p:spPr>
          <a:xfrm>
            <a:off x="311650" y="5346813"/>
            <a:ext cx="7924800"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West Virginia State Capitol building, Charleston, WV. © Shutterstock, licensed. </a:t>
            </a:r>
            <a:endParaRPr lang="en-US" dirty="0">
              <a:solidFill>
                <a:srgbClr val="FEFBFF"/>
              </a:solidFill>
            </a:endParaRPr>
          </a:p>
          <a:p>
            <a:pPr>
              <a:defRPr sz="1200">
                <a:solidFill>
                  <a:srgbClr val="FFFFFF"/>
                </a:solidFill>
              </a:defRPr>
            </a:pPr>
            <a:r>
              <a:rPr lang="en-US" dirty="0">
                <a:solidFill>
                  <a:srgbClr val="FEFBFF"/>
                </a:solidFill>
              </a:rPr>
              <a:t>End Slide: Appalachian Trail through </a:t>
            </a:r>
            <a:r>
              <a:rPr lang="en-US" sz="1200" dirty="0"/>
              <a:t>Harper’s Ferry, WV. © Shutterstock, licensed. </a:t>
            </a:r>
            <a:endParaRPr lang="en-US" dirty="0">
              <a:solidFill>
                <a:srgbClr val="FEFBFF"/>
              </a:solidFill>
            </a:endParaRP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theme/theme1.xml><?xml version="1.0" encoding="utf-8"?>
<a:theme xmlns:a="http://schemas.openxmlformats.org/drawingml/2006/main" name="Face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4894</TotalTime>
  <Words>333</Words>
  <Application>Microsoft Macintosh PowerPoint</Application>
  <PresentationFormat>On-screen Show (4:3)</PresentationFormat>
  <Paragraphs>37</Paragraphs>
  <Slides>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Trebuchet MS</vt:lpstr>
      <vt:lpstr>Wingdings</vt:lpstr>
      <vt:lpstr>Wingdings 3</vt:lpstr>
      <vt:lpstr>Facet</vt:lpstr>
      <vt:lpstr>PowerPoint Presentation</vt:lpstr>
      <vt:lpstr>Monday</vt:lpstr>
      <vt:lpstr>PowerPoint Presentation</vt:lpstr>
      <vt:lpstr>Wednesday</vt:lpstr>
      <vt:lpstr>Thursday</vt:lpstr>
      <vt:lpstr>Friday</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Smart Skills</dc:title>
  <dc:subject/>
  <dc:creator/>
  <cp:keywords/>
  <dc:description/>
  <cp:lastModifiedBy>Emmett Mullins</cp:lastModifiedBy>
  <cp:revision>33</cp:revision>
  <dcterms:modified xsi:type="dcterms:W3CDTF">2025-01-15T08:46:01Z</dcterms:modified>
  <cp:category/>
</cp:coreProperties>
</file>