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0" r:id="rId6"/>
    <p:sldId id="344" r:id="rId7"/>
    <p:sldId id="345" r:id="rId8"/>
    <p:sldId id="346" r:id="rId9"/>
    <p:sldId id="347" r:id="rId10"/>
    <p:sldId id="268" r:id="rId11"/>
    <p:sldId id="269" r:id="rId12"/>
    <p:sldId id="331" r:id="rId13"/>
    <p:sldId id="337" r:id="rId14"/>
    <p:sldId id="338" r:id="rId15"/>
    <p:sldId id="339" r:id="rId16"/>
    <p:sldId id="278" r:id="rId17"/>
    <p:sldId id="279" r:id="rId18"/>
    <p:sldId id="328" r:id="rId19"/>
    <p:sldId id="329" r:id="rId20"/>
    <p:sldId id="330" r:id="rId21"/>
    <p:sldId id="332" r:id="rId22"/>
    <p:sldId id="334" r:id="rId23"/>
    <p:sldId id="320" r:id="rId24"/>
    <p:sldId id="349" r:id="rId25"/>
    <p:sldId id="348" r:id="rId26"/>
    <p:sldId id="323" r:id="rId27"/>
    <p:sldId id="336" r:id="rId28"/>
    <p:sldId id="293" r:id="rId29"/>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Ref idx="major">
          <a:srgbClr val="000000"/>
        </a:fontRef>
        <a:srgbClr val="000000"/>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solidFill>
        </a:fill>
      </a:tcStyle>
    </a:firstCol>
    <a:la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solidFill>
        </a:fill>
      </a:tcStyle>
    </a:lastRow>
    <a:fir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solidFill>
        </a:fill>
      </a:tcStyle>
    </a:firstRow>
  </a:tblStyle>
  <a:tblStyle styleId="{C7B018BB-80A7-4F77-B60F-C8B233D01FF8}" styleName="">
    <a:tblBg/>
    <a:wholeTbl>
      <a:tcTxStyle b="on" i="off">
        <a:fontRef idx="major">
          <a:srgbClr val="000000"/>
        </a:fontRef>
        <a:srgbClr val="000000"/>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3"/>
          </a:solidFill>
        </a:fill>
      </a:tcStyle>
    </a:firstCol>
    <a:la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3"/>
          </a:solidFill>
        </a:fill>
      </a:tcStyle>
    </a:lastRow>
    <a:fir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3"/>
          </a:solidFill>
        </a:fill>
      </a:tcStyle>
    </a:firstRow>
  </a:tblStyle>
  <a:tblStyle styleId="{EEE7283C-3CF3-47DC-8721-378D4A62B228}" styleName="">
    <a:tblBg/>
    <a:wholeTbl>
      <a:tcTxStyle b="on" i="off">
        <a:fontRef idx="major">
          <a:srgbClr val="000000"/>
        </a:fontRef>
        <a:srgbClr val="000000"/>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6"/>
          </a:solidFill>
        </a:fill>
      </a:tcStyle>
    </a:firstCol>
    <a:la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6"/>
          </a:solidFill>
        </a:fill>
      </a:tcStyle>
    </a:lastRow>
    <a:fir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6"/>
          </a:solidFill>
        </a:fill>
      </a:tcStyle>
    </a:firstRow>
  </a:tblStyle>
  <a:tblStyle styleId="{CF821DB8-F4EB-4A41-A1BA-3FCAFE7338EE}" styleName="">
    <a:tblBg/>
    <a:wholeTbl>
      <a:tcTxStyle b="on"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1"/>
          </a:solidFill>
        </a:fill>
      </a:tcStyle>
    </a:band2H>
    <a:firstCol>
      <a:tcTxStyle b="on" i="off">
        <a:fontRef idx="major">
          <a:schemeClr val="accent1"/>
        </a:fontRef>
        <a:schemeClr val="accent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lastRow>
    <a:firstRow>
      <a:tcTxStyle b="on" i="off">
        <a:fontRef idx="major">
          <a:schemeClr val="accent1"/>
        </a:fontRef>
        <a:schemeClr val="accent1"/>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ff">
        <a:fontRef idx="major">
          <a:srgbClr val="000000"/>
        </a:fontRef>
        <a:srgbClr val="000000"/>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000000"/>
          </a:solidFill>
        </a:fill>
      </a:tcStyle>
    </a:firstCol>
    <a:la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000000"/>
          </a:solidFill>
        </a:fill>
      </a:tcStyle>
    </a:lastRow>
    <a:fir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000000"/>
          </a:solidFill>
        </a:fill>
      </a:tcStyle>
    </a:firstRow>
  </a:tblStyle>
  <a:tblStyle styleId="{2708684C-4D16-4618-839F-0558EEFCDFE6}" styleName="">
    <a:tblBg/>
    <a:wholeTb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autoAdjust="0"/>
    <p:restoredTop sz="91682" autoAdjust="0"/>
  </p:normalViewPr>
  <p:slideViewPr>
    <p:cSldViewPr snapToGrid="0" snapToObjects="1">
      <p:cViewPr varScale="1">
        <p:scale>
          <a:sx n="98" d="100"/>
          <a:sy n="98" d="100"/>
        </p:scale>
        <p:origin x="208" y="8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 name="Shape 55"/>
          <p:cNvSpPr>
            <a:spLocks noGrp="1" noRot="1" noChangeAspect="1"/>
          </p:cNvSpPr>
          <p:nvPr>
            <p:ph type="sldImg"/>
          </p:nvPr>
        </p:nvSpPr>
        <p:spPr>
          <a:xfrm>
            <a:off x="1143000" y="685800"/>
            <a:ext cx="4572000" cy="3429000"/>
          </a:xfrm>
          <a:prstGeom prst="rect">
            <a:avLst/>
          </a:prstGeom>
        </p:spPr>
        <p:txBody>
          <a:bodyPr/>
          <a:lstStyle/>
          <a:p>
            <a:endParaRPr/>
          </a:p>
        </p:txBody>
      </p:sp>
      <p:sp>
        <p:nvSpPr>
          <p:cNvPr id="56" name="Shape 5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51758360"/>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gradFill flip="none" rotWithShape="1">
          <a:gsLst>
            <a:gs pos="0">
              <a:srgbClr val="BCC8E5"/>
            </a:gs>
            <a:gs pos="40000">
              <a:srgbClr val="B1BEE1"/>
            </a:gs>
            <a:gs pos="100000">
              <a:srgbClr val="00224B"/>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Shape 12"/>
          <p:cNvSpPr>
            <a:spLocks noGrp="1"/>
          </p:cNvSpPr>
          <p:nvPr>
            <p:ph type="title"/>
          </p:nvPr>
        </p:nvSpPr>
        <p:spPr>
          <a:xfrm>
            <a:off x="685800" y="2130425"/>
            <a:ext cx="7772400" cy="1470025"/>
          </a:xfrm>
          <a:prstGeom prst="rect">
            <a:avLst/>
          </a:prstGeom>
        </p:spPr>
        <p:txBody>
          <a:bodyPr/>
          <a:lstStyle>
            <a:lvl1pPr>
              <a:defRPr>
                <a:solidFill>
                  <a:srgbClr val="FFFFFF"/>
                </a:solidFill>
              </a:defRPr>
            </a:lvl1pPr>
          </a:lstStyle>
          <a:p>
            <a:r>
              <a:t>Title Text</a:t>
            </a:r>
          </a:p>
        </p:txBody>
      </p:sp>
      <p:sp>
        <p:nvSpPr>
          <p:cNvPr id="13" name="Shape 13"/>
          <p:cNvSpPr>
            <a:spLocks noGrp="1"/>
          </p:cNvSpPr>
          <p:nvPr>
            <p:ph type="body" sz="quarter" idx="1"/>
          </p:nvPr>
        </p:nvSpPr>
        <p:spPr>
          <a:xfrm>
            <a:off x="1371600" y="3886200"/>
            <a:ext cx="6400800" cy="1752600"/>
          </a:xfrm>
          <a:prstGeom prst="rect">
            <a:avLst/>
          </a:prstGeom>
        </p:spPr>
        <p:txBody>
          <a:bodyPr/>
          <a:lstStyle>
            <a:lvl1pPr marL="0" indent="0" algn="ctr">
              <a:lnSpc>
                <a:spcPct val="100000"/>
              </a:lnSpc>
              <a:buSzTx/>
              <a:buFontTx/>
              <a:buNone/>
              <a:defRPr>
                <a:solidFill>
                  <a:srgbClr val="FFFFFF"/>
                </a:solidFill>
              </a:defRPr>
            </a:lvl1pPr>
            <a:lvl2pPr marL="0" indent="0" algn="ctr">
              <a:lnSpc>
                <a:spcPct val="100000"/>
              </a:lnSpc>
              <a:buSzTx/>
              <a:buFontTx/>
              <a:buNone/>
              <a:defRPr>
                <a:solidFill>
                  <a:srgbClr val="FFFFFF"/>
                </a:solidFill>
              </a:defRPr>
            </a:lvl2pPr>
            <a:lvl3pPr marL="0" indent="0" algn="ctr">
              <a:lnSpc>
                <a:spcPct val="100000"/>
              </a:lnSpc>
              <a:buSzTx/>
              <a:buFontTx/>
              <a:buNone/>
              <a:defRPr>
                <a:solidFill>
                  <a:srgbClr val="FFFFFF"/>
                </a:solidFill>
              </a:defRPr>
            </a:lvl3pPr>
            <a:lvl4pPr marL="0" indent="0" algn="ctr">
              <a:lnSpc>
                <a:spcPct val="100000"/>
              </a:lnSpc>
              <a:buSzTx/>
              <a:buFontTx/>
              <a:buNone/>
              <a:defRPr>
                <a:solidFill>
                  <a:srgbClr val="FFFFFF"/>
                </a:solidFill>
              </a:defRPr>
            </a:lvl4pPr>
            <a:lvl5pPr marL="0" indent="0" algn="ctr">
              <a:lnSpc>
                <a:spcPct val="100000"/>
              </a:lnSpc>
              <a:buSzTx/>
              <a:buFontTx/>
              <a:buNone/>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4" name="Shape 14"/>
          <p:cNvSpPr>
            <a:spLocks noGrp="1"/>
          </p:cNvSpPr>
          <p:nvPr>
            <p:ph type="sldNum" sz="quarter" idx="2"/>
          </p:nvPr>
        </p:nvSpPr>
        <p:spPr>
          <a:xfrm>
            <a:off x="8679102" y="6528118"/>
            <a:ext cx="312499" cy="294639"/>
          </a:xfrm>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r>
              <a:t>Title Text</a:t>
            </a:r>
          </a:p>
        </p:txBody>
      </p:sp>
      <p:sp>
        <p:nvSpPr>
          <p:cNvPr id="22" name="Shape 22"/>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0" name="Shape 30"/>
          <p:cNvSpPr>
            <a:spLocks noGrp="1"/>
          </p:cNvSpPr>
          <p:nvPr>
            <p:ph type="body" sz="half" idx="1"/>
          </p:nvPr>
        </p:nvSpPr>
        <p:spPr>
          <a:xfrm>
            <a:off x="457200" y="1600200"/>
            <a:ext cx="4038600" cy="4525963"/>
          </a:xfrm>
          <a:prstGeom prst="rect">
            <a:avLst/>
          </a:prstGeom>
        </p:spPr>
        <p:txBody>
          <a:bodyPr/>
          <a:lstStyle>
            <a:lvl1pPr marL="342900" indent="-342900">
              <a:lnSpc>
                <a:spcPct val="100000"/>
              </a:lnSpc>
              <a:spcBef>
                <a:spcPts val="600"/>
              </a:spcBef>
              <a:defRPr sz="2800"/>
            </a:lvl1pPr>
            <a:lvl2pPr marL="790575" indent="-333375">
              <a:lnSpc>
                <a:spcPct val="100000"/>
              </a:lnSpc>
              <a:spcBef>
                <a:spcPts val="600"/>
              </a:spcBef>
              <a:defRPr sz="2800"/>
            </a:lvl2pPr>
            <a:lvl3pPr marL="1234438" indent="-320038">
              <a:lnSpc>
                <a:spcPct val="100000"/>
              </a:lnSpc>
              <a:spcBef>
                <a:spcPts val="600"/>
              </a:spcBef>
              <a:defRPr sz="2800"/>
            </a:lvl3pPr>
            <a:lvl4pPr marL="1727200" indent="-355600">
              <a:lnSpc>
                <a:spcPct val="100000"/>
              </a:lnSpc>
              <a:spcBef>
                <a:spcPts val="600"/>
              </a:spcBef>
              <a:defRPr sz="2800"/>
            </a:lvl4pPr>
            <a:lvl5pPr marL="2184400" indent="-355600">
              <a:lnSpc>
                <a:spcPct val="100000"/>
              </a:lnSpc>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31" name="Shape 31"/>
          <p:cNvSpPr>
            <a:spLocks noGrp="1"/>
          </p:cNvSpPr>
          <p:nvPr>
            <p:ph type="title"/>
          </p:nvPr>
        </p:nvSpPr>
        <p:spPr>
          <a:prstGeom prst="rect">
            <a:avLst/>
          </a:prstGeom>
        </p:spPr>
        <p:txBody>
          <a:bodyPr/>
          <a:lstStyle/>
          <a:p>
            <a:r>
              <a:t>Title Text</a:t>
            </a:r>
          </a:p>
        </p:txBody>
      </p:sp>
      <p:sp>
        <p:nvSpPr>
          <p:cNvPr id="32" name="Shape 3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r>
              <a:t>Title Text</a:t>
            </a:r>
          </a:p>
        </p:txBody>
      </p:sp>
      <p:sp>
        <p:nvSpPr>
          <p:cNvPr id="40" name="Shape 40"/>
          <p:cNvSpPr>
            <a:spLocks noGrp="1"/>
          </p:cNvSpPr>
          <p:nvPr>
            <p:ph type="body" sz="quarter" idx="1"/>
          </p:nvPr>
        </p:nvSpPr>
        <p:spPr>
          <a:xfrm>
            <a:off x="457200" y="1535112"/>
            <a:ext cx="4040188" cy="639763"/>
          </a:xfrm>
          <a:prstGeom prst="rect">
            <a:avLst/>
          </a:prstGeom>
        </p:spPr>
        <p:txBody>
          <a:bodyPr anchor="b"/>
          <a:lstStyle>
            <a:lvl1pPr marL="0" indent="0">
              <a:lnSpc>
                <a:spcPct val="100000"/>
              </a:lnSpc>
              <a:spcBef>
                <a:spcPts val="500"/>
              </a:spcBef>
              <a:buSzTx/>
              <a:buFontTx/>
              <a:buNone/>
              <a:defRPr sz="2400" b="1"/>
            </a:lvl1pPr>
            <a:lvl2pPr marL="0" indent="0">
              <a:lnSpc>
                <a:spcPct val="100000"/>
              </a:lnSpc>
              <a:spcBef>
                <a:spcPts val="500"/>
              </a:spcBef>
              <a:buSzTx/>
              <a:buFontTx/>
              <a:buNone/>
              <a:defRPr sz="2400" b="1"/>
            </a:lvl2pPr>
            <a:lvl3pPr marL="0" indent="0">
              <a:lnSpc>
                <a:spcPct val="100000"/>
              </a:lnSpc>
              <a:spcBef>
                <a:spcPts val="500"/>
              </a:spcBef>
              <a:buSzTx/>
              <a:buFontTx/>
              <a:buNone/>
              <a:defRPr sz="2400" b="1"/>
            </a:lvl3pPr>
            <a:lvl4pPr marL="0" indent="0">
              <a:lnSpc>
                <a:spcPct val="100000"/>
              </a:lnSpc>
              <a:spcBef>
                <a:spcPts val="500"/>
              </a:spcBef>
              <a:buSzTx/>
              <a:buFontTx/>
              <a:buNone/>
              <a:defRPr sz="2400" b="1"/>
            </a:lvl4pPr>
            <a:lvl5pPr marL="0" indent="0">
              <a:lnSpc>
                <a:spcPct val="100000"/>
              </a:lnSpc>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body" sz="quarter" idx="13"/>
          </p:nvPr>
        </p:nvSpPr>
        <p:spPr>
          <a:xfrm>
            <a:off x="4645025" y="1535112"/>
            <a:ext cx="4041775" cy="639764"/>
          </a:xfrm>
          <a:prstGeom prst="rect">
            <a:avLst/>
          </a:prstGeom>
        </p:spPr>
        <p:txBody>
          <a:bodyPr anchor="b"/>
          <a:lstStyle/>
          <a:p>
            <a:endParaRPr/>
          </a:p>
        </p:txBody>
      </p:sp>
      <p:sp>
        <p:nvSpPr>
          <p:cNvPr id="42" name="Shape 4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31000"/>
          </a:schemeClr>
        </a:solidFill>
        <a:effectLst/>
      </p:bgPr>
    </p:bg>
    <p:spTree>
      <p:nvGrpSpPr>
        <p:cNvPr id="1" name=""/>
        <p:cNvGrpSpPr/>
        <p:nvPr/>
      </p:nvGrpSpPr>
      <p:grpSpPr>
        <a:xfrm>
          <a:off x="0" y="0"/>
          <a:ext cx="0" cy="0"/>
          <a:chOff x="0" y="0"/>
          <a:chExt cx="0" cy="0"/>
        </a:xfrm>
      </p:grpSpPr>
      <p:sp>
        <p:nvSpPr>
          <p:cNvPr id="2" name="Shape 2"/>
          <p:cNvSpPr/>
          <p:nvPr/>
        </p:nvSpPr>
        <p:spPr>
          <a:xfrm>
            <a:off x="0" y="6477000"/>
            <a:ext cx="9144000" cy="381000"/>
          </a:xfrm>
          <a:prstGeom prst="rect">
            <a:avLst/>
          </a:prstGeom>
          <a:gradFill>
            <a:gsLst>
              <a:gs pos="0">
                <a:srgbClr val="2E5E97"/>
              </a:gs>
              <a:gs pos="80000">
                <a:srgbClr val="3C7BC7"/>
              </a:gs>
              <a:gs pos="100000">
                <a:srgbClr val="3A7CCA"/>
              </a:gs>
            </a:gsLst>
            <a:lin ang="16200000"/>
          </a:gradFill>
          <a:ln w="12700">
            <a:miter lim="400000"/>
          </a:ln>
          <a:effectLst>
            <a:outerShdw blurRad="38100" dist="23000" dir="5400000" rotWithShape="0">
              <a:srgbClr val="000000">
                <a:alpha val="35000"/>
              </a:srgbClr>
            </a:outerShdw>
          </a:effectLst>
        </p:spPr>
        <p:txBody>
          <a:bodyPr lIns="45718" tIns="45718" rIns="45718" bIns="45718" anchor="ctr"/>
          <a:lstStyle/>
          <a:p>
            <a:pPr algn="ctr">
              <a:defRPr>
                <a:solidFill>
                  <a:srgbClr val="FFFFFF"/>
                </a:solidFill>
                <a:latin typeface="Trebuchet MS"/>
                <a:ea typeface="Trebuchet MS"/>
                <a:cs typeface="Trebuchet MS"/>
                <a:sym typeface="Trebuchet MS"/>
              </a:defRPr>
            </a:pPr>
            <a:endParaRPr/>
          </a:p>
        </p:txBody>
      </p:sp>
      <p:sp>
        <p:nvSpPr>
          <p:cNvPr id="3" name="Shape 3"/>
          <p:cNvSpPr>
            <a:spLocks noGrp="1"/>
          </p:cNvSpPr>
          <p:nvPr>
            <p:ph type="title"/>
          </p:nvPr>
        </p:nvSpPr>
        <p:spPr>
          <a:xfrm>
            <a:off x="457200" y="274638"/>
            <a:ext cx="8229600" cy="114300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p>
            <a:r>
              <a:t>Title Text</a:t>
            </a:r>
          </a:p>
        </p:txBody>
      </p:sp>
      <p:sp>
        <p:nvSpPr>
          <p:cNvPr id="4" name="Shape 4"/>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8526702" y="6528118"/>
            <a:ext cx="312499" cy="294639"/>
          </a:xfrm>
          <a:prstGeom prst="rect">
            <a:avLst/>
          </a:prstGeom>
          <a:ln w="12700">
            <a:miter lim="400000"/>
          </a:ln>
        </p:spPr>
        <p:txBody>
          <a:bodyPr wrap="none" lIns="45718" tIns="45718" rIns="45718" bIns="45718" anchor="ctr">
            <a:spAutoFit/>
          </a:bodyPr>
          <a:lstStyle>
            <a:lvl1pPr algn="r">
              <a:defRPr sz="1400" b="1">
                <a:solidFill>
                  <a:srgbClr val="FFFFFF"/>
                </a:solidFill>
                <a:latin typeface="+mn-lt"/>
                <a:ea typeface="+mn-ea"/>
                <a:cs typeface="+mn-cs"/>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txStyles>
    <p:titleStyle>
      <a:lvl1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p:titleStyle>
    <p:body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p:bodyStyle>
    <p:otherStyle>
      <a:lvl1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slide" Target="slide16.xml"/><Relationship Id="rId4" Type="http://schemas.openxmlformats.org/officeDocument/2006/relationships/slide" Target="slide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alpha val="31000"/>
          </a:schemeClr>
        </a:solidFill>
        <a:effectLst/>
      </p:bgPr>
    </p:bg>
    <p:spTree>
      <p:nvGrpSpPr>
        <p:cNvPr id="1" name=""/>
        <p:cNvGrpSpPr/>
        <p:nvPr/>
      </p:nvGrpSpPr>
      <p:grpSpPr>
        <a:xfrm>
          <a:off x="0" y="0"/>
          <a:ext cx="0" cy="0"/>
          <a:chOff x="0" y="0"/>
          <a:chExt cx="0" cy="0"/>
        </a:xfrm>
      </p:grpSpPr>
      <p:pic>
        <p:nvPicPr>
          <p:cNvPr id="4" name="Shape 33">
            <a:extLst>
              <a:ext uri="{FF2B5EF4-FFF2-40B4-BE49-F238E27FC236}">
                <a16:creationId xmlns:a16="http://schemas.microsoft.com/office/drawing/2014/main" id="{456D9CB4-1410-0793-D0EF-2BF510AE2C37}"/>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376" y="0"/>
            <a:ext cx="9142622" cy="6486569"/>
          </a:xfrm>
          <a:prstGeom prst="rect">
            <a:avLst/>
          </a:prstGeom>
          <a:noFill/>
          <a:ln>
            <a:noFill/>
          </a:ln>
        </p:spPr>
      </p:pic>
      <p:sp>
        <p:nvSpPr>
          <p:cNvPr id="59" name="Shape 59"/>
          <p:cNvSpPr/>
          <p:nvPr/>
        </p:nvSpPr>
        <p:spPr>
          <a:xfrm>
            <a:off x="2754" y="5409355"/>
            <a:ext cx="9141246" cy="1077214"/>
          </a:xfrm>
          <a:prstGeom prst="rect">
            <a:avLst/>
          </a:prstGeom>
          <a:solidFill>
            <a:srgbClr val="DCE6F2">
              <a:alpha val="18000"/>
            </a:srgbClr>
          </a:solidFill>
          <a:ln w="12700">
            <a:miter lim="400000"/>
          </a:ln>
          <a:extLst>
            <a:ext uri="{C572A759-6A51-4108-AA02-DFA0A04FC94B}">
              <ma14:wrappingTextBoxFlag xmlns="" xmlns:ma14="http://schemas.microsoft.com/office/mac/drawingml/2011/main" val="1"/>
            </a:ext>
          </a:extLst>
        </p:spPr>
        <p:txBody>
          <a:bodyPr lIns="45718" tIns="45718" rIns="45718" bIns="45718" anchor="b">
            <a:spAutoFit/>
          </a:bodyPr>
          <a:lstStyle/>
          <a:p>
            <a:pPr>
              <a:defRPr sz="3200">
                <a:solidFill>
                  <a:srgbClr val="FFFFFF"/>
                </a:solidFill>
                <a:effectLst>
                  <a:outerShdw blurRad="38100" dist="19050" dir="2700000" rotWithShape="0">
                    <a:srgbClr val="000000">
                      <a:alpha val="40000"/>
                    </a:srgbClr>
                  </a:outerShdw>
                </a:effectLst>
                <a:latin typeface="Trebuchet MS"/>
                <a:ea typeface="Trebuchet MS"/>
                <a:cs typeface="Trebuchet MS"/>
                <a:sym typeface="Trebuchet MS"/>
              </a:defRPr>
            </a:pPr>
            <a:r>
              <a:rPr lang="en-US" b="1" dirty="0">
                <a:latin typeface="+mn-lt"/>
              </a:rPr>
              <a:t> </a:t>
            </a:r>
            <a:r>
              <a:rPr b="1" dirty="0">
                <a:latin typeface="+mn-lt"/>
              </a:rPr>
              <a:t>Chapter </a:t>
            </a:r>
            <a:r>
              <a:rPr lang="en-US" b="1" dirty="0">
                <a:latin typeface="+mn-lt"/>
              </a:rPr>
              <a:t>3</a:t>
            </a:r>
            <a:r>
              <a:rPr b="1" dirty="0">
                <a:latin typeface="+mn-lt"/>
              </a:rPr>
              <a:t>:</a:t>
            </a:r>
            <a:r>
              <a:rPr lang="en-US" b="1" dirty="0">
                <a:latin typeface="+mn-lt"/>
              </a:rPr>
              <a:t> </a:t>
            </a:r>
            <a:r>
              <a:rPr lang="en-US" sz="3200" b="1" dirty="0">
                <a:latin typeface="+mn-lt"/>
              </a:rPr>
              <a:t>Economic Understandings</a:t>
            </a:r>
            <a:br>
              <a:rPr lang="en-US" sz="3200" b="1" dirty="0">
                <a:latin typeface="+mn-lt"/>
              </a:rPr>
            </a:br>
            <a:r>
              <a:rPr lang="en-US" sz="3200" b="1" dirty="0">
                <a:latin typeface="+mn-lt"/>
              </a:rPr>
              <a:t> </a:t>
            </a:r>
            <a:r>
              <a:rPr b="1" dirty="0">
                <a:latin typeface="+mn-lt"/>
              </a:rPr>
              <a:t>STUDY PRESENTATION</a:t>
            </a:r>
          </a:p>
        </p:txBody>
      </p:sp>
      <p:sp>
        <p:nvSpPr>
          <p:cNvPr id="60" name="Shape 60"/>
          <p:cNvSpPr/>
          <p:nvPr/>
        </p:nvSpPr>
        <p:spPr>
          <a:xfrm>
            <a:off x="7543800" y="6545790"/>
            <a:ext cx="1600200" cy="24621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r">
              <a:spcBef>
                <a:spcPts val="600"/>
              </a:spcBef>
              <a:defRPr sz="1000">
                <a:solidFill>
                  <a:srgbClr val="FFFFFF"/>
                </a:solidFill>
                <a:effectLst>
                  <a:outerShdw blurRad="38100" dist="38100" dir="2700000" rotWithShape="0">
                    <a:srgbClr val="C0C0C0"/>
                  </a:outerShdw>
                </a:effectLst>
                <a:latin typeface="Arial"/>
                <a:ea typeface="Arial"/>
                <a:cs typeface="Arial"/>
                <a:sym typeface="Arial"/>
              </a:defRPr>
            </a:lvl1pPr>
          </a:lstStyle>
          <a:p>
            <a:r>
              <a:rPr dirty="0"/>
              <a:t>© </a:t>
            </a:r>
            <a:r>
              <a:rPr lang="en-US" dirty="0"/>
              <a:t>2025</a:t>
            </a:r>
            <a:r>
              <a:rPr dirty="0"/>
              <a:t> Clairmont Press</a:t>
            </a:r>
          </a:p>
        </p:txBody>
      </p:sp>
      <p:pic>
        <p:nvPicPr>
          <p:cNvPr id="5" name="Picture 4">
            <a:extLst>
              <a:ext uri="{FF2B5EF4-FFF2-40B4-BE49-F238E27FC236}">
                <a16:creationId xmlns:a16="http://schemas.microsoft.com/office/drawing/2014/main" id="{16DC9BBE-481B-1E36-3A19-530DE1E5A08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01519" y="528322"/>
            <a:ext cx="7581691" cy="2092132"/>
          </a:xfrm>
          <a:prstGeom prst="rect">
            <a:avLst/>
          </a:prstGeom>
          <a:effectLst>
            <a:outerShdw blurRad="50800" dist="38100" dir="2700000" algn="tl" rotWithShape="0">
              <a:prstClr val="black"/>
            </a:outerShdw>
          </a:effectLst>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59"/>
                                        </p:tgtEl>
                                        <p:attrNameLst>
                                          <p:attrName>style.visibility</p:attrName>
                                        </p:attrNameLst>
                                      </p:cBhvr>
                                      <p:to>
                                        <p:strVal val="visible"/>
                                      </p:to>
                                    </p:set>
                                    <p:anim calcmode="lin" valueType="num">
                                      <p:cBhvr>
                                        <p:cTn id="7" dur="500" fill="hold"/>
                                        <p:tgtEl>
                                          <p:spTgt spid="59"/>
                                        </p:tgtEl>
                                        <p:attrNameLst>
                                          <p:attrName>ppt_x</p:attrName>
                                        </p:attrNameLst>
                                      </p:cBhvr>
                                      <p:tavLst>
                                        <p:tav tm="0">
                                          <p:val>
                                            <p:strVal val="0-#ppt_w/2"/>
                                          </p:val>
                                        </p:tav>
                                        <p:tav tm="100000">
                                          <p:val>
                                            <p:strVal val="#ppt_x"/>
                                          </p:val>
                                        </p:tav>
                                      </p:tavLst>
                                    </p:anim>
                                    <p:anim calcmode="lin" valueType="num">
                                      <p:cBhvr>
                                        <p:cTn id="8"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1"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p:cNvSpPr>
          <p:nvPr>
            <p:ph type="body" idx="1"/>
          </p:nvPr>
        </p:nvSpPr>
        <p:spPr>
          <a:xfrm>
            <a:off x="453348" y="1143000"/>
            <a:ext cx="8229600" cy="4525963"/>
          </a:xfrm>
          <a:prstGeom prst="rect">
            <a:avLst/>
          </a:prstGeom>
        </p:spPr>
        <p:txBody>
          <a:bodyPr>
            <a:noAutofit/>
          </a:bodyPr>
          <a:lstStyle>
            <a:lvl2pPr marL="742950" indent="-285750">
              <a:lnSpc>
                <a:spcPct val="100000"/>
              </a:lnSpc>
              <a:spcBef>
                <a:spcPts val="600"/>
              </a:spcBef>
              <a:buFont typeface="Arial"/>
              <a:defRPr sz="2800"/>
            </a:lvl2pPr>
          </a:lstStyle>
          <a:p>
            <a:pPr marL="342900" lvl="1" indent="-342900">
              <a:spcBef>
                <a:spcPts val="1690"/>
              </a:spcBef>
              <a:buChar char="➢"/>
            </a:pPr>
            <a:r>
              <a:rPr lang="en-US" sz="3200" dirty="0">
                <a:latin typeface="+mn-lt"/>
              </a:rPr>
              <a:t>Essential Question:</a:t>
            </a:r>
          </a:p>
          <a:p>
            <a:pPr marL="892629" lvl="2" indent="-457200">
              <a:lnSpc>
                <a:spcPct val="100000"/>
              </a:lnSpc>
              <a:spcBef>
                <a:spcPts val="1690"/>
              </a:spcBef>
              <a:buFont typeface="Arial" panose="020B0604020202020204" pitchFamily="34" charset="0"/>
              <a:buChar char="•"/>
            </a:pPr>
            <a:r>
              <a:rPr lang="en-US" sz="2800" dirty="0">
                <a:latin typeface="+mn-lt"/>
              </a:rPr>
              <a:t>Why do producers sometimes turn out a low supply of their goods?</a:t>
            </a:r>
          </a:p>
        </p:txBody>
      </p:sp>
      <p:sp>
        <p:nvSpPr>
          <p:cNvPr id="113" name="Shape 113"/>
          <p:cNvSpPr>
            <a:spLocks noGrp="1"/>
          </p:cNvSpPr>
          <p:nvPr>
            <p:ph type="sldNum" sz="quarter" idx="2"/>
          </p:nvPr>
        </p:nvSpPr>
        <p:spPr>
          <a:xfrm>
            <a:off x="8526699" y="6528116"/>
            <a:ext cx="31249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10</a:t>
            </a:fld>
            <a:endParaRPr/>
          </a:p>
        </p:txBody>
      </p:sp>
      <p:sp>
        <p:nvSpPr>
          <p:cNvPr id="2" name="Shape 72">
            <a:extLst>
              <a:ext uri="{FF2B5EF4-FFF2-40B4-BE49-F238E27FC236}">
                <a16:creationId xmlns:a16="http://schemas.microsoft.com/office/drawing/2014/main" id="{D6C31D75-EC2D-0374-9D6B-4D28753D5C20}"/>
              </a:ext>
            </a:extLst>
          </p:cNvPr>
          <p:cNvSpPr txBox="1">
            <a:spLocks/>
          </p:cNvSpPr>
          <p:nvPr/>
        </p:nvSpPr>
        <p:spPr>
          <a:xfrm>
            <a:off x="457200"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spcBef>
                <a:spcPts val="1690"/>
              </a:spcBef>
            </a:pPr>
            <a:r>
              <a:rPr lang="en-US" sz="4400" dirty="0">
                <a:latin typeface="+mn-lt"/>
              </a:rPr>
              <a:t>SECTION 2: TRADE</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12">
                                            <p:bg/>
                                          </p:spTgt>
                                        </p:tgtEl>
                                        <p:attrNameLst>
                                          <p:attrName>style.visibility</p:attrName>
                                        </p:attrNameLst>
                                      </p:cBhvr>
                                      <p:to>
                                        <p:strVal val="visible"/>
                                      </p:to>
                                    </p:set>
                                    <p:anim calcmode="lin" valueType="num">
                                      <p:cBhvr>
                                        <p:cTn id="7" dur="500" fill="hold"/>
                                        <p:tgtEl>
                                          <p:spTgt spid="112">
                                            <p:bg/>
                                          </p:spTgt>
                                        </p:tgtEl>
                                        <p:attrNameLst>
                                          <p:attrName>ppt_x</p:attrName>
                                        </p:attrNameLst>
                                      </p:cBhvr>
                                      <p:tavLst>
                                        <p:tav tm="0">
                                          <p:val>
                                            <p:strVal val="0-#ppt_w/2"/>
                                          </p:val>
                                        </p:tav>
                                        <p:tav tm="100000">
                                          <p:val>
                                            <p:strVal val="#ppt_x"/>
                                          </p:val>
                                        </p:tav>
                                      </p:tavLst>
                                    </p:anim>
                                    <p:anim calcmode="lin" valueType="num">
                                      <p:cBhvr>
                                        <p:cTn id="8" dur="500" fill="hold"/>
                                        <p:tgtEl>
                                          <p:spTgt spid="112">
                                            <p:bg/>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1" nodeType="afterEffect">
                                  <p:stCondLst>
                                    <p:cond delay="0"/>
                                  </p:stCondLst>
                                  <p:iterate>
                                    <p:tmAbs val="0"/>
                                  </p:iterate>
                                  <p:childTnLst>
                                    <p:set>
                                      <p:cBhvr>
                                        <p:cTn id="11" fill="hold"/>
                                        <p:tgtEl>
                                          <p:spTgt spid="112">
                                            <p:txEl>
                                              <p:pRg st="0" end="0"/>
                                            </p:txEl>
                                          </p:spTgt>
                                        </p:tgtEl>
                                        <p:attrNameLst>
                                          <p:attrName>style.visibility</p:attrName>
                                        </p:attrNameLst>
                                      </p:cBhvr>
                                      <p:to>
                                        <p:strVal val="visible"/>
                                      </p:to>
                                    </p:set>
                                    <p:anim calcmode="lin" valueType="num">
                                      <p:cBhvr>
                                        <p:cTn id="12" dur="500" fill="hold"/>
                                        <p:tgtEl>
                                          <p:spTgt spid="112">
                                            <p:txEl>
                                              <p:pRg st="0" end="0"/>
                                            </p:txEl>
                                          </p:spTgt>
                                        </p:tgtEl>
                                        <p:attrNameLst>
                                          <p:attrName>ppt_x</p:attrName>
                                        </p:attrNameLst>
                                      </p:cBhvr>
                                      <p:tavLst>
                                        <p:tav tm="0">
                                          <p:val>
                                            <p:strVal val="0-#ppt_w/2"/>
                                          </p:val>
                                        </p:tav>
                                        <p:tav tm="100000">
                                          <p:val>
                                            <p:strVal val="#ppt_x"/>
                                          </p:val>
                                        </p:tav>
                                      </p:tavLst>
                                    </p:anim>
                                    <p:anim calcmode="lin" valueType="num">
                                      <p:cBhvr>
                                        <p:cTn id="13" dur="500" fill="hold"/>
                                        <p:tgtEl>
                                          <p:spTgt spid="112">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1" nodeType="afterEffect">
                                  <p:stCondLst>
                                    <p:cond delay="0"/>
                                  </p:stCondLst>
                                  <p:iterate>
                                    <p:tmAbs val="0"/>
                                  </p:iterate>
                                  <p:childTnLst>
                                    <p:set>
                                      <p:cBhvr>
                                        <p:cTn id="16" fill="hold"/>
                                        <p:tgtEl>
                                          <p:spTgt spid="112">
                                            <p:txEl>
                                              <p:pRg st="1" end="1"/>
                                            </p:txEl>
                                          </p:spTgt>
                                        </p:tgtEl>
                                        <p:attrNameLst>
                                          <p:attrName>style.visibility</p:attrName>
                                        </p:attrNameLst>
                                      </p:cBhvr>
                                      <p:to>
                                        <p:strVal val="visible"/>
                                      </p:to>
                                    </p:set>
                                    <p:anim calcmode="lin" valueType="num">
                                      <p:cBhvr>
                                        <p:cTn id="17" dur="500" fill="hold"/>
                                        <p:tgtEl>
                                          <p:spTgt spid="112">
                                            <p:txEl>
                                              <p:pRg st="1" end="1"/>
                                            </p:txEl>
                                          </p:spTgt>
                                        </p:tgtEl>
                                        <p:attrNameLst>
                                          <p:attrName>ppt_x</p:attrName>
                                        </p:attrNameLst>
                                      </p:cBhvr>
                                      <p:tavLst>
                                        <p:tav tm="0">
                                          <p:val>
                                            <p:strVal val="0-#ppt_w/2"/>
                                          </p:val>
                                        </p:tav>
                                        <p:tav tm="100000">
                                          <p:val>
                                            <p:strVal val="#ppt_x"/>
                                          </p:val>
                                        </p:tav>
                                      </p:tavLst>
                                    </p:anim>
                                    <p:anim calcmode="lin" valueType="num">
                                      <p:cBhvr>
                                        <p:cTn id="18" dur="500" fill="hold"/>
                                        <p:tgtEl>
                                          <p:spTgt spid="11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1" build="p" bldLvl="5"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body" idx="1"/>
          </p:nvPr>
        </p:nvSpPr>
        <p:spPr>
          <a:xfrm>
            <a:off x="453348" y="1143000"/>
            <a:ext cx="8229600" cy="5385116"/>
          </a:xfrm>
          <a:prstGeom prst="rect">
            <a:avLst/>
          </a:prstGeom>
        </p:spPr>
        <p:txBody>
          <a:bodyPr>
            <a:noAutofit/>
          </a:bodyPr>
          <a:lstStyle/>
          <a:p>
            <a:pPr marL="342900" lvl="1" indent="-342900">
              <a:lnSpc>
                <a:spcPct val="100000"/>
              </a:lnSpc>
              <a:spcBef>
                <a:spcPts val="1690"/>
              </a:spcBef>
              <a:buFont typeface="Wingdings"/>
              <a:buChar char="➢"/>
            </a:pPr>
            <a:r>
              <a:rPr lang="en-US" dirty="0">
                <a:latin typeface="+mn-lt"/>
              </a:rPr>
              <a:t>What terms do I need to know?:</a:t>
            </a:r>
          </a:p>
        </p:txBody>
      </p:sp>
      <p:sp>
        <p:nvSpPr>
          <p:cNvPr id="117" name="Shape 117"/>
          <p:cNvSpPr>
            <a:spLocks noGrp="1"/>
          </p:cNvSpPr>
          <p:nvPr>
            <p:ph type="sldNum" sz="quarter" idx="2"/>
          </p:nvPr>
        </p:nvSpPr>
        <p:spPr>
          <a:xfrm>
            <a:off x="8526699" y="6528116"/>
            <a:ext cx="31249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11</a:t>
            </a:fld>
            <a:endParaRPr/>
          </a:p>
        </p:txBody>
      </p:sp>
      <p:sp>
        <p:nvSpPr>
          <p:cNvPr id="2" name="Shape 72">
            <a:extLst>
              <a:ext uri="{FF2B5EF4-FFF2-40B4-BE49-F238E27FC236}">
                <a16:creationId xmlns:a16="http://schemas.microsoft.com/office/drawing/2014/main" id="{4D1A0BAC-D42C-7862-8B1F-C5CEC0504409}"/>
              </a:ext>
            </a:extLst>
          </p:cNvPr>
          <p:cNvSpPr txBox="1">
            <a:spLocks/>
          </p:cNvSpPr>
          <p:nvPr/>
        </p:nvSpPr>
        <p:spPr>
          <a:xfrm>
            <a:off x="457200"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spcBef>
                <a:spcPts val="1690"/>
              </a:spcBef>
            </a:pPr>
            <a:r>
              <a:rPr lang="en-US" sz="4400" dirty="0">
                <a:latin typeface="+mn-lt"/>
              </a:rPr>
              <a:t>SECTION 2: TRADE</a:t>
            </a:r>
          </a:p>
        </p:txBody>
      </p:sp>
      <p:sp>
        <p:nvSpPr>
          <p:cNvPr id="3" name="Shape 116">
            <a:extLst>
              <a:ext uri="{FF2B5EF4-FFF2-40B4-BE49-F238E27FC236}">
                <a16:creationId xmlns:a16="http://schemas.microsoft.com/office/drawing/2014/main" id="{D58F10E2-58FF-17F0-DF89-41E186AE540F}"/>
              </a:ext>
            </a:extLst>
          </p:cNvPr>
          <p:cNvSpPr txBox="1">
            <a:spLocks/>
          </p:cNvSpPr>
          <p:nvPr/>
        </p:nvSpPr>
        <p:spPr>
          <a:xfrm>
            <a:off x="449496" y="1735866"/>
            <a:ext cx="8229600" cy="479225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numCol="2">
            <a:noAutofit/>
          </a:bodyPr>
          <a:lst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a:lstStyle>
          <a:p>
            <a:pPr marL="892629" lvl="2" indent="-457200" hangingPunct="1">
              <a:lnSpc>
                <a:spcPct val="100000"/>
              </a:lnSpc>
              <a:spcBef>
                <a:spcPts val="1690"/>
              </a:spcBef>
              <a:buFont typeface="Arial" panose="020B0604020202020204" pitchFamily="34" charset="0"/>
              <a:buChar char="•"/>
            </a:pPr>
            <a:r>
              <a:rPr lang="en-US" sz="2400" dirty="0">
                <a:latin typeface="+mn-lt"/>
              </a:rPr>
              <a:t>supply</a:t>
            </a:r>
          </a:p>
          <a:p>
            <a:pPr marL="892629" lvl="2" indent="-457200" hangingPunct="1">
              <a:lnSpc>
                <a:spcPct val="100000"/>
              </a:lnSpc>
              <a:spcBef>
                <a:spcPts val="1690"/>
              </a:spcBef>
              <a:buFont typeface="Arial" panose="020B0604020202020204" pitchFamily="34" charset="0"/>
              <a:buChar char="•"/>
            </a:pPr>
            <a:r>
              <a:rPr lang="en-US" sz="2400" dirty="0">
                <a:latin typeface="+mn-lt"/>
              </a:rPr>
              <a:t>profit</a:t>
            </a:r>
          </a:p>
          <a:p>
            <a:pPr marL="892629" lvl="2" indent="-457200" hangingPunct="1">
              <a:lnSpc>
                <a:spcPct val="100000"/>
              </a:lnSpc>
              <a:spcBef>
                <a:spcPts val="1690"/>
              </a:spcBef>
              <a:buFont typeface="Arial" panose="020B0604020202020204" pitchFamily="34" charset="0"/>
              <a:buChar char="•"/>
            </a:pPr>
            <a:r>
              <a:rPr lang="en-US" sz="2400" dirty="0">
                <a:latin typeface="+mn-lt"/>
              </a:rPr>
              <a:t>demand</a:t>
            </a:r>
          </a:p>
          <a:p>
            <a:pPr marL="892629" lvl="2" indent="-457200" hangingPunct="1">
              <a:lnSpc>
                <a:spcPct val="100000"/>
              </a:lnSpc>
              <a:spcBef>
                <a:spcPts val="1690"/>
              </a:spcBef>
              <a:buFont typeface="Arial" panose="020B0604020202020204" pitchFamily="34" charset="0"/>
              <a:buChar char="•"/>
            </a:pPr>
            <a:r>
              <a:rPr lang="en-US" sz="2400" dirty="0">
                <a:latin typeface="+mn-lt"/>
              </a:rPr>
              <a:t>specialization</a:t>
            </a:r>
          </a:p>
          <a:p>
            <a:pPr marL="892629" lvl="2" indent="-457200" hangingPunct="1">
              <a:lnSpc>
                <a:spcPct val="100000"/>
              </a:lnSpc>
              <a:spcBef>
                <a:spcPts val="1690"/>
              </a:spcBef>
              <a:buFont typeface="Arial" panose="020B0604020202020204" pitchFamily="34" charset="0"/>
              <a:buChar char="•"/>
            </a:pPr>
            <a:r>
              <a:rPr lang="en-US" sz="2400" dirty="0">
                <a:latin typeface="+mn-lt"/>
              </a:rPr>
              <a:t>trade</a:t>
            </a:r>
          </a:p>
          <a:p>
            <a:pPr marL="892629" lvl="2" indent="-457200" hangingPunct="1">
              <a:lnSpc>
                <a:spcPct val="100000"/>
              </a:lnSpc>
              <a:spcBef>
                <a:spcPts val="1690"/>
              </a:spcBef>
              <a:buFont typeface="Arial" panose="020B0604020202020204" pitchFamily="34" charset="0"/>
              <a:buChar char="•"/>
            </a:pPr>
            <a:r>
              <a:rPr lang="en-US" sz="2400" dirty="0">
                <a:latin typeface="+mn-lt"/>
              </a:rPr>
              <a:t>exports</a:t>
            </a:r>
          </a:p>
          <a:p>
            <a:pPr marL="892629" lvl="2" indent="-457200" hangingPunct="1">
              <a:lnSpc>
                <a:spcPct val="100000"/>
              </a:lnSpc>
              <a:spcBef>
                <a:spcPts val="1690"/>
              </a:spcBef>
              <a:buFont typeface="Arial" panose="020B0604020202020204" pitchFamily="34" charset="0"/>
              <a:buChar char="•"/>
            </a:pPr>
            <a:r>
              <a:rPr lang="en-US" sz="2400" dirty="0">
                <a:latin typeface="+mn-lt"/>
              </a:rPr>
              <a:t>imports</a:t>
            </a:r>
          </a:p>
          <a:p>
            <a:pPr marL="892629" lvl="2" indent="-457200" hangingPunct="1">
              <a:lnSpc>
                <a:spcPct val="100000"/>
              </a:lnSpc>
              <a:spcBef>
                <a:spcPts val="1690"/>
              </a:spcBef>
              <a:buFont typeface="Arial" panose="020B0604020202020204" pitchFamily="34" charset="0"/>
              <a:buChar char="•"/>
            </a:pPr>
            <a:endParaRPr lang="en-US" sz="2400" dirty="0">
              <a:latin typeface="+mn-lt"/>
            </a:endParaRPr>
          </a:p>
          <a:p>
            <a:pPr marL="892629" lvl="2" indent="-457200" hangingPunct="1">
              <a:lnSpc>
                <a:spcPct val="100000"/>
              </a:lnSpc>
              <a:spcBef>
                <a:spcPts val="1690"/>
              </a:spcBef>
              <a:buFont typeface="Arial" panose="020B0604020202020204" pitchFamily="34" charset="0"/>
              <a:buChar char="•"/>
            </a:pPr>
            <a:r>
              <a:rPr lang="en-US" sz="2400" dirty="0">
                <a:latin typeface="+mn-lt"/>
              </a:rPr>
              <a:t>tariff</a:t>
            </a:r>
          </a:p>
          <a:p>
            <a:pPr marL="892629" lvl="2" indent="-457200" hangingPunct="1">
              <a:lnSpc>
                <a:spcPct val="100000"/>
              </a:lnSpc>
              <a:spcBef>
                <a:spcPts val="1690"/>
              </a:spcBef>
              <a:buFont typeface="Arial" panose="020B0604020202020204" pitchFamily="34" charset="0"/>
              <a:buChar char="•"/>
            </a:pPr>
            <a:r>
              <a:rPr lang="en-US" sz="2400" dirty="0">
                <a:latin typeface="+mn-lt"/>
              </a:rPr>
              <a:t>quota</a:t>
            </a:r>
          </a:p>
          <a:p>
            <a:pPr marL="892629" lvl="2" indent="-457200" hangingPunct="1">
              <a:lnSpc>
                <a:spcPct val="100000"/>
              </a:lnSpc>
              <a:spcBef>
                <a:spcPts val="1690"/>
              </a:spcBef>
              <a:buFont typeface="Arial" panose="020B0604020202020204" pitchFamily="34" charset="0"/>
              <a:buChar char="•"/>
            </a:pPr>
            <a:r>
              <a:rPr lang="en-US" sz="2400" dirty="0">
                <a:latin typeface="+mn-lt"/>
              </a:rPr>
              <a:t>embargo</a:t>
            </a:r>
          </a:p>
          <a:p>
            <a:pPr marL="892629" lvl="2" indent="-457200" hangingPunct="1">
              <a:lnSpc>
                <a:spcPct val="100000"/>
              </a:lnSpc>
              <a:spcBef>
                <a:spcPts val="1690"/>
              </a:spcBef>
              <a:buFont typeface="Arial" panose="020B0604020202020204" pitchFamily="34" charset="0"/>
              <a:buChar char="•"/>
            </a:pPr>
            <a:r>
              <a:rPr lang="en-US" sz="2400" dirty="0">
                <a:latin typeface="+mn-lt"/>
              </a:rPr>
              <a:t>subsidy</a:t>
            </a:r>
          </a:p>
          <a:p>
            <a:pPr marL="892629" lvl="2" indent="-457200" hangingPunct="1">
              <a:lnSpc>
                <a:spcPct val="100000"/>
              </a:lnSpc>
              <a:spcBef>
                <a:spcPts val="1690"/>
              </a:spcBef>
              <a:buFont typeface="Arial" panose="020B0604020202020204" pitchFamily="34" charset="0"/>
              <a:buChar char="•"/>
            </a:pPr>
            <a:r>
              <a:rPr lang="en-US" sz="2400" dirty="0">
                <a:latin typeface="+mn-lt"/>
              </a:rPr>
              <a:t>standards</a:t>
            </a:r>
          </a:p>
          <a:p>
            <a:pPr marL="892629" lvl="2" indent="-457200" hangingPunct="1">
              <a:lnSpc>
                <a:spcPct val="100000"/>
              </a:lnSpc>
              <a:spcBef>
                <a:spcPts val="1690"/>
              </a:spcBef>
              <a:buFont typeface="Arial" panose="020B0604020202020204" pitchFamily="34" charset="0"/>
              <a:buChar char="•"/>
            </a:pPr>
            <a:r>
              <a:rPr lang="en-US" sz="2400" dirty="0">
                <a:latin typeface="+mn-lt"/>
              </a:rPr>
              <a:t>currency</a:t>
            </a:r>
          </a:p>
          <a:p>
            <a:pPr marL="892629" lvl="2" indent="-457200" hangingPunct="1">
              <a:lnSpc>
                <a:spcPct val="100000"/>
              </a:lnSpc>
              <a:spcBef>
                <a:spcPts val="1690"/>
              </a:spcBef>
              <a:buFont typeface="Arial" panose="020B0604020202020204" pitchFamily="34" charset="0"/>
              <a:buChar char="•"/>
            </a:pPr>
            <a:r>
              <a:rPr lang="en-US" sz="2400" dirty="0">
                <a:latin typeface="+mn-lt"/>
              </a:rPr>
              <a:t>exchange rate</a:t>
            </a:r>
          </a:p>
          <a:p>
            <a:pPr marL="892629" lvl="2" indent="-457200" hangingPunct="1">
              <a:lnSpc>
                <a:spcPct val="100000"/>
              </a:lnSpc>
              <a:spcBef>
                <a:spcPts val="1690"/>
              </a:spcBef>
              <a:buFont typeface="Arial" panose="020B0604020202020204" pitchFamily="34" charset="0"/>
              <a:buChar char="•"/>
            </a:pPr>
            <a:endParaRPr lang="en-US" sz="24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16">
                                            <p:bg/>
                                          </p:spTgt>
                                        </p:tgtEl>
                                        <p:attrNameLst>
                                          <p:attrName>style.visibility</p:attrName>
                                        </p:attrNameLst>
                                      </p:cBhvr>
                                      <p:to>
                                        <p:strVal val="visible"/>
                                      </p:to>
                                    </p:set>
                                    <p:anim calcmode="lin" valueType="num">
                                      <p:cBhvr>
                                        <p:cTn id="7" dur="500" fill="hold"/>
                                        <p:tgtEl>
                                          <p:spTgt spid="116">
                                            <p:bg/>
                                          </p:spTgt>
                                        </p:tgtEl>
                                        <p:attrNameLst>
                                          <p:attrName>ppt_x</p:attrName>
                                        </p:attrNameLst>
                                      </p:cBhvr>
                                      <p:tavLst>
                                        <p:tav tm="0">
                                          <p:val>
                                            <p:strVal val="0-#ppt_w/2"/>
                                          </p:val>
                                        </p:tav>
                                        <p:tav tm="100000">
                                          <p:val>
                                            <p:strVal val="#ppt_x"/>
                                          </p:val>
                                        </p:tav>
                                      </p:tavLst>
                                    </p:anim>
                                    <p:anim calcmode="lin" valueType="num">
                                      <p:cBhvr>
                                        <p:cTn id="8" dur="500" fill="hold"/>
                                        <p:tgtEl>
                                          <p:spTgt spid="116">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16">
                                            <p:txEl>
                                              <p:pRg st="0" end="0"/>
                                            </p:txEl>
                                          </p:spTgt>
                                        </p:tgtEl>
                                        <p:attrNameLst>
                                          <p:attrName>style.visibility</p:attrName>
                                        </p:attrNameLst>
                                      </p:cBhvr>
                                      <p:to>
                                        <p:strVal val="visible"/>
                                      </p:to>
                                    </p:set>
                                    <p:anim calcmode="lin" valueType="num">
                                      <p:cBhvr>
                                        <p:cTn id="11" dur="500" fill="hold"/>
                                        <p:tgtEl>
                                          <p:spTgt spid="116">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16">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3">
                                            <p:bg/>
                                          </p:spTgt>
                                        </p:tgtEl>
                                        <p:attrNameLst>
                                          <p:attrName>style.visibility</p:attrName>
                                        </p:attrNameLst>
                                      </p:cBhvr>
                                      <p:to>
                                        <p:strVal val="visible"/>
                                      </p:to>
                                    </p:set>
                                    <p:anim calcmode="lin" valueType="num">
                                      <p:cBhvr>
                                        <p:cTn id="16" dur="500" fill="hold"/>
                                        <p:tgtEl>
                                          <p:spTgt spid="3">
                                            <p:bg/>
                                          </p:spTgt>
                                        </p:tgtEl>
                                        <p:attrNameLst>
                                          <p:attrName>ppt_x</p:attrName>
                                        </p:attrNameLst>
                                      </p:cBhvr>
                                      <p:tavLst>
                                        <p:tav tm="0">
                                          <p:val>
                                            <p:strVal val="0-#ppt_w/2"/>
                                          </p:val>
                                        </p:tav>
                                        <p:tav tm="100000">
                                          <p:val>
                                            <p:strVal val="#ppt_x"/>
                                          </p:val>
                                        </p:tav>
                                      </p:tavLst>
                                    </p:anim>
                                    <p:anim calcmode="lin" valueType="num">
                                      <p:cBhvr>
                                        <p:cTn id="17" dur="500" fill="hold"/>
                                        <p:tgtEl>
                                          <p:spTgt spid="3">
                                            <p:bg/>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3">
                                            <p:txEl>
                                              <p:pRg st="0" end="0"/>
                                            </p:txEl>
                                          </p:spTgt>
                                        </p:tgtEl>
                                        <p:attrNameLst>
                                          <p:attrName>style.visibility</p:attrName>
                                        </p:attrNameLst>
                                      </p:cBhvr>
                                      <p:to>
                                        <p:strVal val="visible"/>
                                      </p:to>
                                    </p:set>
                                    <p:anim calcmode="lin" valueType="num">
                                      <p:cBhvr>
                                        <p:cTn id="21"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p:cTn id="2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iterate>
                                    <p:tmAbs val="0"/>
                                  </p:iterate>
                                  <p:childTnLst>
                                    <p:set>
                                      <p:cBhvr>
                                        <p:cTn id="25" fill="hold"/>
                                        <p:tgtEl>
                                          <p:spTgt spid="3">
                                            <p:txEl>
                                              <p:pRg st="1" end="1"/>
                                            </p:txEl>
                                          </p:spTgt>
                                        </p:tgtEl>
                                        <p:attrNameLst>
                                          <p:attrName>style.visibility</p:attrName>
                                        </p:attrNameLst>
                                      </p:cBhvr>
                                      <p:to>
                                        <p:strVal val="visible"/>
                                      </p:to>
                                    </p:set>
                                    <p:anim calcmode="lin" valueType="num">
                                      <p:cBhvr>
                                        <p:cTn id="26"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p:cTn id="27"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iterate>
                                    <p:tmAbs val="0"/>
                                  </p:iterate>
                                  <p:childTnLst>
                                    <p:set>
                                      <p:cBhvr>
                                        <p:cTn id="30" fill="hold"/>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p:cTn id="3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 presetClass="entr" presetSubtype="8" fill="hold" grpId="0" nodeType="afterEffect">
                                  <p:stCondLst>
                                    <p:cond delay="0"/>
                                  </p:stCondLst>
                                  <p:iterate>
                                    <p:tmAbs val="0"/>
                                  </p:iterate>
                                  <p:childTnLst>
                                    <p:set>
                                      <p:cBhvr>
                                        <p:cTn id="35" fill="hold"/>
                                        <p:tgtEl>
                                          <p:spTgt spid="3">
                                            <p:txEl>
                                              <p:pRg st="3" end="3"/>
                                            </p:txEl>
                                          </p:spTgt>
                                        </p:tgtEl>
                                        <p:attrNameLst>
                                          <p:attrName>style.visibility</p:attrName>
                                        </p:attrNameLst>
                                      </p:cBhvr>
                                      <p:to>
                                        <p:strVal val="visible"/>
                                      </p:to>
                                    </p:set>
                                    <p:anim calcmode="lin" valueType="num">
                                      <p:cBhvr>
                                        <p:cTn id="36"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2" presetClass="entr" presetSubtype="8" fill="hold" grpId="0" nodeType="afterEffect">
                                  <p:stCondLst>
                                    <p:cond delay="0"/>
                                  </p:stCondLst>
                                  <p:iterate>
                                    <p:tmAbs val="0"/>
                                  </p:iterate>
                                  <p:childTnLst>
                                    <p:set>
                                      <p:cBhvr>
                                        <p:cTn id="40" fill="hold"/>
                                        <p:tgtEl>
                                          <p:spTgt spid="3">
                                            <p:txEl>
                                              <p:pRg st="4" end="4"/>
                                            </p:txEl>
                                          </p:spTgt>
                                        </p:tgtEl>
                                        <p:attrNameLst>
                                          <p:attrName>style.visibility</p:attrName>
                                        </p:attrNameLst>
                                      </p:cBhvr>
                                      <p:to>
                                        <p:strVal val="visible"/>
                                      </p:to>
                                    </p:set>
                                    <p:anim calcmode="lin" valueType="num">
                                      <p:cBhvr>
                                        <p:cTn id="4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p:cTn id="4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2" presetClass="entr" presetSubtype="8" fill="hold" grpId="0" nodeType="afterEffect">
                                  <p:stCondLst>
                                    <p:cond delay="0"/>
                                  </p:stCondLst>
                                  <p:iterate>
                                    <p:tmAbs val="0"/>
                                  </p:iterate>
                                  <p:childTnLst>
                                    <p:set>
                                      <p:cBhvr>
                                        <p:cTn id="45" fill="hold"/>
                                        <p:tgtEl>
                                          <p:spTgt spid="3">
                                            <p:txEl>
                                              <p:pRg st="5" end="5"/>
                                            </p:txEl>
                                          </p:spTgt>
                                        </p:tgtEl>
                                        <p:attrNameLst>
                                          <p:attrName>style.visibility</p:attrName>
                                        </p:attrNameLst>
                                      </p:cBhvr>
                                      <p:to>
                                        <p:strVal val="visible"/>
                                      </p:to>
                                    </p:set>
                                    <p:anim calcmode="lin" valueType="num">
                                      <p:cBhvr>
                                        <p:cTn id="46"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p:cTn id="47"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 presetClass="entr" presetSubtype="8" fill="hold" grpId="0" nodeType="afterEffect">
                                  <p:stCondLst>
                                    <p:cond delay="0"/>
                                  </p:stCondLst>
                                  <p:iterate>
                                    <p:tmAbs val="0"/>
                                  </p:iterate>
                                  <p:childTnLst>
                                    <p:set>
                                      <p:cBhvr>
                                        <p:cTn id="50" fill="hold"/>
                                        <p:tgtEl>
                                          <p:spTgt spid="3">
                                            <p:txEl>
                                              <p:pRg st="6" end="6"/>
                                            </p:txEl>
                                          </p:spTgt>
                                        </p:tgtEl>
                                        <p:attrNameLst>
                                          <p:attrName>style.visibility</p:attrName>
                                        </p:attrNameLst>
                                      </p:cBhvr>
                                      <p:to>
                                        <p:strVal val="visible"/>
                                      </p:to>
                                    </p:set>
                                    <p:anim calcmode="lin" valueType="num">
                                      <p:cBhvr>
                                        <p:cTn id="5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p:cTn id="5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2" presetClass="entr" presetSubtype="8" fill="hold" grpId="0" nodeType="afterEffect">
                                  <p:stCondLst>
                                    <p:cond delay="0"/>
                                  </p:stCondLst>
                                  <p:iterate>
                                    <p:tmAbs val="0"/>
                                  </p:iterate>
                                  <p:childTnLst>
                                    <p:set>
                                      <p:cBhvr>
                                        <p:cTn id="55" fill="hold"/>
                                        <p:tgtEl>
                                          <p:spTgt spid="3">
                                            <p:txEl>
                                              <p:pRg st="8" end="8"/>
                                            </p:txEl>
                                          </p:spTgt>
                                        </p:tgtEl>
                                        <p:attrNameLst>
                                          <p:attrName>style.visibility</p:attrName>
                                        </p:attrNameLst>
                                      </p:cBhvr>
                                      <p:to>
                                        <p:strVal val="visible"/>
                                      </p:to>
                                    </p:set>
                                    <p:anim calcmode="lin" valueType="num">
                                      <p:cBhvr>
                                        <p:cTn id="56"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p:cTn id="57"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2" presetClass="entr" presetSubtype="8" fill="hold" grpId="0" nodeType="afterEffect">
                                  <p:stCondLst>
                                    <p:cond delay="0"/>
                                  </p:stCondLst>
                                  <p:iterate>
                                    <p:tmAbs val="0"/>
                                  </p:iterate>
                                  <p:childTnLst>
                                    <p:set>
                                      <p:cBhvr>
                                        <p:cTn id="60" fill="hold"/>
                                        <p:tgtEl>
                                          <p:spTgt spid="3">
                                            <p:txEl>
                                              <p:pRg st="9" end="9"/>
                                            </p:txEl>
                                          </p:spTgt>
                                        </p:tgtEl>
                                        <p:attrNameLst>
                                          <p:attrName>style.visibility</p:attrName>
                                        </p:attrNameLst>
                                      </p:cBhvr>
                                      <p:to>
                                        <p:strVal val="visible"/>
                                      </p:to>
                                    </p:set>
                                    <p:anim calcmode="lin" valueType="num">
                                      <p:cBhvr>
                                        <p:cTn id="61"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p:cTn id="62"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par>
                          <p:cTn id="63" fill="hold">
                            <p:stCondLst>
                              <p:cond delay="5500"/>
                            </p:stCondLst>
                            <p:childTnLst>
                              <p:par>
                                <p:cTn id="64" presetID="2" presetClass="entr" presetSubtype="8" fill="hold" grpId="0" nodeType="afterEffect">
                                  <p:stCondLst>
                                    <p:cond delay="0"/>
                                  </p:stCondLst>
                                  <p:iterate>
                                    <p:tmAbs val="0"/>
                                  </p:iterate>
                                  <p:childTnLst>
                                    <p:set>
                                      <p:cBhvr>
                                        <p:cTn id="65" fill="hold"/>
                                        <p:tgtEl>
                                          <p:spTgt spid="3">
                                            <p:txEl>
                                              <p:pRg st="10" end="10"/>
                                            </p:txEl>
                                          </p:spTgt>
                                        </p:tgtEl>
                                        <p:attrNameLst>
                                          <p:attrName>style.visibility</p:attrName>
                                        </p:attrNameLst>
                                      </p:cBhvr>
                                      <p:to>
                                        <p:strVal val="visible"/>
                                      </p:to>
                                    </p:set>
                                    <p:anim calcmode="lin" valueType="num">
                                      <p:cBhvr>
                                        <p:cTn id="66"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p:cTn id="67"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par>
                          <p:cTn id="68" fill="hold">
                            <p:stCondLst>
                              <p:cond delay="6000"/>
                            </p:stCondLst>
                            <p:childTnLst>
                              <p:par>
                                <p:cTn id="69" presetID="2" presetClass="entr" presetSubtype="8" fill="hold" grpId="0" nodeType="afterEffect">
                                  <p:stCondLst>
                                    <p:cond delay="0"/>
                                  </p:stCondLst>
                                  <p:iterate>
                                    <p:tmAbs val="0"/>
                                  </p:iterate>
                                  <p:childTnLst>
                                    <p:set>
                                      <p:cBhvr>
                                        <p:cTn id="70" fill="hold"/>
                                        <p:tgtEl>
                                          <p:spTgt spid="3">
                                            <p:txEl>
                                              <p:pRg st="11" end="11"/>
                                            </p:txEl>
                                          </p:spTgt>
                                        </p:tgtEl>
                                        <p:attrNameLst>
                                          <p:attrName>style.visibility</p:attrName>
                                        </p:attrNameLst>
                                      </p:cBhvr>
                                      <p:to>
                                        <p:strVal val="visible"/>
                                      </p:to>
                                    </p:set>
                                    <p:anim calcmode="lin" valueType="num">
                                      <p:cBhvr>
                                        <p:cTn id="71"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p:cTn id="72"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par>
                          <p:cTn id="73" fill="hold">
                            <p:stCondLst>
                              <p:cond delay="6500"/>
                            </p:stCondLst>
                            <p:childTnLst>
                              <p:par>
                                <p:cTn id="74" presetID="2" presetClass="entr" presetSubtype="8" fill="hold" grpId="0" nodeType="afterEffect">
                                  <p:stCondLst>
                                    <p:cond delay="0"/>
                                  </p:stCondLst>
                                  <p:iterate>
                                    <p:tmAbs val="0"/>
                                  </p:iterate>
                                  <p:childTnLst>
                                    <p:set>
                                      <p:cBhvr>
                                        <p:cTn id="75" fill="hold"/>
                                        <p:tgtEl>
                                          <p:spTgt spid="3">
                                            <p:txEl>
                                              <p:pRg st="12" end="12"/>
                                            </p:txEl>
                                          </p:spTgt>
                                        </p:tgtEl>
                                        <p:attrNameLst>
                                          <p:attrName>style.visibility</p:attrName>
                                        </p:attrNameLst>
                                      </p:cBhvr>
                                      <p:to>
                                        <p:strVal val="visible"/>
                                      </p:to>
                                    </p:set>
                                    <p:anim calcmode="lin" valueType="num">
                                      <p:cBhvr>
                                        <p:cTn id="76" dur="500" fill="hold"/>
                                        <p:tgtEl>
                                          <p:spTgt spid="3">
                                            <p:txEl>
                                              <p:pRg st="12" end="12"/>
                                            </p:txEl>
                                          </p:spTgt>
                                        </p:tgtEl>
                                        <p:attrNameLst>
                                          <p:attrName>ppt_x</p:attrName>
                                        </p:attrNameLst>
                                      </p:cBhvr>
                                      <p:tavLst>
                                        <p:tav tm="0">
                                          <p:val>
                                            <p:strVal val="0-#ppt_w/2"/>
                                          </p:val>
                                        </p:tav>
                                        <p:tav tm="100000">
                                          <p:val>
                                            <p:strVal val="#ppt_x"/>
                                          </p:val>
                                        </p:tav>
                                      </p:tavLst>
                                    </p:anim>
                                    <p:anim calcmode="lin" valueType="num">
                                      <p:cBhvr>
                                        <p:cTn id="77" dur="500" fill="hold"/>
                                        <p:tgtEl>
                                          <p:spTgt spid="3">
                                            <p:txEl>
                                              <p:pRg st="12" end="12"/>
                                            </p:txEl>
                                          </p:spTgt>
                                        </p:tgtEl>
                                        <p:attrNameLst>
                                          <p:attrName>ppt_y</p:attrName>
                                        </p:attrNameLst>
                                      </p:cBhvr>
                                      <p:tavLst>
                                        <p:tav tm="0">
                                          <p:val>
                                            <p:strVal val="#ppt_y"/>
                                          </p:val>
                                        </p:tav>
                                        <p:tav tm="100000">
                                          <p:val>
                                            <p:strVal val="#ppt_y"/>
                                          </p:val>
                                        </p:tav>
                                      </p:tavLst>
                                    </p:anim>
                                  </p:childTnLst>
                                </p:cTn>
                              </p:par>
                            </p:childTnLst>
                          </p:cTn>
                        </p:par>
                        <p:par>
                          <p:cTn id="78" fill="hold">
                            <p:stCondLst>
                              <p:cond delay="7000"/>
                            </p:stCondLst>
                            <p:childTnLst>
                              <p:par>
                                <p:cTn id="79" presetID="2" presetClass="entr" presetSubtype="8" fill="hold" grpId="0" nodeType="afterEffect">
                                  <p:stCondLst>
                                    <p:cond delay="0"/>
                                  </p:stCondLst>
                                  <p:iterate>
                                    <p:tmAbs val="0"/>
                                  </p:iterate>
                                  <p:childTnLst>
                                    <p:set>
                                      <p:cBhvr>
                                        <p:cTn id="80" fill="hold"/>
                                        <p:tgtEl>
                                          <p:spTgt spid="3">
                                            <p:txEl>
                                              <p:pRg st="13" end="13"/>
                                            </p:txEl>
                                          </p:spTgt>
                                        </p:tgtEl>
                                        <p:attrNameLst>
                                          <p:attrName>style.visibility</p:attrName>
                                        </p:attrNameLst>
                                      </p:cBhvr>
                                      <p:to>
                                        <p:strVal val="visible"/>
                                      </p:to>
                                    </p:set>
                                    <p:anim calcmode="lin" valueType="num">
                                      <p:cBhvr>
                                        <p:cTn id="81" dur="500" fill="hold"/>
                                        <p:tgtEl>
                                          <p:spTgt spid="3">
                                            <p:txEl>
                                              <p:pRg st="13" end="13"/>
                                            </p:txEl>
                                          </p:spTgt>
                                        </p:tgtEl>
                                        <p:attrNameLst>
                                          <p:attrName>ppt_x</p:attrName>
                                        </p:attrNameLst>
                                      </p:cBhvr>
                                      <p:tavLst>
                                        <p:tav tm="0">
                                          <p:val>
                                            <p:strVal val="0-#ppt_w/2"/>
                                          </p:val>
                                        </p:tav>
                                        <p:tav tm="100000">
                                          <p:val>
                                            <p:strVal val="#ppt_x"/>
                                          </p:val>
                                        </p:tav>
                                      </p:tavLst>
                                    </p:anim>
                                    <p:anim calcmode="lin" valueType="num">
                                      <p:cBhvr>
                                        <p:cTn id="82" dur="500" fill="hold"/>
                                        <p:tgtEl>
                                          <p:spTgt spid="3">
                                            <p:txEl>
                                              <p:pRg st="13" end="13"/>
                                            </p:txEl>
                                          </p:spTgt>
                                        </p:tgtEl>
                                        <p:attrNameLst>
                                          <p:attrName>ppt_y</p:attrName>
                                        </p:attrNameLst>
                                      </p:cBhvr>
                                      <p:tavLst>
                                        <p:tav tm="0">
                                          <p:val>
                                            <p:strVal val="#ppt_y"/>
                                          </p:val>
                                        </p:tav>
                                        <p:tav tm="100000">
                                          <p:val>
                                            <p:strVal val="#ppt_y"/>
                                          </p:val>
                                        </p:tav>
                                      </p:tavLst>
                                    </p:anim>
                                  </p:childTnLst>
                                </p:cTn>
                              </p:par>
                            </p:childTnLst>
                          </p:cTn>
                        </p:par>
                        <p:par>
                          <p:cTn id="83" fill="hold">
                            <p:stCondLst>
                              <p:cond delay="7500"/>
                            </p:stCondLst>
                            <p:childTnLst>
                              <p:par>
                                <p:cTn id="84" presetID="2" presetClass="entr" presetSubtype="8" fill="hold" grpId="0" nodeType="afterEffect">
                                  <p:stCondLst>
                                    <p:cond delay="0"/>
                                  </p:stCondLst>
                                  <p:iterate>
                                    <p:tmAbs val="0"/>
                                  </p:iterate>
                                  <p:childTnLst>
                                    <p:set>
                                      <p:cBhvr>
                                        <p:cTn id="85" fill="hold"/>
                                        <p:tgtEl>
                                          <p:spTgt spid="3">
                                            <p:txEl>
                                              <p:pRg st="14" end="14"/>
                                            </p:txEl>
                                          </p:spTgt>
                                        </p:tgtEl>
                                        <p:attrNameLst>
                                          <p:attrName>style.visibility</p:attrName>
                                        </p:attrNameLst>
                                      </p:cBhvr>
                                      <p:to>
                                        <p:strVal val="visible"/>
                                      </p:to>
                                    </p:set>
                                    <p:anim calcmode="lin" valueType="num">
                                      <p:cBhvr>
                                        <p:cTn id="86" dur="500" fill="hold"/>
                                        <p:tgtEl>
                                          <p:spTgt spid="3">
                                            <p:txEl>
                                              <p:pRg st="14" end="14"/>
                                            </p:txEl>
                                          </p:spTgt>
                                        </p:tgtEl>
                                        <p:attrNameLst>
                                          <p:attrName>ppt_x</p:attrName>
                                        </p:attrNameLst>
                                      </p:cBhvr>
                                      <p:tavLst>
                                        <p:tav tm="0">
                                          <p:val>
                                            <p:strVal val="0-#ppt_w/2"/>
                                          </p:val>
                                        </p:tav>
                                        <p:tav tm="100000">
                                          <p:val>
                                            <p:strVal val="#ppt_x"/>
                                          </p:val>
                                        </p:tav>
                                      </p:tavLst>
                                    </p:anim>
                                    <p:anim calcmode="lin" valueType="num">
                                      <p:cBhvr>
                                        <p:cTn id="87" dur="500" fill="hold"/>
                                        <p:tgtEl>
                                          <p:spTgt spid="3">
                                            <p:txEl>
                                              <p:pRg st="14" end="1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1" build="p" bldLvl="5" animBg="1" advAuto="0"/>
      <p:bldP spid="3" grpId="0" build="p" bldLvl="5"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D56A8-0914-59F7-369D-11F2197A10FD}"/>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19453C42-5E5E-F2E8-FC57-3F459A6AED8B}"/>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2400" b="1" dirty="0">
                <a:latin typeface="+mn-lt"/>
              </a:rPr>
              <a:t>Supply</a:t>
            </a:r>
            <a:r>
              <a:rPr lang="en-US" sz="2400" dirty="0">
                <a:latin typeface="+mn-lt"/>
              </a:rPr>
              <a:t> is the quantity of a good or service available for sale, which can affect both purchasing decisions and prices.</a:t>
            </a:r>
          </a:p>
          <a:p>
            <a:pPr marL="1204020" lvl="2" indent="-743771" defTabSz="896111">
              <a:spcBef>
                <a:spcPts val="1690"/>
              </a:spcBef>
              <a:buFont typeface="Arial" panose="020B0604020202020204" pitchFamily="34" charset="0"/>
              <a:buChar char="•"/>
              <a:defRPr sz="3136"/>
            </a:pPr>
            <a:r>
              <a:rPr lang="en-US" sz="2000" dirty="0">
                <a:latin typeface="+mn-lt"/>
              </a:rPr>
              <a:t>Typically, when the supply of something is high, the price is low.</a:t>
            </a:r>
          </a:p>
          <a:p>
            <a:pPr marL="743771" indent="-743771" defTabSz="896111">
              <a:spcBef>
                <a:spcPts val="1690"/>
              </a:spcBef>
              <a:defRPr sz="3136"/>
            </a:pPr>
            <a:r>
              <a:rPr lang="en-US" sz="2400" dirty="0">
                <a:latin typeface="+mn-lt"/>
              </a:rPr>
              <a:t>A producer’s goal is to fell goods and services for more than it costs to produce them.</a:t>
            </a:r>
          </a:p>
          <a:p>
            <a:pPr marL="1204020" lvl="2" indent="-743771" defTabSz="896111">
              <a:spcBef>
                <a:spcPts val="1690"/>
              </a:spcBef>
              <a:buFont typeface="Arial" panose="020B0604020202020204" pitchFamily="34" charset="0"/>
              <a:buChar char="•"/>
              <a:defRPr sz="3136"/>
            </a:pPr>
            <a:r>
              <a:rPr lang="en-US" sz="2000" b="1" dirty="0">
                <a:latin typeface="+mn-lt"/>
              </a:rPr>
              <a:t>Profit </a:t>
            </a:r>
            <a:r>
              <a:rPr lang="en-US" sz="2000" dirty="0">
                <a:latin typeface="+mn-lt"/>
              </a:rPr>
              <a:t>is the difference between cost of production and selling price of a good or service.</a:t>
            </a:r>
          </a:p>
          <a:p>
            <a:pPr marL="743771" indent="-743771" defTabSz="896111">
              <a:spcBef>
                <a:spcPts val="1690"/>
              </a:spcBef>
              <a:defRPr sz="3136"/>
            </a:pPr>
            <a:r>
              <a:rPr lang="en-US" sz="2400" b="1" dirty="0">
                <a:latin typeface="+mn-lt"/>
              </a:rPr>
              <a:t>Demand</a:t>
            </a:r>
            <a:r>
              <a:rPr lang="en-US" sz="2400" dirty="0">
                <a:latin typeface="+mn-lt"/>
              </a:rPr>
              <a:t> describes the quantity of a good or service consumers are willing to buy.</a:t>
            </a:r>
          </a:p>
          <a:p>
            <a:pPr marL="1204020" lvl="2" indent="-743771" defTabSz="896111">
              <a:spcBef>
                <a:spcPts val="1690"/>
              </a:spcBef>
              <a:buFont typeface="Arial" panose="020B0604020202020204" pitchFamily="34" charset="0"/>
              <a:buChar char="•"/>
              <a:defRPr sz="3136"/>
            </a:pPr>
            <a:r>
              <a:rPr lang="en-US" sz="2000" dirty="0">
                <a:latin typeface="+mn-lt"/>
              </a:rPr>
              <a:t>Demand is based on a buyer (1) wanting something, (2) having the ability to pay for it, and (3) be willing to pay attention to price.</a:t>
            </a:r>
          </a:p>
          <a:p>
            <a:pPr marL="743771" indent="-743771" defTabSz="896111">
              <a:spcBef>
                <a:spcPts val="1690"/>
              </a:spcBef>
              <a:defRPr sz="3136"/>
            </a:pPr>
            <a:r>
              <a:rPr lang="en-US" sz="2400" dirty="0">
                <a:latin typeface="+mn-lt"/>
              </a:rPr>
              <a:t>While separate concepts, considering supply and demand together helps us understand when people are willing to buy certain items and why.</a:t>
            </a:r>
          </a:p>
        </p:txBody>
      </p:sp>
      <p:sp>
        <p:nvSpPr>
          <p:cNvPr id="78" name="Shape 78">
            <a:extLst>
              <a:ext uri="{FF2B5EF4-FFF2-40B4-BE49-F238E27FC236}">
                <a16:creationId xmlns:a16="http://schemas.microsoft.com/office/drawing/2014/main" id="{8A90E72D-64B7-0FE6-8194-BFE51A09A7F9}"/>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12</a:t>
            </a:fld>
            <a:endParaRPr/>
          </a:p>
        </p:txBody>
      </p:sp>
      <p:sp>
        <p:nvSpPr>
          <p:cNvPr id="3" name="Shape 72">
            <a:extLst>
              <a:ext uri="{FF2B5EF4-FFF2-40B4-BE49-F238E27FC236}">
                <a16:creationId xmlns:a16="http://schemas.microsoft.com/office/drawing/2014/main" id="{45A88D9A-E821-2901-218F-B15E0D277CF3}"/>
              </a:ext>
            </a:extLst>
          </p:cNvPr>
          <p:cNvSpPr txBox="1">
            <a:spLocks/>
          </p:cNvSpPr>
          <p:nvPr/>
        </p:nvSpPr>
        <p:spPr>
          <a:xfrm>
            <a:off x="457199"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SUPPLY AND DEMAND</a:t>
            </a:r>
          </a:p>
        </p:txBody>
      </p:sp>
    </p:spTree>
    <p:extLst>
      <p:ext uri="{BB962C8B-B14F-4D97-AF65-F5344CB8AC3E}">
        <p14:creationId xmlns:p14="http://schemas.microsoft.com/office/powerpoint/2010/main" val="25742193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iterate>
                                    <p:tmAbs val="0"/>
                                  </p:iterate>
                                  <p:childTnLst>
                                    <p:set>
                                      <p:cBhvr>
                                        <p:cTn id="25" fill="hold"/>
                                        <p:tgtEl>
                                          <p:spTgt spid="77">
                                            <p:txEl>
                                              <p:pRg st="3" end="3"/>
                                            </p:txEl>
                                          </p:spTgt>
                                        </p:tgtEl>
                                        <p:attrNameLst>
                                          <p:attrName>style.visibility</p:attrName>
                                        </p:attrNameLst>
                                      </p:cBhvr>
                                      <p:to>
                                        <p:strVal val="visible"/>
                                      </p:to>
                                    </p:set>
                                    <p:anim calcmode="lin" valueType="num">
                                      <p:cBhvr>
                                        <p:cTn id="26"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iterate>
                                    <p:tmAbs val="0"/>
                                  </p:iterate>
                                  <p:childTnLst>
                                    <p:set>
                                      <p:cBhvr>
                                        <p:cTn id="30" fill="hold"/>
                                        <p:tgtEl>
                                          <p:spTgt spid="77">
                                            <p:txEl>
                                              <p:pRg st="4" end="4"/>
                                            </p:txEl>
                                          </p:spTgt>
                                        </p:tgtEl>
                                        <p:attrNameLst>
                                          <p:attrName>style.visibility</p:attrName>
                                        </p:attrNameLst>
                                      </p:cBhvr>
                                      <p:to>
                                        <p:strVal val="visible"/>
                                      </p:to>
                                    </p:set>
                                    <p:anim calcmode="lin" valueType="num">
                                      <p:cBhvr>
                                        <p:cTn id="31" dur="500" fill="hold"/>
                                        <p:tgtEl>
                                          <p:spTgt spid="77">
                                            <p:txEl>
                                              <p:pRg st="4" end="4"/>
                                            </p:txEl>
                                          </p:spTgt>
                                        </p:tgtEl>
                                        <p:attrNameLst>
                                          <p:attrName>ppt_x</p:attrName>
                                        </p:attrNameLst>
                                      </p:cBhvr>
                                      <p:tavLst>
                                        <p:tav tm="0">
                                          <p:val>
                                            <p:strVal val="0-#ppt_w/2"/>
                                          </p:val>
                                        </p:tav>
                                        <p:tav tm="100000">
                                          <p:val>
                                            <p:strVal val="#ppt_x"/>
                                          </p:val>
                                        </p:tav>
                                      </p:tavLst>
                                    </p:anim>
                                    <p:anim calcmode="lin" valueType="num">
                                      <p:cBhvr>
                                        <p:cTn id="32" dur="500" fill="hold"/>
                                        <p:tgtEl>
                                          <p:spTgt spid="77">
                                            <p:txEl>
                                              <p:pRg st="4" end="4"/>
                                            </p:txEl>
                                          </p:spTgt>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 presetClass="entr" presetSubtype="8" fill="hold" grpId="0" nodeType="afterEffect">
                                  <p:stCondLst>
                                    <p:cond delay="0"/>
                                  </p:stCondLst>
                                  <p:iterate>
                                    <p:tmAbs val="0"/>
                                  </p:iterate>
                                  <p:childTnLst>
                                    <p:set>
                                      <p:cBhvr>
                                        <p:cTn id="35" fill="hold"/>
                                        <p:tgtEl>
                                          <p:spTgt spid="77">
                                            <p:txEl>
                                              <p:pRg st="5" end="5"/>
                                            </p:txEl>
                                          </p:spTgt>
                                        </p:tgtEl>
                                        <p:attrNameLst>
                                          <p:attrName>style.visibility</p:attrName>
                                        </p:attrNameLst>
                                      </p:cBhvr>
                                      <p:to>
                                        <p:strVal val="visible"/>
                                      </p:to>
                                    </p:set>
                                    <p:anim calcmode="lin" valueType="num">
                                      <p:cBhvr>
                                        <p:cTn id="36" dur="500" fill="hold"/>
                                        <p:tgtEl>
                                          <p:spTgt spid="77">
                                            <p:txEl>
                                              <p:pRg st="5" end="5"/>
                                            </p:txEl>
                                          </p:spTgt>
                                        </p:tgtEl>
                                        <p:attrNameLst>
                                          <p:attrName>ppt_x</p:attrName>
                                        </p:attrNameLst>
                                      </p:cBhvr>
                                      <p:tavLst>
                                        <p:tav tm="0">
                                          <p:val>
                                            <p:strVal val="0-#ppt_w/2"/>
                                          </p:val>
                                        </p:tav>
                                        <p:tav tm="100000">
                                          <p:val>
                                            <p:strVal val="#ppt_x"/>
                                          </p:val>
                                        </p:tav>
                                      </p:tavLst>
                                    </p:anim>
                                    <p:anim calcmode="lin" valueType="num">
                                      <p:cBhvr>
                                        <p:cTn id="37" dur="500" fill="hold"/>
                                        <p:tgtEl>
                                          <p:spTgt spid="77">
                                            <p:txEl>
                                              <p:pRg st="5" end="5"/>
                                            </p:txEl>
                                          </p:spTgt>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2" presetClass="entr" presetSubtype="8" fill="hold" grpId="0" nodeType="afterEffect">
                                  <p:stCondLst>
                                    <p:cond delay="0"/>
                                  </p:stCondLst>
                                  <p:iterate>
                                    <p:tmAbs val="0"/>
                                  </p:iterate>
                                  <p:childTnLst>
                                    <p:set>
                                      <p:cBhvr>
                                        <p:cTn id="40" fill="hold"/>
                                        <p:tgtEl>
                                          <p:spTgt spid="77">
                                            <p:txEl>
                                              <p:pRg st="6" end="6"/>
                                            </p:txEl>
                                          </p:spTgt>
                                        </p:tgtEl>
                                        <p:attrNameLst>
                                          <p:attrName>style.visibility</p:attrName>
                                        </p:attrNameLst>
                                      </p:cBhvr>
                                      <p:to>
                                        <p:strVal val="visible"/>
                                      </p:to>
                                    </p:set>
                                    <p:anim calcmode="lin" valueType="num">
                                      <p:cBhvr>
                                        <p:cTn id="41" dur="500" fill="hold"/>
                                        <p:tgtEl>
                                          <p:spTgt spid="77">
                                            <p:txEl>
                                              <p:pRg st="6" end="6"/>
                                            </p:txEl>
                                          </p:spTgt>
                                        </p:tgtEl>
                                        <p:attrNameLst>
                                          <p:attrName>ppt_x</p:attrName>
                                        </p:attrNameLst>
                                      </p:cBhvr>
                                      <p:tavLst>
                                        <p:tav tm="0">
                                          <p:val>
                                            <p:strVal val="0-#ppt_w/2"/>
                                          </p:val>
                                        </p:tav>
                                        <p:tav tm="100000">
                                          <p:val>
                                            <p:strVal val="#ppt_x"/>
                                          </p:val>
                                        </p:tav>
                                      </p:tavLst>
                                    </p:anim>
                                    <p:anim calcmode="lin" valueType="num">
                                      <p:cBhvr>
                                        <p:cTn id="42" dur="500" fill="hold"/>
                                        <p:tgtEl>
                                          <p:spTgt spid="7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48FB3-D6DC-4724-E3BC-4C52E69B6283}"/>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B5DBA8A5-6E62-2127-5C27-1E63E1D68DD1}"/>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2800" b="1" dirty="0">
                <a:latin typeface="+mn-lt"/>
              </a:rPr>
              <a:t>Specialization</a:t>
            </a:r>
            <a:r>
              <a:rPr lang="en-US" sz="2800" dirty="0">
                <a:latin typeface="+mn-lt"/>
              </a:rPr>
              <a:t> can help a country become economically successful.</a:t>
            </a:r>
          </a:p>
          <a:p>
            <a:pPr marL="1204020" lvl="2" indent="-743771" defTabSz="896111">
              <a:spcBef>
                <a:spcPts val="1690"/>
              </a:spcBef>
              <a:buFont typeface="Arial" panose="020B0604020202020204" pitchFamily="34" charset="0"/>
              <a:buChar char="•"/>
              <a:defRPr sz="3136"/>
            </a:pPr>
            <a:r>
              <a:rPr lang="en-US" sz="2400" dirty="0">
                <a:latin typeface="+mn-lt"/>
              </a:rPr>
              <a:t>By focusing on making only a few products based on their resources, they can maximize profit from trade.</a:t>
            </a:r>
          </a:p>
          <a:p>
            <a:pPr marL="743771" indent="-743771" defTabSz="896111">
              <a:spcBef>
                <a:spcPts val="1690"/>
              </a:spcBef>
              <a:defRPr sz="3136"/>
            </a:pPr>
            <a:r>
              <a:rPr lang="en-US" sz="2800" b="1" dirty="0">
                <a:latin typeface="+mn-lt"/>
              </a:rPr>
              <a:t>Trade</a:t>
            </a:r>
            <a:r>
              <a:rPr lang="en-US" sz="2800" dirty="0">
                <a:latin typeface="+mn-lt"/>
              </a:rPr>
              <a:t> is the voluntary exchange of goods and services among people and countries.</a:t>
            </a:r>
          </a:p>
          <a:p>
            <a:pPr marL="743771" indent="-743771" defTabSz="896111">
              <a:spcBef>
                <a:spcPts val="1690"/>
              </a:spcBef>
              <a:defRPr sz="3136"/>
            </a:pPr>
            <a:r>
              <a:rPr lang="en-US" sz="2800" dirty="0">
                <a:latin typeface="+mn-lt"/>
              </a:rPr>
              <a:t>When trade is voluntary and non-fraudulent, both parties benefit and are better off after trading than they were before.</a:t>
            </a:r>
          </a:p>
          <a:p>
            <a:pPr marL="743771" indent="-743771" defTabSz="896111">
              <a:spcBef>
                <a:spcPts val="1690"/>
              </a:spcBef>
              <a:defRPr sz="3136"/>
            </a:pPr>
            <a:r>
              <a:rPr lang="en-US" sz="2800" dirty="0">
                <a:latin typeface="+mn-lt"/>
              </a:rPr>
              <a:t>Goods sent to other countries for trade are </a:t>
            </a:r>
            <a:r>
              <a:rPr lang="en-US" sz="2800" b="1" dirty="0">
                <a:latin typeface="+mn-lt"/>
              </a:rPr>
              <a:t>exports</a:t>
            </a:r>
            <a:r>
              <a:rPr lang="en-US" sz="2800" dirty="0">
                <a:latin typeface="+mn-lt"/>
              </a:rPr>
              <a:t>, and goods brought into a country for trade from other countries are called </a:t>
            </a:r>
            <a:r>
              <a:rPr lang="en-US" sz="2800" b="1" dirty="0">
                <a:latin typeface="+mn-lt"/>
              </a:rPr>
              <a:t>imports</a:t>
            </a:r>
            <a:r>
              <a:rPr lang="en-US" sz="2800" dirty="0">
                <a:latin typeface="+mn-lt"/>
              </a:rPr>
              <a:t>.</a:t>
            </a:r>
          </a:p>
        </p:txBody>
      </p:sp>
      <p:sp>
        <p:nvSpPr>
          <p:cNvPr id="78" name="Shape 78">
            <a:extLst>
              <a:ext uri="{FF2B5EF4-FFF2-40B4-BE49-F238E27FC236}">
                <a16:creationId xmlns:a16="http://schemas.microsoft.com/office/drawing/2014/main" id="{1FC141A9-5F4C-EF31-8604-79739BC8358F}"/>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13</a:t>
            </a:fld>
            <a:endParaRPr/>
          </a:p>
        </p:txBody>
      </p:sp>
      <p:sp>
        <p:nvSpPr>
          <p:cNvPr id="3" name="Shape 72">
            <a:extLst>
              <a:ext uri="{FF2B5EF4-FFF2-40B4-BE49-F238E27FC236}">
                <a16:creationId xmlns:a16="http://schemas.microsoft.com/office/drawing/2014/main" id="{D5BC7F0B-2AF0-24B4-7A68-DDD7B1DA059D}"/>
              </a:ext>
            </a:extLst>
          </p:cNvPr>
          <p:cNvSpPr txBox="1">
            <a:spLocks/>
          </p:cNvSpPr>
          <p:nvPr/>
        </p:nvSpPr>
        <p:spPr>
          <a:xfrm>
            <a:off x="457199"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SPECIALIZATION AND TRADE</a:t>
            </a:r>
          </a:p>
        </p:txBody>
      </p:sp>
    </p:spTree>
    <p:extLst>
      <p:ext uri="{BB962C8B-B14F-4D97-AF65-F5344CB8AC3E}">
        <p14:creationId xmlns:p14="http://schemas.microsoft.com/office/powerpoint/2010/main" val="42318301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iterate>
                                    <p:tmAbs val="0"/>
                                  </p:iterate>
                                  <p:childTnLst>
                                    <p:set>
                                      <p:cBhvr>
                                        <p:cTn id="24" fill="hold"/>
                                        <p:tgtEl>
                                          <p:spTgt spid="77">
                                            <p:txEl>
                                              <p:pRg st="3" end="3"/>
                                            </p:txEl>
                                          </p:spTgt>
                                        </p:tgtEl>
                                        <p:attrNameLst>
                                          <p:attrName>style.visibility</p:attrName>
                                        </p:attrNameLst>
                                      </p:cBhvr>
                                      <p:to>
                                        <p:strVal val="visible"/>
                                      </p:to>
                                    </p:set>
                                    <p:anim calcmode="lin" valueType="num">
                                      <p:cBhvr>
                                        <p:cTn id="25"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6"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grpId="0" nodeType="afterEffect">
                                  <p:stCondLst>
                                    <p:cond delay="0"/>
                                  </p:stCondLst>
                                  <p:iterate>
                                    <p:tmAbs val="0"/>
                                  </p:iterate>
                                  <p:childTnLst>
                                    <p:set>
                                      <p:cBhvr>
                                        <p:cTn id="29" fill="hold"/>
                                        <p:tgtEl>
                                          <p:spTgt spid="77">
                                            <p:txEl>
                                              <p:pRg st="4" end="4"/>
                                            </p:txEl>
                                          </p:spTgt>
                                        </p:tgtEl>
                                        <p:attrNameLst>
                                          <p:attrName>style.visibility</p:attrName>
                                        </p:attrNameLst>
                                      </p:cBhvr>
                                      <p:to>
                                        <p:strVal val="visible"/>
                                      </p:to>
                                    </p:set>
                                    <p:anim calcmode="lin" valueType="num">
                                      <p:cBhvr>
                                        <p:cTn id="30" dur="500" fill="hold"/>
                                        <p:tgtEl>
                                          <p:spTgt spid="77">
                                            <p:txEl>
                                              <p:pRg st="4" end="4"/>
                                            </p:txEl>
                                          </p:spTgt>
                                        </p:tgtEl>
                                        <p:attrNameLst>
                                          <p:attrName>ppt_x</p:attrName>
                                        </p:attrNameLst>
                                      </p:cBhvr>
                                      <p:tavLst>
                                        <p:tav tm="0">
                                          <p:val>
                                            <p:strVal val="0-#ppt_w/2"/>
                                          </p:val>
                                        </p:tav>
                                        <p:tav tm="100000">
                                          <p:val>
                                            <p:strVal val="#ppt_x"/>
                                          </p:val>
                                        </p:tav>
                                      </p:tavLst>
                                    </p:anim>
                                    <p:anim calcmode="lin" valueType="num">
                                      <p:cBhvr>
                                        <p:cTn id="31" dur="500" fill="hold"/>
                                        <p:tgtEl>
                                          <p:spTgt spid="7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E3B9D-AC9C-EAAC-807F-BC741FFE546C}"/>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A1597CA4-7260-AE2E-9180-F25311CB1782}"/>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200"/>
              </a:spcBef>
              <a:defRPr sz="3136"/>
            </a:pPr>
            <a:r>
              <a:rPr lang="en-US" sz="2400" dirty="0">
                <a:latin typeface="+mn-lt"/>
              </a:rPr>
              <a:t>Some say too much trade with other countries causes domestic workers to lose jobs, so countries sometimes will limit trade by creating trade barriers.</a:t>
            </a:r>
          </a:p>
          <a:p>
            <a:pPr marL="743771" indent="-743771" defTabSz="896111">
              <a:spcBef>
                <a:spcPts val="1200"/>
              </a:spcBef>
              <a:defRPr sz="3136"/>
            </a:pPr>
            <a:r>
              <a:rPr lang="en-US" sz="2400" dirty="0">
                <a:latin typeface="+mn-lt"/>
              </a:rPr>
              <a:t>The most common are tariffs and quotas.</a:t>
            </a:r>
          </a:p>
          <a:p>
            <a:pPr marL="1204020" lvl="2" indent="-743771" defTabSz="896111">
              <a:spcBef>
                <a:spcPts val="1200"/>
              </a:spcBef>
              <a:buFont typeface="Arial" panose="020B0604020202020204" pitchFamily="34" charset="0"/>
              <a:buChar char="•"/>
              <a:defRPr sz="3136"/>
            </a:pPr>
            <a:r>
              <a:rPr lang="en-US" sz="2000" dirty="0">
                <a:latin typeface="+mn-lt"/>
              </a:rPr>
              <a:t>A </a:t>
            </a:r>
            <a:r>
              <a:rPr lang="en-US" sz="2000" b="1" dirty="0">
                <a:latin typeface="+mn-lt"/>
              </a:rPr>
              <a:t>tariff</a:t>
            </a:r>
            <a:r>
              <a:rPr lang="en-US" sz="2000" dirty="0">
                <a:latin typeface="+mn-lt"/>
              </a:rPr>
              <a:t> is a tax on imports coming into the country.</a:t>
            </a:r>
          </a:p>
          <a:p>
            <a:pPr marL="1204020" lvl="2" indent="-743771" defTabSz="896111">
              <a:spcBef>
                <a:spcPts val="1200"/>
              </a:spcBef>
              <a:buFont typeface="Arial" panose="020B0604020202020204" pitchFamily="34" charset="0"/>
              <a:buChar char="•"/>
              <a:defRPr sz="3136"/>
            </a:pPr>
            <a:r>
              <a:rPr lang="en-US" sz="2000" dirty="0">
                <a:latin typeface="+mn-lt"/>
              </a:rPr>
              <a:t>A </a:t>
            </a:r>
            <a:r>
              <a:rPr lang="en-US" sz="2000" b="1" dirty="0">
                <a:latin typeface="+mn-lt"/>
              </a:rPr>
              <a:t>quota</a:t>
            </a:r>
            <a:r>
              <a:rPr lang="en-US" sz="2000" dirty="0">
                <a:latin typeface="+mn-lt"/>
              </a:rPr>
              <a:t> is a specific limit placed on the number of imports that may enter a country.</a:t>
            </a:r>
          </a:p>
          <a:p>
            <a:pPr marL="743771" indent="-743771" defTabSz="896111">
              <a:spcBef>
                <a:spcPts val="1200"/>
              </a:spcBef>
              <a:defRPr sz="3136"/>
            </a:pPr>
            <a:r>
              <a:rPr lang="en-US" sz="2400" dirty="0">
                <a:latin typeface="+mn-lt"/>
              </a:rPr>
              <a:t>Another trade barrier is an </a:t>
            </a:r>
            <a:r>
              <a:rPr lang="en-US" sz="2400" b="1" dirty="0">
                <a:latin typeface="+mn-lt"/>
              </a:rPr>
              <a:t>embargo</a:t>
            </a:r>
            <a:r>
              <a:rPr lang="en-US" sz="2400" dirty="0">
                <a:latin typeface="+mn-lt"/>
              </a:rPr>
              <a:t>, or a government order stopping trade with another country.</a:t>
            </a:r>
          </a:p>
          <a:p>
            <a:pPr marL="1204020" lvl="2" indent="-743771" defTabSz="896111">
              <a:spcBef>
                <a:spcPts val="1200"/>
              </a:spcBef>
              <a:buFont typeface="Arial" panose="020B0604020202020204" pitchFamily="34" charset="0"/>
              <a:buChar char="•"/>
              <a:defRPr sz="3136"/>
            </a:pPr>
            <a:r>
              <a:rPr lang="en-US" sz="2000" dirty="0">
                <a:latin typeface="+mn-lt"/>
              </a:rPr>
              <a:t>Sometimes, this is used to put pressure on another country.</a:t>
            </a:r>
          </a:p>
          <a:p>
            <a:pPr marL="743771" indent="-743771" defTabSz="896111">
              <a:spcBef>
                <a:spcPts val="1200"/>
              </a:spcBef>
              <a:defRPr sz="3136"/>
            </a:pPr>
            <a:r>
              <a:rPr lang="en-US" sz="2400" dirty="0">
                <a:latin typeface="+mn-lt"/>
              </a:rPr>
              <a:t>A </a:t>
            </a:r>
            <a:r>
              <a:rPr lang="en-US" sz="2400" b="1" dirty="0">
                <a:latin typeface="+mn-lt"/>
              </a:rPr>
              <a:t>subsidy</a:t>
            </a:r>
            <a:r>
              <a:rPr lang="en-US" sz="2400" dirty="0">
                <a:latin typeface="+mn-lt"/>
              </a:rPr>
              <a:t> is another trade barrier, where the government of a country gives money to certain businesses so they can continue to compete with imported goods.</a:t>
            </a:r>
          </a:p>
          <a:p>
            <a:pPr marL="743771" indent="-743771" defTabSz="896111">
              <a:spcBef>
                <a:spcPts val="1200"/>
              </a:spcBef>
              <a:defRPr sz="3136"/>
            </a:pPr>
            <a:r>
              <a:rPr lang="en-US" sz="2400" dirty="0">
                <a:latin typeface="+mn-lt"/>
              </a:rPr>
              <a:t>The final trade barrier is a </a:t>
            </a:r>
            <a:r>
              <a:rPr lang="en-US" sz="2400" b="1" dirty="0">
                <a:latin typeface="+mn-lt"/>
              </a:rPr>
              <a:t>standard</a:t>
            </a:r>
            <a:r>
              <a:rPr lang="en-US" sz="2400" dirty="0">
                <a:latin typeface="+mn-lt"/>
              </a:rPr>
              <a:t>, when the government sets limits and rules regarding imports and domestic goods.</a:t>
            </a:r>
          </a:p>
        </p:txBody>
      </p:sp>
      <p:sp>
        <p:nvSpPr>
          <p:cNvPr id="78" name="Shape 78">
            <a:extLst>
              <a:ext uri="{FF2B5EF4-FFF2-40B4-BE49-F238E27FC236}">
                <a16:creationId xmlns:a16="http://schemas.microsoft.com/office/drawing/2014/main" id="{953698E3-E0F5-8A04-A6AA-D587125558D7}"/>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14</a:t>
            </a:fld>
            <a:endParaRPr/>
          </a:p>
        </p:txBody>
      </p:sp>
      <p:sp>
        <p:nvSpPr>
          <p:cNvPr id="3" name="Shape 72">
            <a:extLst>
              <a:ext uri="{FF2B5EF4-FFF2-40B4-BE49-F238E27FC236}">
                <a16:creationId xmlns:a16="http://schemas.microsoft.com/office/drawing/2014/main" id="{350915EB-5BEB-3D16-BB04-570EAECF8782}"/>
              </a:ext>
            </a:extLst>
          </p:cNvPr>
          <p:cNvSpPr txBox="1">
            <a:spLocks/>
          </p:cNvSpPr>
          <p:nvPr/>
        </p:nvSpPr>
        <p:spPr>
          <a:xfrm>
            <a:off x="457199"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BARRIERS TO TRADE</a:t>
            </a:r>
          </a:p>
        </p:txBody>
      </p:sp>
    </p:spTree>
    <p:extLst>
      <p:ext uri="{BB962C8B-B14F-4D97-AF65-F5344CB8AC3E}">
        <p14:creationId xmlns:p14="http://schemas.microsoft.com/office/powerpoint/2010/main" val="18777063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iterate>
                                    <p:tmAbs val="0"/>
                                  </p:iterate>
                                  <p:childTnLst>
                                    <p:set>
                                      <p:cBhvr>
                                        <p:cTn id="14" fill="hold"/>
                                        <p:tgtEl>
                                          <p:spTgt spid="77">
                                            <p:txEl>
                                              <p:pRg st="1" end="1"/>
                                            </p:txEl>
                                          </p:spTgt>
                                        </p:tgtEl>
                                        <p:attrNameLst>
                                          <p:attrName>style.visibility</p:attrName>
                                        </p:attrNameLst>
                                      </p:cBhvr>
                                      <p:to>
                                        <p:strVal val="visible"/>
                                      </p:to>
                                    </p:set>
                                    <p:anim calcmode="lin" valueType="num">
                                      <p:cBhvr>
                                        <p:cTn id="15"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8" fill="hold" grpId="0" nodeType="afterEffect">
                                  <p:stCondLst>
                                    <p:cond delay="0"/>
                                  </p:stCondLst>
                                  <p:iterate>
                                    <p:tmAbs val="0"/>
                                  </p:iterate>
                                  <p:childTnLst>
                                    <p:set>
                                      <p:cBhvr>
                                        <p:cTn id="19" fill="hold"/>
                                        <p:tgtEl>
                                          <p:spTgt spid="77">
                                            <p:txEl>
                                              <p:pRg st="2" end="2"/>
                                            </p:txEl>
                                          </p:spTgt>
                                        </p:tgtEl>
                                        <p:attrNameLst>
                                          <p:attrName>style.visibility</p:attrName>
                                        </p:attrNameLst>
                                      </p:cBhvr>
                                      <p:to>
                                        <p:strVal val="visible"/>
                                      </p:to>
                                    </p:set>
                                    <p:anim calcmode="lin" valueType="num">
                                      <p:cBhvr>
                                        <p:cTn id="20"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1"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grpId="0" nodeType="afterEffect">
                                  <p:stCondLst>
                                    <p:cond delay="0"/>
                                  </p:stCondLst>
                                  <p:iterate>
                                    <p:tmAbs val="0"/>
                                  </p:iterate>
                                  <p:childTnLst>
                                    <p:set>
                                      <p:cBhvr>
                                        <p:cTn id="24" fill="hold"/>
                                        <p:tgtEl>
                                          <p:spTgt spid="77">
                                            <p:txEl>
                                              <p:pRg st="3" end="3"/>
                                            </p:txEl>
                                          </p:spTgt>
                                        </p:tgtEl>
                                        <p:attrNameLst>
                                          <p:attrName>style.visibility</p:attrName>
                                        </p:attrNameLst>
                                      </p:cBhvr>
                                      <p:to>
                                        <p:strVal val="visible"/>
                                      </p:to>
                                    </p:set>
                                    <p:anim calcmode="lin" valueType="num">
                                      <p:cBhvr>
                                        <p:cTn id="25"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6"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grpId="0" nodeType="afterEffect">
                                  <p:stCondLst>
                                    <p:cond delay="0"/>
                                  </p:stCondLst>
                                  <p:iterate>
                                    <p:tmAbs val="0"/>
                                  </p:iterate>
                                  <p:childTnLst>
                                    <p:set>
                                      <p:cBhvr>
                                        <p:cTn id="29" fill="hold"/>
                                        <p:tgtEl>
                                          <p:spTgt spid="77">
                                            <p:txEl>
                                              <p:pRg st="4" end="4"/>
                                            </p:txEl>
                                          </p:spTgt>
                                        </p:tgtEl>
                                        <p:attrNameLst>
                                          <p:attrName>style.visibility</p:attrName>
                                        </p:attrNameLst>
                                      </p:cBhvr>
                                      <p:to>
                                        <p:strVal val="visible"/>
                                      </p:to>
                                    </p:set>
                                    <p:anim calcmode="lin" valueType="num">
                                      <p:cBhvr>
                                        <p:cTn id="30" dur="500" fill="hold"/>
                                        <p:tgtEl>
                                          <p:spTgt spid="77">
                                            <p:txEl>
                                              <p:pRg st="4" end="4"/>
                                            </p:txEl>
                                          </p:spTgt>
                                        </p:tgtEl>
                                        <p:attrNameLst>
                                          <p:attrName>ppt_x</p:attrName>
                                        </p:attrNameLst>
                                      </p:cBhvr>
                                      <p:tavLst>
                                        <p:tav tm="0">
                                          <p:val>
                                            <p:strVal val="0-#ppt_w/2"/>
                                          </p:val>
                                        </p:tav>
                                        <p:tav tm="100000">
                                          <p:val>
                                            <p:strVal val="#ppt_x"/>
                                          </p:val>
                                        </p:tav>
                                      </p:tavLst>
                                    </p:anim>
                                    <p:anim calcmode="lin" valueType="num">
                                      <p:cBhvr>
                                        <p:cTn id="31" dur="500" fill="hold"/>
                                        <p:tgtEl>
                                          <p:spTgt spid="77">
                                            <p:txEl>
                                              <p:pRg st="4" end="4"/>
                                            </p:txEl>
                                          </p:spTgt>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iterate>
                                    <p:tmAbs val="0"/>
                                  </p:iterate>
                                  <p:childTnLst>
                                    <p:set>
                                      <p:cBhvr>
                                        <p:cTn id="34" fill="hold"/>
                                        <p:tgtEl>
                                          <p:spTgt spid="77">
                                            <p:txEl>
                                              <p:pRg st="5" end="5"/>
                                            </p:txEl>
                                          </p:spTgt>
                                        </p:tgtEl>
                                        <p:attrNameLst>
                                          <p:attrName>style.visibility</p:attrName>
                                        </p:attrNameLst>
                                      </p:cBhvr>
                                      <p:to>
                                        <p:strVal val="visible"/>
                                      </p:to>
                                    </p:set>
                                    <p:anim calcmode="lin" valueType="num">
                                      <p:cBhvr>
                                        <p:cTn id="35" dur="500" fill="hold"/>
                                        <p:tgtEl>
                                          <p:spTgt spid="77">
                                            <p:txEl>
                                              <p:pRg st="5" end="5"/>
                                            </p:txEl>
                                          </p:spTgt>
                                        </p:tgtEl>
                                        <p:attrNameLst>
                                          <p:attrName>ppt_x</p:attrName>
                                        </p:attrNameLst>
                                      </p:cBhvr>
                                      <p:tavLst>
                                        <p:tav tm="0">
                                          <p:val>
                                            <p:strVal val="0-#ppt_w/2"/>
                                          </p:val>
                                        </p:tav>
                                        <p:tav tm="100000">
                                          <p:val>
                                            <p:strVal val="#ppt_x"/>
                                          </p:val>
                                        </p:tav>
                                      </p:tavLst>
                                    </p:anim>
                                    <p:anim calcmode="lin" valueType="num">
                                      <p:cBhvr>
                                        <p:cTn id="36" dur="500" fill="hold"/>
                                        <p:tgtEl>
                                          <p:spTgt spid="77">
                                            <p:txEl>
                                              <p:pRg st="5" end="5"/>
                                            </p:txEl>
                                          </p:spTgt>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iterate>
                                    <p:tmAbs val="0"/>
                                  </p:iterate>
                                  <p:childTnLst>
                                    <p:set>
                                      <p:cBhvr>
                                        <p:cTn id="39" fill="hold"/>
                                        <p:tgtEl>
                                          <p:spTgt spid="77">
                                            <p:txEl>
                                              <p:pRg st="6" end="6"/>
                                            </p:txEl>
                                          </p:spTgt>
                                        </p:tgtEl>
                                        <p:attrNameLst>
                                          <p:attrName>style.visibility</p:attrName>
                                        </p:attrNameLst>
                                      </p:cBhvr>
                                      <p:to>
                                        <p:strVal val="visible"/>
                                      </p:to>
                                    </p:set>
                                    <p:anim calcmode="lin" valueType="num">
                                      <p:cBhvr>
                                        <p:cTn id="40" dur="500" fill="hold"/>
                                        <p:tgtEl>
                                          <p:spTgt spid="77">
                                            <p:txEl>
                                              <p:pRg st="6" end="6"/>
                                            </p:txEl>
                                          </p:spTgt>
                                        </p:tgtEl>
                                        <p:attrNameLst>
                                          <p:attrName>ppt_x</p:attrName>
                                        </p:attrNameLst>
                                      </p:cBhvr>
                                      <p:tavLst>
                                        <p:tav tm="0">
                                          <p:val>
                                            <p:strVal val="0-#ppt_w/2"/>
                                          </p:val>
                                        </p:tav>
                                        <p:tav tm="100000">
                                          <p:val>
                                            <p:strVal val="#ppt_x"/>
                                          </p:val>
                                        </p:tav>
                                      </p:tavLst>
                                    </p:anim>
                                    <p:anim calcmode="lin" valueType="num">
                                      <p:cBhvr>
                                        <p:cTn id="41" dur="500" fill="hold"/>
                                        <p:tgtEl>
                                          <p:spTgt spid="77">
                                            <p:txEl>
                                              <p:pRg st="6" end="6"/>
                                            </p:txEl>
                                          </p:spTgt>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iterate>
                                    <p:tmAbs val="0"/>
                                  </p:iterate>
                                  <p:childTnLst>
                                    <p:set>
                                      <p:cBhvr>
                                        <p:cTn id="43" fill="hold"/>
                                        <p:tgtEl>
                                          <p:spTgt spid="77">
                                            <p:txEl>
                                              <p:pRg st="7" end="7"/>
                                            </p:txEl>
                                          </p:spTgt>
                                        </p:tgtEl>
                                        <p:attrNameLst>
                                          <p:attrName>style.visibility</p:attrName>
                                        </p:attrNameLst>
                                      </p:cBhvr>
                                      <p:to>
                                        <p:strVal val="visible"/>
                                      </p:to>
                                    </p:set>
                                    <p:anim calcmode="lin" valueType="num">
                                      <p:cBhvr>
                                        <p:cTn id="44" dur="500" fill="hold"/>
                                        <p:tgtEl>
                                          <p:spTgt spid="77">
                                            <p:txEl>
                                              <p:pRg st="7" end="7"/>
                                            </p:txEl>
                                          </p:spTgt>
                                        </p:tgtEl>
                                        <p:attrNameLst>
                                          <p:attrName>ppt_x</p:attrName>
                                        </p:attrNameLst>
                                      </p:cBhvr>
                                      <p:tavLst>
                                        <p:tav tm="0">
                                          <p:val>
                                            <p:strVal val="0-#ppt_w/2"/>
                                          </p:val>
                                        </p:tav>
                                        <p:tav tm="100000">
                                          <p:val>
                                            <p:strVal val="#ppt_x"/>
                                          </p:val>
                                        </p:tav>
                                      </p:tavLst>
                                    </p:anim>
                                    <p:anim calcmode="lin" valueType="num">
                                      <p:cBhvr>
                                        <p:cTn id="45" dur="500" fill="hold"/>
                                        <p:tgtEl>
                                          <p:spTgt spid="7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3B8EE-8447-B7B9-FC32-4F8103B5F679}"/>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1351DACA-BF97-32E0-4FCD-D2EFF6F75083}"/>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3000" b="1" dirty="0">
                <a:latin typeface="+mn-lt"/>
              </a:rPr>
              <a:t>Currency</a:t>
            </a:r>
            <a:r>
              <a:rPr lang="en-US" sz="3000" dirty="0">
                <a:latin typeface="+mn-lt"/>
              </a:rPr>
              <a:t> is the money people use to make trade easier.</a:t>
            </a:r>
          </a:p>
          <a:p>
            <a:pPr marL="1204020" lvl="2" indent="-743771" defTabSz="896111">
              <a:spcBef>
                <a:spcPts val="1690"/>
              </a:spcBef>
              <a:buFont typeface="Arial" panose="020B0604020202020204" pitchFamily="34" charset="0"/>
              <a:buChar char="•"/>
              <a:defRPr sz="3136"/>
            </a:pPr>
            <a:r>
              <a:rPr lang="en-US" sz="2600" dirty="0">
                <a:latin typeface="+mn-lt"/>
              </a:rPr>
              <a:t>However, since different countries may have different currencies, trade between nations require exchanging currencies.</a:t>
            </a:r>
          </a:p>
          <a:p>
            <a:pPr marL="743771" indent="-743771" defTabSz="896111">
              <a:spcBef>
                <a:spcPts val="1690"/>
              </a:spcBef>
              <a:defRPr sz="3136"/>
            </a:pPr>
            <a:r>
              <a:rPr lang="en-US" sz="3000" dirty="0">
                <a:latin typeface="+mn-lt"/>
              </a:rPr>
              <a:t>An </a:t>
            </a:r>
            <a:r>
              <a:rPr lang="en-US" sz="3000" b="1" dirty="0">
                <a:latin typeface="+mn-lt"/>
              </a:rPr>
              <a:t>exchange rate </a:t>
            </a:r>
            <a:r>
              <a:rPr lang="en-US" sz="3000" dirty="0">
                <a:latin typeface="+mn-lt"/>
              </a:rPr>
              <a:t>is the price of one nation’s currency in terms of another nation’s currency.</a:t>
            </a:r>
          </a:p>
          <a:p>
            <a:pPr marL="1204020" lvl="2" indent="-743771" defTabSz="896111">
              <a:spcBef>
                <a:spcPts val="1690"/>
              </a:spcBef>
              <a:buFont typeface="Arial" panose="020B0604020202020204" pitchFamily="34" charset="0"/>
              <a:buChar char="•"/>
              <a:defRPr sz="3136"/>
            </a:pPr>
            <a:r>
              <a:rPr lang="en-US" sz="2600" dirty="0">
                <a:latin typeface="+mn-lt"/>
              </a:rPr>
              <a:t>It helps to accurately exchange the value of one currency to another when trading.</a:t>
            </a:r>
          </a:p>
          <a:p>
            <a:pPr marL="1204020" lvl="2" indent="-743771" defTabSz="896111">
              <a:spcBef>
                <a:spcPts val="1690"/>
              </a:spcBef>
              <a:buFont typeface="Arial" panose="020B0604020202020204" pitchFamily="34" charset="0"/>
              <a:buChar char="•"/>
              <a:defRPr sz="3136"/>
            </a:pPr>
            <a:r>
              <a:rPr lang="en-US" sz="2600" dirty="0">
                <a:latin typeface="+mn-lt"/>
              </a:rPr>
              <a:t>For example, when this PowerPoint was written, one United States dollar was the equivalent to 18.44 Mexican pesos, meaning the USD has a higher value.</a:t>
            </a:r>
          </a:p>
        </p:txBody>
      </p:sp>
      <p:sp>
        <p:nvSpPr>
          <p:cNvPr id="78" name="Shape 78">
            <a:extLst>
              <a:ext uri="{FF2B5EF4-FFF2-40B4-BE49-F238E27FC236}">
                <a16:creationId xmlns:a16="http://schemas.microsoft.com/office/drawing/2014/main" id="{ABA55D33-F9D5-EFE5-18EA-FF911B5BAEBA}"/>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15</a:t>
            </a:fld>
            <a:endParaRPr/>
          </a:p>
        </p:txBody>
      </p:sp>
      <p:sp>
        <p:nvSpPr>
          <p:cNvPr id="3" name="Shape 72">
            <a:extLst>
              <a:ext uri="{FF2B5EF4-FFF2-40B4-BE49-F238E27FC236}">
                <a16:creationId xmlns:a16="http://schemas.microsoft.com/office/drawing/2014/main" id="{B76AAF09-752F-0E76-EFC8-92F7E8DB29BF}"/>
              </a:ext>
            </a:extLst>
          </p:cNvPr>
          <p:cNvSpPr txBox="1">
            <a:spLocks/>
          </p:cNvSpPr>
          <p:nvPr/>
        </p:nvSpPr>
        <p:spPr>
          <a:xfrm>
            <a:off x="0" y="0"/>
            <a:ext cx="91440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000" dirty="0">
                <a:latin typeface="+mn-lt"/>
              </a:rPr>
              <a:t>TRADE AND EXCHANGING CURRENCIES</a:t>
            </a:r>
          </a:p>
        </p:txBody>
      </p:sp>
      <p:sp>
        <p:nvSpPr>
          <p:cNvPr id="2" name="TextBox 1">
            <a:extLst>
              <a:ext uri="{FF2B5EF4-FFF2-40B4-BE49-F238E27FC236}">
                <a16:creationId xmlns:a16="http://schemas.microsoft.com/office/drawing/2014/main" id="{9D45A543-A41F-A82C-8F9F-FF3033B1EA6E}"/>
              </a:ext>
            </a:extLst>
          </p:cNvPr>
          <p:cNvSpPr txBox="1"/>
          <p:nvPr/>
        </p:nvSpPr>
        <p:spPr>
          <a:xfrm>
            <a:off x="3464709" y="6490770"/>
            <a:ext cx="2214581" cy="369332"/>
          </a:xfrm>
          <a:prstGeom prst="rect">
            <a:avLst/>
          </a:prstGeom>
          <a:noFill/>
          <a:effectLst>
            <a:softEdge rad="31750"/>
          </a:effectLst>
        </p:spPr>
        <p:txBody>
          <a:bodyPr wrap="none">
            <a:spAutoFit/>
          </a:bodyPr>
          <a:lstStyle/>
          <a:p>
            <a:pPr eaLnBrk="1" fontAlgn="auto" hangingPunct="1">
              <a:spcBef>
                <a:spcPts val="0"/>
              </a:spcBef>
              <a:spcAft>
                <a:spcPts val="0"/>
              </a:spcAft>
              <a:defRPr/>
            </a:pPr>
            <a:r>
              <a:rPr lang="en-US" dirty="0">
                <a:latin typeface="+mn-lt"/>
                <a:ea typeface="+mn-ea"/>
                <a:hlinkClick r:id="rId2" action="ppaction://hlinksldjump"/>
              </a:rPr>
              <a:t>Return to Main Menu</a:t>
            </a:r>
            <a:endParaRPr lang="en-US" dirty="0">
              <a:latin typeface="+mn-lt"/>
              <a:ea typeface="+mn-ea"/>
            </a:endParaRPr>
          </a:p>
        </p:txBody>
      </p:sp>
    </p:spTree>
    <p:extLst>
      <p:ext uri="{BB962C8B-B14F-4D97-AF65-F5344CB8AC3E}">
        <p14:creationId xmlns:p14="http://schemas.microsoft.com/office/powerpoint/2010/main" val="38776505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iterate>
                                    <p:tmAbs val="0"/>
                                  </p:iterate>
                                  <p:childTnLst>
                                    <p:set>
                                      <p:cBhvr>
                                        <p:cTn id="25" fill="hold"/>
                                        <p:tgtEl>
                                          <p:spTgt spid="77">
                                            <p:txEl>
                                              <p:pRg st="3" end="3"/>
                                            </p:txEl>
                                          </p:spTgt>
                                        </p:tgtEl>
                                        <p:attrNameLst>
                                          <p:attrName>style.visibility</p:attrName>
                                        </p:attrNameLst>
                                      </p:cBhvr>
                                      <p:to>
                                        <p:strVal val="visible"/>
                                      </p:to>
                                    </p:set>
                                    <p:anim calcmode="lin" valueType="num">
                                      <p:cBhvr>
                                        <p:cTn id="26"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iterate>
                                    <p:tmAbs val="0"/>
                                  </p:iterate>
                                  <p:childTnLst>
                                    <p:set>
                                      <p:cBhvr>
                                        <p:cTn id="30" fill="hold"/>
                                        <p:tgtEl>
                                          <p:spTgt spid="77">
                                            <p:txEl>
                                              <p:pRg st="4" end="4"/>
                                            </p:txEl>
                                          </p:spTgt>
                                        </p:tgtEl>
                                        <p:attrNameLst>
                                          <p:attrName>style.visibility</p:attrName>
                                        </p:attrNameLst>
                                      </p:cBhvr>
                                      <p:to>
                                        <p:strVal val="visible"/>
                                      </p:to>
                                    </p:set>
                                    <p:anim calcmode="lin" valueType="num">
                                      <p:cBhvr>
                                        <p:cTn id="31" dur="500" fill="hold"/>
                                        <p:tgtEl>
                                          <p:spTgt spid="77">
                                            <p:txEl>
                                              <p:pRg st="4" end="4"/>
                                            </p:txEl>
                                          </p:spTgt>
                                        </p:tgtEl>
                                        <p:attrNameLst>
                                          <p:attrName>ppt_x</p:attrName>
                                        </p:attrNameLst>
                                      </p:cBhvr>
                                      <p:tavLst>
                                        <p:tav tm="0">
                                          <p:val>
                                            <p:strVal val="0-#ppt_w/2"/>
                                          </p:val>
                                        </p:tav>
                                        <p:tav tm="100000">
                                          <p:val>
                                            <p:strVal val="#ppt_x"/>
                                          </p:val>
                                        </p:tav>
                                      </p:tavLst>
                                    </p:anim>
                                    <p:anim calcmode="lin" valueType="num">
                                      <p:cBhvr>
                                        <p:cTn id="32" dur="500" fill="hold"/>
                                        <p:tgtEl>
                                          <p:spTgt spid="7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p:cNvSpPr>
          <p:nvPr>
            <p:ph type="sldNum" sz="quarter" idx="2"/>
          </p:nvPr>
        </p:nvSpPr>
        <p:spPr>
          <a:xfrm>
            <a:off x="8526699" y="6528116"/>
            <a:ext cx="31249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16</a:t>
            </a:fld>
            <a:endParaRPr/>
          </a:p>
        </p:txBody>
      </p:sp>
      <p:sp>
        <p:nvSpPr>
          <p:cNvPr id="2" name="Shape 112">
            <a:extLst>
              <a:ext uri="{FF2B5EF4-FFF2-40B4-BE49-F238E27FC236}">
                <a16:creationId xmlns:a16="http://schemas.microsoft.com/office/drawing/2014/main" id="{4AA1E661-B789-89BB-2011-33573CDD5E6B}"/>
              </a:ext>
            </a:extLst>
          </p:cNvPr>
          <p:cNvSpPr txBox="1">
            <a:spLocks/>
          </p:cNvSpPr>
          <p:nvPr/>
        </p:nvSpPr>
        <p:spPr>
          <a:xfrm>
            <a:off x="453348" y="1143000"/>
            <a:ext cx="8229600" cy="452596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42950" marR="0" indent="-285750"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a:lstStyle>
          <a:p>
            <a:pPr marL="342900" lvl="1" indent="-342900" hangingPunct="1">
              <a:spcBef>
                <a:spcPts val="1690"/>
              </a:spcBef>
              <a:buFont typeface="Arial"/>
              <a:buChar char="➢"/>
            </a:pPr>
            <a:r>
              <a:rPr lang="en-US" sz="3200" dirty="0">
                <a:latin typeface="+mn-lt"/>
              </a:rPr>
              <a:t>Essential Question:</a:t>
            </a:r>
          </a:p>
          <a:p>
            <a:pPr marL="892629" lvl="2" indent="-457200" hangingPunct="1">
              <a:lnSpc>
                <a:spcPct val="100000"/>
              </a:lnSpc>
              <a:spcBef>
                <a:spcPts val="1690"/>
              </a:spcBef>
              <a:buFont typeface="Arial" panose="020B0604020202020204" pitchFamily="34" charset="0"/>
              <a:buChar char="•"/>
            </a:pPr>
            <a:r>
              <a:rPr lang="en-US" sz="2800" dirty="0">
                <a:latin typeface="+mn-lt"/>
              </a:rPr>
              <a:t>What are the three basic economic questions that every country must answer?</a:t>
            </a:r>
          </a:p>
        </p:txBody>
      </p:sp>
      <p:sp>
        <p:nvSpPr>
          <p:cNvPr id="8" name="Shape 156">
            <a:extLst>
              <a:ext uri="{FF2B5EF4-FFF2-40B4-BE49-F238E27FC236}">
                <a16:creationId xmlns:a16="http://schemas.microsoft.com/office/drawing/2014/main" id="{DC7BB197-8A82-96A6-8108-37E8D065FE33}"/>
              </a:ext>
            </a:extLst>
          </p:cNvPr>
          <p:cNvSpPr txBox="1">
            <a:spLocks/>
          </p:cNvSpPr>
          <p:nvPr/>
        </p:nvSpPr>
        <p:spPr>
          <a:xfrm>
            <a:off x="0" y="0"/>
            <a:ext cx="91440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lvl1pPr marL="0" marR="0" indent="0" algn="ctr" defTabSz="804672" rtl="0" latinLnBrk="0">
              <a:lnSpc>
                <a:spcPct val="100000"/>
              </a:lnSpc>
              <a:spcBef>
                <a:spcPts val="0"/>
              </a:spcBef>
              <a:spcAft>
                <a:spcPts val="0"/>
              </a:spcAft>
              <a:buClrTx/>
              <a:buSzTx/>
              <a:buFontTx/>
              <a:buNone/>
              <a:tabLst/>
              <a:defRPr sz="3800" b="1" i="0" u="none" strike="noStrike" cap="none" spc="0" baseline="0">
                <a:ln>
                  <a:noFill/>
                </a:ln>
                <a:solidFill>
                  <a:srgbClr val="000000"/>
                </a:solidFill>
                <a:effectLst>
                  <a:outerShdw blurRad="38100" dist="33528"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spcBef>
                <a:spcPts val="1690"/>
              </a:spcBef>
            </a:pPr>
            <a:r>
              <a:rPr lang="en-US" sz="4400" dirty="0">
                <a:latin typeface="+mn-lt"/>
              </a:rPr>
              <a:t>SECTION 3: ECONOMIC SYSTEMS</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2">
                                            <p:bg/>
                                          </p:spTgt>
                                        </p:tgtEl>
                                        <p:attrNameLst>
                                          <p:attrName>style.visibility</p:attrName>
                                        </p:attrNameLst>
                                      </p:cBhvr>
                                      <p:to>
                                        <p:strVal val="visible"/>
                                      </p:to>
                                    </p:set>
                                    <p:anim calcmode="lin" valueType="num">
                                      <p:cBhvr>
                                        <p:cTn id="7" dur="500" fill="hold"/>
                                        <p:tgtEl>
                                          <p:spTgt spid="2">
                                            <p:bg/>
                                          </p:spTgt>
                                        </p:tgtEl>
                                        <p:attrNameLst>
                                          <p:attrName>ppt_x</p:attrName>
                                        </p:attrNameLst>
                                      </p:cBhvr>
                                      <p:tavLst>
                                        <p:tav tm="0">
                                          <p:val>
                                            <p:strVal val="0-#ppt_w/2"/>
                                          </p:val>
                                        </p:tav>
                                        <p:tav tm="100000">
                                          <p:val>
                                            <p:strVal val="#ppt_x"/>
                                          </p:val>
                                        </p:tav>
                                      </p:tavLst>
                                    </p:anim>
                                    <p:anim calcmode="lin" valueType="num">
                                      <p:cBhvr>
                                        <p:cTn id="8" dur="500" fill="hold"/>
                                        <p:tgtEl>
                                          <p:spTgt spid="2">
                                            <p:bg/>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2">
                                            <p:txEl>
                                              <p:pRg st="0" end="0"/>
                                            </p:txEl>
                                          </p:spTgt>
                                        </p:tgtEl>
                                        <p:attrNameLst>
                                          <p:attrName>style.visibility</p:attrName>
                                        </p:attrNameLst>
                                      </p:cBhvr>
                                      <p:to>
                                        <p:strVal val="visible"/>
                                      </p:to>
                                    </p:set>
                                    <p:anim calcmode="lin" valueType="num">
                                      <p:cBhvr>
                                        <p:cTn id="12"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p:cTn id="13"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iterate>
                                    <p:tmAbs val="0"/>
                                  </p:iterate>
                                  <p:childTnLst>
                                    <p:set>
                                      <p:cBhvr>
                                        <p:cTn id="16" fill="hold"/>
                                        <p:tgtEl>
                                          <p:spTgt spid="2">
                                            <p:txEl>
                                              <p:pRg st="1" end="1"/>
                                            </p:txEl>
                                          </p:spTgt>
                                        </p:tgtEl>
                                        <p:attrNameLst>
                                          <p:attrName>style.visibility</p:attrName>
                                        </p:attrNameLst>
                                      </p:cBhvr>
                                      <p:to>
                                        <p:strVal val="visible"/>
                                      </p:to>
                                    </p:set>
                                    <p:anim calcmode="lin" valueType="num">
                                      <p:cBhvr>
                                        <p:cTn id="17"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p:cTn id="18"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p:cNvSpPr>
          <p:nvPr>
            <p:ph type="sldNum" sz="quarter" idx="2"/>
          </p:nvPr>
        </p:nvSpPr>
        <p:spPr>
          <a:xfrm>
            <a:off x="8526699" y="6528116"/>
            <a:ext cx="31249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17</a:t>
            </a:fld>
            <a:endParaRPr/>
          </a:p>
        </p:txBody>
      </p:sp>
      <p:sp>
        <p:nvSpPr>
          <p:cNvPr id="2" name="Shape 116">
            <a:extLst>
              <a:ext uri="{FF2B5EF4-FFF2-40B4-BE49-F238E27FC236}">
                <a16:creationId xmlns:a16="http://schemas.microsoft.com/office/drawing/2014/main" id="{3795F2A7-EA1A-3A91-A237-4F2089EC2FCC}"/>
              </a:ext>
            </a:extLst>
          </p:cNvPr>
          <p:cNvSpPr txBox="1">
            <a:spLocks/>
          </p:cNvSpPr>
          <p:nvPr/>
        </p:nvSpPr>
        <p:spPr>
          <a:xfrm>
            <a:off x="453348" y="1143000"/>
            <a:ext cx="8229600" cy="5385116"/>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a:lstStyle>
          <a:p>
            <a:pPr marL="342900" lvl="1" indent="-342900" hangingPunct="1">
              <a:lnSpc>
                <a:spcPct val="100000"/>
              </a:lnSpc>
              <a:spcBef>
                <a:spcPts val="1690"/>
              </a:spcBef>
              <a:buFont typeface="Wingdings"/>
              <a:buChar char="➢"/>
            </a:pPr>
            <a:r>
              <a:rPr lang="en-US" dirty="0">
                <a:latin typeface="+mn-lt"/>
              </a:rPr>
              <a:t>What terms do I need to know?:</a:t>
            </a:r>
          </a:p>
        </p:txBody>
      </p:sp>
      <p:sp>
        <p:nvSpPr>
          <p:cNvPr id="3" name="Shape 116">
            <a:extLst>
              <a:ext uri="{FF2B5EF4-FFF2-40B4-BE49-F238E27FC236}">
                <a16:creationId xmlns:a16="http://schemas.microsoft.com/office/drawing/2014/main" id="{FA5383D3-148C-5AD6-F36D-A6AEF7D49B1C}"/>
              </a:ext>
            </a:extLst>
          </p:cNvPr>
          <p:cNvSpPr txBox="1">
            <a:spLocks/>
          </p:cNvSpPr>
          <p:nvPr/>
        </p:nvSpPr>
        <p:spPr>
          <a:xfrm>
            <a:off x="453348" y="1708759"/>
            <a:ext cx="8229600" cy="481935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numCol="3">
            <a:noAutofit/>
          </a:bodyPr>
          <a:lst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a:lstStyle>
          <a:p>
            <a:pPr marL="892629" lvl="2" indent="-457200" hangingPunct="1">
              <a:lnSpc>
                <a:spcPct val="100000"/>
              </a:lnSpc>
              <a:spcBef>
                <a:spcPts val="1690"/>
              </a:spcBef>
              <a:buFont typeface="Arial" panose="020B0604020202020204" pitchFamily="34" charset="0"/>
              <a:buChar char="•"/>
            </a:pPr>
            <a:r>
              <a:rPr lang="en-US" sz="2000" dirty="0">
                <a:latin typeface="+mn-lt"/>
              </a:rPr>
              <a:t>economist</a:t>
            </a:r>
          </a:p>
          <a:p>
            <a:pPr marL="892629" lvl="2" indent="-457200" hangingPunct="1">
              <a:lnSpc>
                <a:spcPct val="100000"/>
              </a:lnSpc>
              <a:spcBef>
                <a:spcPts val="1690"/>
              </a:spcBef>
              <a:buFont typeface="Arial" panose="020B0604020202020204" pitchFamily="34" charset="0"/>
              <a:buChar char="•"/>
            </a:pPr>
            <a:r>
              <a:rPr lang="en-US" sz="2000" dirty="0">
                <a:latin typeface="+mn-lt"/>
              </a:rPr>
              <a:t>traditional economy</a:t>
            </a:r>
          </a:p>
          <a:p>
            <a:pPr marL="892629" lvl="2" indent="-457200" hangingPunct="1">
              <a:lnSpc>
                <a:spcPct val="100000"/>
              </a:lnSpc>
              <a:spcBef>
                <a:spcPts val="1690"/>
              </a:spcBef>
              <a:buFont typeface="Arial" panose="020B0604020202020204" pitchFamily="34" charset="0"/>
              <a:buChar char="•"/>
            </a:pPr>
            <a:r>
              <a:rPr lang="en-US" sz="2000" dirty="0">
                <a:latin typeface="+mn-lt"/>
              </a:rPr>
              <a:t>barter</a:t>
            </a:r>
          </a:p>
          <a:p>
            <a:pPr marL="892629" lvl="2" indent="-457200" hangingPunct="1">
              <a:lnSpc>
                <a:spcPct val="100000"/>
              </a:lnSpc>
              <a:spcBef>
                <a:spcPts val="1690"/>
              </a:spcBef>
              <a:buFont typeface="Arial" panose="020B0604020202020204" pitchFamily="34" charset="0"/>
              <a:buChar char="•"/>
            </a:pPr>
            <a:r>
              <a:rPr lang="en-US" sz="2000" dirty="0">
                <a:latin typeface="+mn-lt"/>
              </a:rPr>
              <a:t>command economy</a:t>
            </a:r>
          </a:p>
          <a:p>
            <a:pPr marL="892629" lvl="2" indent="-457200" hangingPunct="1">
              <a:lnSpc>
                <a:spcPct val="100000"/>
              </a:lnSpc>
              <a:spcBef>
                <a:spcPts val="1690"/>
              </a:spcBef>
              <a:buFont typeface="Arial" panose="020B0604020202020204" pitchFamily="34" charset="0"/>
              <a:buChar char="•"/>
            </a:pPr>
            <a:r>
              <a:rPr lang="en-US" sz="2000" dirty="0">
                <a:latin typeface="+mn-lt"/>
              </a:rPr>
              <a:t>market economy</a:t>
            </a:r>
          </a:p>
          <a:p>
            <a:pPr marL="892629" lvl="2" indent="-457200" hangingPunct="1">
              <a:lnSpc>
                <a:spcPct val="100000"/>
              </a:lnSpc>
              <a:spcBef>
                <a:spcPts val="1690"/>
              </a:spcBef>
              <a:buFont typeface="Arial" panose="020B0604020202020204" pitchFamily="34" charset="0"/>
              <a:buChar char="•"/>
            </a:pPr>
            <a:r>
              <a:rPr lang="en-US" sz="2000" dirty="0">
                <a:latin typeface="+mn-lt"/>
              </a:rPr>
              <a:t>mixed economy</a:t>
            </a:r>
          </a:p>
          <a:p>
            <a:pPr marL="892629" lvl="2" indent="-457200" hangingPunct="1">
              <a:lnSpc>
                <a:spcPct val="100000"/>
              </a:lnSpc>
              <a:spcBef>
                <a:spcPts val="1690"/>
              </a:spcBef>
              <a:buFont typeface="Arial" panose="020B0604020202020204" pitchFamily="34" charset="0"/>
              <a:buChar char="•"/>
            </a:pPr>
            <a:r>
              <a:rPr lang="en-US" sz="2000" dirty="0">
                <a:latin typeface="+mn-lt"/>
              </a:rPr>
              <a:t>economic continuum</a:t>
            </a:r>
          </a:p>
          <a:p>
            <a:pPr marL="892629" lvl="2" indent="-457200" hangingPunct="1">
              <a:lnSpc>
                <a:spcPct val="100000"/>
              </a:lnSpc>
              <a:spcBef>
                <a:spcPts val="1690"/>
              </a:spcBef>
              <a:buFont typeface="Arial" panose="020B0604020202020204" pitchFamily="34" charset="0"/>
              <a:buChar char="•"/>
            </a:pPr>
            <a:r>
              <a:rPr lang="en-US" sz="2000" dirty="0">
                <a:latin typeface="+mn-lt"/>
              </a:rPr>
              <a:t>Gross Domestic Product (GDP)</a:t>
            </a:r>
          </a:p>
          <a:p>
            <a:pPr marL="892629" lvl="2" indent="-457200" hangingPunct="1">
              <a:lnSpc>
                <a:spcPct val="100000"/>
              </a:lnSpc>
              <a:spcBef>
                <a:spcPts val="1690"/>
              </a:spcBef>
              <a:buFont typeface="Arial" panose="020B0604020202020204" pitchFamily="34" charset="0"/>
              <a:buChar char="•"/>
            </a:pPr>
            <a:r>
              <a:rPr lang="en-US" sz="2000" dirty="0">
                <a:latin typeface="+mn-lt"/>
              </a:rPr>
              <a:t>Consumer Price Index (CPI)</a:t>
            </a:r>
          </a:p>
          <a:p>
            <a:pPr marL="892629" lvl="2" indent="-457200" hangingPunct="1">
              <a:lnSpc>
                <a:spcPct val="100000"/>
              </a:lnSpc>
              <a:spcBef>
                <a:spcPts val="1690"/>
              </a:spcBef>
              <a:buFont typeface="Arial" panose="020B0604020202020204" pitchFamily="34" charset="0"/>
              <a:buChar char="•"/>
            </a:pPr>
            <a:r>
              <a:rPr lang="en-US" sz="2000" dirty="0">
                <a:latin typeface="+mn-lt"/>
              </a:rPr>
              <a:t>inflation</a:t>
            </a:r>
          </a:p>
          <a:p>
            <a:pPr marL="892629" lvl="2" indent="-457200" hangingPunct="1">
              <a:lnSpc>
                <a:spcPct val="100000"/>
              </a:lnSpc>
              <a:spcBef>
                <a:spcPts val="1690"/>
              </a:spcBef>
              <a:buFont typeface="Arial" panose="020B0604020202020204" pitchFamily="34" charset="0"/>
              <a:buChar char="•"/>
            </a:pPr>
            <a:r>
              <a:rPr lang="en-US" sz="2000" dirty="0">
                <a:latin typeface="+mn-lt"/>
              </a:rPr>
              <a:t>unemployment</a:t>
            </a:r>
          </a:p>
          <a:p>
            <a:pPr marL="892629" lvl="2" indent="-457200" hangingPunct="1">
              <a:lnSpc>
                <a:spcPct val="100000"/>
              </a:lnSpc>
              <a:spcBef>
                <a:spcPts val="1690"/>
              </a:spcBef>
              <a:buFont typeface="Arial" panose="020B0604020202020204" pitchFamily="34" charset="0"/>
              <a:buChar char="•"/>
            </a:pPr>
            <a:r>
              <a:rPr lang="en-US" sz="2000" dirty="0">
                <a:latin typeface="+mn-lt"/>
              </a:rPr>
              <a:t>factors of production</a:t>
            </a:r>
          </a:p>
          <a:p>
            <a:pPr marL="892629" lvl="2" indent="-457200" hangingPunct="1">
              <a:lnSpc>
                <a:spcPct val="100000"/>
              </a:lnSpc>
              <a:spcBef>
                <a:spcPts val="1690"/>
              </a:spcBef>
              <a:buFont typeface="Arial" panose="020B0604020202020204" pitchFamily="34" charset="0"/>
              <a:buChar char="•"/>
            </a:pPr>
            <a:r>
              <a:rPr lang="en-US" sz="2000" dirty="0">
                <a:latin typeface="+mn-lt"/>
              </a:rPr>
              <a:t>natural resources</a:t>
            </a:r>
          </a:p>
          <a:p>
            <a:pPr marL="892629" lvl="2" indent="-457200" hangingPunct="1">
              <a:lnSpc>
                <a:spcPct val="100000"/>
              </a:lnSpc>
              <a:spcBef>
                <a:spcPts val="1690"/>
              </a:spcBef>
              <a:buFont typeface="Arial" panose="020B0604020202020204" pitchFamily="34" charset="0"/>
              <a:buChar char="•"/>
            </a:pPr>
            <a:r>
              <a:rPr lang="en-US" sz="2000" dirty="0">
                <a:latin typeface="+mn-lt"/>
              </a:rPr>
              <a:t>renewable</a:t>
            </a:r>
          </a:p>
          <a:p>
            <a:pPr marL="892629" lvl="2" indent="-457200" hangingPunct="1">
              <a:lnSpc>
                <a:spcPct val="100000"/>
              </a:lnSpc>
              <a:spcBef>
                <a:spcPts val="1690"/>
              </a:spcBef>
              <a:buFont typeface="Arial" panose="020B0604020202020204" pitchFamily="34" charset="0"/>
              <a:buChar char="•"/>
            </a:pPr>
            <a:r>
              <a:rPr lang="en-US" sz="2000" dirty="0">
                <a:latin typeface="+mn-lt"/>
              </a:rPr>
              <a:t>nonrenewable</a:t>
            </a:r>
          </a:p>
          <a:p>
            <a:pPr marL="892629" lvl="2" indent="-457200" hangingPunct="1">
              <a:lnSpc>
                <a:spcPct val="100000"/>
              </a:lnSpc>
              <a:spcBef>
                <a:spcPts val="1690"/>
              </a:spcBef>
              <a:buFont typeface="Arial" panose="020B0604020202020204" pitchFamily="34" charset="0"/>
              <a:buChar char="•"/>
            </a:pPr>
            <a:r>
              <a:rPr lang="en-US" sz="2000" dirty="0">
                <a:latin typeface="+mn-lt"/>
              </a:rPr>
              <a:t>capital goods</a:t>
            </a:r>
          </a:p>
          <a:p>
            <a:pPr marL="892629" lvl="2" indent="-457200" hangingPunct="1">
              <a:lnSpc>
                <a:spcPct val="100000"/>
              </a:lnSpc>
              <a:spcBef>
                <a:spcPts val="1690"/>
              </a:spcBef>
              <a:buFont typeface="Arial" panose="020B0604020202020204" pitchFamily="34" charset="0"/>
              <a:buChar char="•"/>
            </a:pPr>
            <a:r>
              <a:rPr lang="en-US" sz="2000" dirty="0">
                <a:latin typeface="+mn-lt"/>
              </a:rPr>
              <a:t>infrastructure</a:t>
            </a:r>
          </a:p>
          <a:p>
            <a:pPr marL="892629" lvl="2" indent="-457200" hangingPunct="1">
              <a:lnSpc>
                <a:spcPct val="100000"/>
              </a:lnSpc>
              <a:spcBef>
                <a:spcPts val="1690"/>
              </a:spcBef>
              <a:buFont typeface="Arial" panose="020B0604020202020204" pitchFamily="34" charset="0"/>
              <a:buChar char="•"/>
            </a:pPr>
            <a:r>
              <a:rPr lang="en-US" sz="2000" dirty="0">
                <a:latin typeface="+mn-lt"/>
              </a:rPr>
              <a:t>human capital</a:t>
            </a:r>
          </a:p>
          <a:p>
            <a:pPr marL="892629" lvl="2" indent="-457200" hangingPunct="1">
              <a:lnSpc>
                <a:spcPct val="100000"/>
              </a:lnSpc>
              <a:spcBef>
                <a:spcPts val="1690"/>
              </a:spcBef>
              <a:buFont typeface="Arial" panose="020B0604020202020204" pitchFamily="34" charset="0"/>
              <a:buChar char="•"/>
            </a:pPr>
            <a:r>
              <a:rPr lang="en-US" sz="2000" dirty="0">
                <a:latin typeface="+mn-lt"/>
              </a:rPr>
              <a:t>entrepreneurship</a:t>
            </a:r>
          </a:p>
          <a:p>
            <a:pPr marL="892629" lvl="2" indent="-457200" hangingPunct="1">
              <a:lnSpc>
                <a:spcPct val="100000"/>
              </a:lnSpc>
              <a:spcBef>
                <a:spcPts val="1690"/>
              </a:spcBef>
              <a:buFont typeface="Arial" panose="020B0604020202020204" pitchFamily="34" charset="0"/>
              <a:buChar char="•"/>
            </a:pPr>
            <a:r>
              <a:rPr lang="en-US" sz="2000" dirty="0">
                <a:latin typeface="+mn-lt"/>
              </a:rPr>
              <a:t>income</a:t>
            </a:r>
          </a:p>
          <a:p>
            <a:pPr marL="892629" lvl="2" indent="-457200" hangingPunct="1">
              <a:lnSpc>
                <a:spcPct val="100000"/>
              </a:lnSpc>
              <a:spcBef>
                <a:spcPts val="1690"/>
              </a:spcBef>
              <a:buFont typeface="Arial" panose="020B0604020202020204" pitchFamily="34" charset="0"/>
              <a:buChar char="•"/>
            </a:pPr>
            <a:r>
              <a:rPr lang="en-US" sz="2000" dirty="0">
                <a:latin typeface="+mn-lt"/>
              </a:rPr>
              <a:t>expenses</a:t>
            </a:r>
          </a:p>
          <a:p>
            <a:pPr marL="892629" lvl="2" indent="-457200" hangingPunct="1">
              <a:lnSpc>
                <a:spcPct val="100000"/>
              </a:lnSpc>
              <a:spcBef>
                <a:spcPts val="1690"/>
              </a:spcBef>
              <a:buFont typeface="Arial" panose="020B0604020202020204" pitchFamily="34" charset="0"/>
              <a:buChar char="•"/>
            </a:pPr>
            <a:r>
              <a:rPr lang="en-US" sz="2000" dirty="0">
                <a:latin typeface="+mn-lt"/>
              </a:rPr>
              <a:t>literacy rate</a:t>
            </a:r>
          </a:p>
          <a:p>
            <a:pPr marL="892629" lvl="2" indent="-457200" hangingPunct="1">
              <a:lnSpc>
                <a:spcPct val="100000"/>
              </a:lnSpc>
              <a:spcBef>
                <a:spcPts val="1690"/>
              </a:spcBef>
              <a:buFont typeface="Arial" panose="020B0604020202020204" pitchFamily="34" charset="0"/>
              <a:buChar char="•"/>
            </a:pPr>
            <a:r>
              <a:rPr lang="en-US" sz="2000" dirty="0">
                <a:latin typeface="+mn-lt"/>
              </a:rPr>
              <a:t>life expectancy</a:t>
            </a:r>
          </a:p>
        </p:txBody>
      </p:sp>
      <p:sp>
        <p:nvSpPr>
          <p:cNvPr id="4" name="Shape 156">
            <a:extLst>
              <a:ext uri="{FF2B5EF4-FFF2-40B4-BE49-F238E27FC236}">
                <a16:creationId xmlns:a16="http://schemas.microsoft.com/office/drawing/2014/main" id="{15C23660-3B26-0605-57D1-6ABAD868566F}"/>
              </a:ext>
            </a:extLst>
          </p:cNvPr>
          <p:cNvSpPr txBox="1">
            <a:spLocks/>
          </p:cNvSpPr>
          <p:nvPr/>
        </p:nvSpPr>
        <p:spPr>
          <a:xfrm>
            <a:off x="0" y="0"/>
            <a:ext cx="91440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lvl1pPr marL="0" marR="0" indent="0" algn="ctr" defTabSz="804672" rtl="0" latinLnBrk="0">
              <a:lnSpc>
                <a:spcPct val="100000"/>
              </a:lnSpc>
              <a:spcBef>
                <a:spcPts val="0"/>
              </a:spcBef>
              <a:spcAft>
                <a:spcPts val="0"/>
              </a:spcAft>
              <a:buClrTx/>
              <a:buSzTx/>
              <a:buFontTx/>
              <a:buNone/>
              <a:tabLst/>
              <a:defRPr sz="3800" b="1" i="0" u="none" strike="noStrike" cap="none" spc="0" baseline="0">
                <a:ln>
                  <a:noFill/>
                </a:ln>
                <a:solidFill>
                  <a:srgbClr val="000000"/>
                </a:solidFill>
                <a:effectLst>
                  <a:outerShdw blurRad="38100" dist="33528"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spcBef>
                <a:spcPts val="1690"/>
              </a:spcBef>
            </a:pPr>
            <a:r>
              <a:rPr lang="en-US" sz="4400" dirty="0">
                <a:latin typeface="+mn-lt"/>
              </a:rPr>
              <a:t>SECTION 3: ECONOMIC SYSTEMS</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2">
                                            <p:bg/>
                                          </p:spTgt>
                                        </p:tgtEl>
                                        <p:attrNameLst>
                                          <p:attrName>style.visibility</p:attrName>
                                        </p:attrNameLst>
                                      </p:cBhvr>
                                      <p:to>
                                        <p:strVal val="visible"/>
                                      </p:to>
                                    </p:set>
                                    <p:anim calcmode="lin" valueType="num">
                                      <p:cBhvr>
                                        <p:cTn id="7" dur="500" fill="hold"/>
                                        <p:tgtEl>
                                          <p:spTgt spid="2">
                                            <p:bg/>
                                          </p:spTgt>
                                        </p:tgtEl>
                                        <p:attrNameLst>
                                          <p:attrName>ppt_x</p:attrName>
                                        </p:attrNameLst>
                                      </p:cBhvr>
                                      <p:tavLst>
                                        <p:tav tm="0">
                                          <p:val>
                                            <p:strVal val="0-#ppt_w/2"/>
                                          </p:val>
                                        </p:tav>
                                        <p:tav tm="100000">
                                          <p:val>
                                            <p:strVal val="#ppt_x"/>
                                          </p:val>
                                        </p:tav>
                                      </p:tavLst>
                                    </p:anim>
                                    <p:anim calcmode="lin" valueType="num">
                                      <p:cBhvr>
                                        <p:cTn id="8" dur="500" fill="hold"/>
                                        <p:tgtEl>
                                          <p:spTgt spid="2">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2">
                                            <p:txEl>
                                              <p:pRg st="0" end="0"/>
                                            </p:txEl>
                                          </p:spTgt>
                                        </p:tgtEl>
                                        <p:attrNameLst>
                                          <p:attrName>style.visibility</p:attrName>
                                        </p:attrNameLst>
                                      </p:cBhvr>
                                      <p:to>
                                        <p:strVal val="visible"/>
                                      </p:to>
                                    </p:set>
                                    <p:anim calcmode="lin" valueType="num">
                                      <p:cBhvr>
                                        <p:cTn id="11"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3">
                                            <p:bg/>
                                          </p:spTgt>
                                        </p:tgtEl>
                                        <p:attrNameLst>
                                          <p:attrName>style.visibility</p:attrName>
                                        </p:attrNameLst>
                                      </p:cBhvr>
                                      <p:to>
                                        <p:strVal val="visible"/>
                                      </p:to>
                                    </p:set>
                                    <p:anim calcmode="lin" valueType="num">
                                      <p:cBhvr>
                                        <p:cTn id="16" dur="500" fill="hold"/>
                                        <p:tgtEl>
                                          <p:spTgt spid="3">
                                            <p:bg/>
                                          </p:spTgt>
                                        </p:tgtEl>
                                        <p:attrNameLst>
                                          <p:attrName>ppt_x</p:attrName>
                                        </p:attrNameLst>
                                      </p:cBhvr>
                                      <p:tavLst>
                                        <p:tav tm="0">
                                          <p:val>
                                            <p:strVal val="0-#ppt_w/2"/>
                                          </p:val>
                                        </p:tav>
                                        <p:tav tm="100000">
                                          <p:val>
                                            <p:strVal val="#ppt_x"/>
                                          </p:val>
                                        </p:tav>
                                      </p:tavLst>
                                    </p:anim>
                                    <p:anim calcmode="lin" valueType="num">
                                      <p:cBhvr>
                                        <p:cTn id="17" dur="500" fill="hold"/>
                                        <p:tgtEl>
                                          <p:spTgt spid="3">
                                            <p:bg/>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3">
                                            <p:txEl>
                                              <p:pRg st="0" end="0"/>
                                            </p:txEl>
                                          </p:spTgt>
                                        </p:tgtEl>
                                        <p:attrNameLst>
                                          <p:attrName>style.visibility</p:attrName>
                                        </p:attrNameLst>
                                      </p:cBhvr>
                                      <p:to>
                                        <p:strVal val="visible"/>
                                      </p:to>
                                    </p:set>
                                    <p:anim calcmode="lin" valueType="num">
                                      <p:cBhvr>
                                        <p:cTn id="21"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p:cTn id="2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iterate>
                                    <p:tmAbs val="0"/>
                                  </p:iterate>
                                  <p:childTnLst>
                                    <p:set>
                                      <p:cBhvr>
                                        <p:cTn id="25" fill="hold"/>
                                        <p:tgtEl>
                                          <p:spTgt spid="3">
                                            <p:txEl>
                                              <p:pRg st="1" end="1"/>
                                            </p:txEl>
                                          </p:spTgt>
                                        </p:tgtEl>
                                        <p:attrNameLst>
                                          <p:attrName>style.visibility</p:attrName>
                                        </p:attrNameLst>
                                      </p:cBhvr>
                                      <p:to>
                                        <p:strVal val="visible"/>
                                      </p:to>
                                    </p:set>
                                    <p:anim calcmode="lin" valueType="num">
                                      <p:cBhvr>
                                        <p:cTn id="26"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p:cTn id="27"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iterate>
                                    <p:tmAbs val="0"/>
                                  </p:iterate>
                                  <p:childTnLst>
                                    <p:set>
                                      <p:cBhvr>
                                        <p:cTn id="30" fill="hold"/>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p:cTn id="3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 presetClass="entr" presetSubtype="8" fill="hold" grpId="0" nodeType="afterEffect">
                                  <p:stCondLst>
                                    <p:cond delay="0"/>
                                  </p:stCondLst>
                                  <p:iterate>
                                    <p:tmAbs val="0"/>
                                  </p:iterate>
                                  <p:childTnLst>
                                    <p:set>
                                      <p:cBhvr>
                                        <p:cTn id="35" fill="hold"/>
                                        <p:tgtEl>
                                          <p:spTgt spid="3">
                                            <p:txEl>
                                              <p:pRg st="3" end="3"/>
                                            </p:txEl>
                                          </p:spTgt>
                                        </p:tgtEl>
                                        <p:attrNameLst>
                                          <p:attrName>style.visibility</p:attrName>
                                        </p:attrNameLst>
                                      </p:cBhvr>
                                      <p:to>
                                        <p:strVal val="visible"/>
                                      </p:to>
                                    </p:set>
                                    <p:anim calcmode="lin" valueType="num">
                                      <p:cBhvr>
                                        <p:cTn id="36"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2" presetClass="entr" presetSubtype="8" fill="hold" grpId="0" nodeType="afterEffect">
                                  <p:stCondLst>
                                    <p:cond delay="0"/>
                                  </p:stCondLst>
                                  <p:iterate>
                                    <p:tmAbs val="0"/>
                                  </p:iterate>
                                  <p:childTnLst>
                                    <p:set>
                                      <p:cBhvr>
                                        <p:cTn id="40" fill="hold"/>
                                        <p:tgtEl>
                                          <p:spTgt spid="3">
                                            <p:txEl>
                                              <p:pRg st="4" end="4"/>
                                            </p:txEl>
                                          </p:spTgt>
                                        </p:tgtEl>
                                        <p:attrNameLst>
                                          <p:attrName>style.visibility</p:attrName>
                                        </p:attrNameLst>
                                      </p:cBhvr>
                                      <p:to>
                                        <p:strVal val="visible"/>
                                      </p:to>
                                    </p:set>
                                    <p:anim calcmode="lin" valueType="num">
                                      <p:cBhvr>
                                        <p:cTn id="4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p:cTn id="4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2" presetClass="entr" presetSubtype="8" fill="hold" grpId="0" nodeType="afterEffect">
                                  <p:stCondLst>
                                    <p:cond delay="0"/>
                                  </p:stCondLst>
                                  <p:iterate>
                                    <p:tmAbs val="0"/>
                                  </p:iterate>
                                  <p:childTnLst>
                                    <p:set>
                                      <p:cBhvr>
                                        <p:cTn id="45" fill="hold"/>
                                        <p:tgtEl>
                                          <p:spTgt spid="3">
                                            <p:txEl>
                                              <p:pRg st="5" end="5"/>
                                            </p:txEl>
                                          </p:spTgt>
                                        </p:tgtEl>
                                        <p:attrNameLst>
                                          <p:attrName>style.visibility</p:attrName>
                                        </p:attrNameLst>
                                      </p:cBhvr>
                                      <p:to>
                                        <p:strVal val="visible"/>
                                      </p:to>
                                    </p:set>
                                    <p:anim calcmode="lin" valueType="num">
                                      <p:cBhvr>
                                        <p:cTn id="46"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p:cTn id="47"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 presetClass="entr" presetSubtype="8" fill="hold" grpId="0" nodeType="afterEffect">
                                  <p:stCondLst>
                                    <p:cond delay="0"/>
                                  </p:stCondLst>
                                  <p:iterate>
                                    <p:tmAbs val="0"/>
                                  </p:iterate>
                                  <p:childTnLst>
                                    <p:set>
                                      <p:cBhvr>
                                        <p:cTn id="50" fill="hold"/>
                                        <p:tgtEl>
                                          <p:spTgt spid="3">
                                            <p:txEl>
                                              <p:pRg st="6" end="6"/>
                                            </p:txEl>
                                          </p:spTgt>
                                        </p:tgtEl>
                                        <p:attrNameLst>
                                          <p:attrName>style.visibility</p:attrName>
                                        </p:attrNameLst>
                                      </p:cBhvr>
                                      <p:to>
                                        <p:strVal val="visible"/>
                                      </p:to>
                                    </p:set>
                                    <p:anim calcmode="lin" valueType="num">
                                      <p:cBhvr>
                                        <p:cTn id="5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p:cTn id="5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2" presetClass="entr" presetSubtype="8" fill="hold" grpId="0" nodeType="afterEffect">
                                  <p:stCondLst>
                                    <p:cond delay="0"/>
                                  </p:stCondLst>
                                  <p:iterate>
                                    <p:tmAbs val="0"/>
                                  </p:iterate>
                                  <p:childTnLst>
                                    <p:set>
                                      <p:cBhvr>
                                        <p:cTn id="55" fill="hold"/>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p:cTn id="57"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2" presetClass="entr" presetSubtype="8" fill="hold" grpId="0" nodeType="afterEffect">
                                  <p:stCondLst>
                                    <p:cond delay="0"/>
                                  </p:stCondLst>
                                  <p:iterate>
                                    <p:tmAbs val="0"/>
                                  </p:iterate>
                                  <p:childTnLst>
                                    <p:set>
                                      <p:cBhvr>
                                        <p:cTn id="60" fill="hold"/>
                                        <p:tgtEl>
                                          <p:spTgt spid="3">
                                            <p:txEl>
                                              <p:pRg st="8" end="8"/>
                                            </p:txEl>
                                          </p:spTgt>
                                        </p:tgtEl>
                                        <p:attrNameLst>
                                          <p:attrName>style.visibility</p:attrName>
                                        </p:attrNameLst>
                                      </p:cBhvr>
                                      <p:to>
                                        <p:strVal val="visible"/>
                                      </p:to>
                                    </p:set>
                                    <p:anim calcmode="lin" valueType="num">
                                      <p:cBhvr>
                                        <p:cTn id="61"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p:cTn id="62"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par>
                          <p:cTn id="63" fill="hold">
                            <p:stCondLst>
                              <p:cond delay="5500"/>
                            </p:stCondLst>
                            <p:childTnLst>
                              <p:par>
                                <p:cTn id="64" presetID="2" presetClass="entr" presetSubtype="8" fill="hold" grpId="0" nodeType="afterEffect">
                                  <p:stCondLst>
                                    <p:cond delay="0"/>
                                  </p:stCondLst>
                                  <p:iterate>
                                    <p:tmAbs val="0"/>
                                  </p:iterate>
                                  <p:childTnLst>
                                    <p:set>
                                      <p:cBhvr>
                                        <p:cTn id="65" fill="hold"/>
                                        <p:tgtEl>
                                          <p:spTgt spid="3">
                                            <p:txEl>
                                              <p:pRg st="9" end="9"/>
                                            </p:txEl>
                                          </p:spTgt>
                                        </p:tgtEl>
                                        <p:attrNameLst>
                                          <p:attrName>style.visibility</p:attrName>
                                        </p:attrNameLst>
                                      </p:cBhvr>
                                      <p:to>
                                        <p:strVal val="visible"/>
                                      </p:to>
                                    </p:set>
                                    <p:anim calcmode="lin" valueType="num">
                                      <p:cBhvr>
                                        <p:cTn id="66"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p:cTn id="67"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par>
                          <p:cTn id="68" fill="hold">
                            <p:stCondLst>
                              <p:cond delay="6000"/>
                            </p:stCondLst>
                            <p:childTnLst>
                              <p:par>
                                <p:cTn id="69" presetID="2" presetClass="entr" presetSubtype="8" fill="hold" grpId="0" nodeType="afterEffect">
                                  <p:stCondLst>
                                    <p:cond delay="0"/>
                                  </p:stCondLst>
                                  <p:iterate>
                                    <p:tmAbs val="0"/>
                                  </p:iterate>
                                  <p:childTnLst>
                                    <p:set>
                                      <p:cBhvr>
                                        <p:cTn id="70" fill="hold"/>
                                        <p:tgtEl>
                                          <p:spTgt spid="3">
                                            <p:txEl>
                                              <p:pRg st="10" end="10"/>
                                            </p:txEl>
                                          </p:spTgt>
                                        </p:tgtEl>
                                        <p:attrNameLst>
                                          <p:attrName>style.visibility</p:attrName>
                                        </p:attrNameLst>
                                      </p:cBhvr>
                                      <p:to>
                                        <p:strVal val="visible"/>
                                      </p:to>
                                    </p:set>
                                    <p:anim calcmode="lin" valueType="num">
                                      <p:cBhvr>
                                        <p:cTn id="71"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p:cTn id="72"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par>
                          <p:cTn id="73" fill="hold">
                            <p:stCondLst>
                              <p:cond delay="6500"/>
                            </p:stCondLst>
                            <p:childTnLst>
                              <p:par>
                                <p:cTn id="74" presetID="2" presetClass="entr" presetSubtype="8" fill="hold" grpId="0" nodeType="afterEffect">
                                  <p:stCondLst>
                                    <p:cond delay="0"/>
                                  </p:stCondLst>
                                  <p:iterate>
                                    <p:tmAbs val="0"/>
                                  </p:iterate>
                                  <p:childTnLst>
                                    <p:set>
                                      <p:cBhvr>
                                        <p:cTn id="75" fill="hold"/>
                                        <p:tgtEl>
                                          <p:spTgt spid="3">
                                            <p:txEl>
                                              <p:pRg st="11" end="11"/>
                                            </p:txEl>
                                          </p:spTgt>
                                        </p:tgtEl>
                                        <p:attrNameLst>
                                          <p:attrName>style.visibility</p:attrName>
                                        </p:attrNameLst>
                                      </p:cBhvr>
                                      <p:to>
                                        <p:strVal val="visible"/>
                                      </p:to>
                                    </p:set>
                                    <p:anim calcmode="lin" valueType="num">
                                      <p:cBhvr>
                                        <p:cTn id="76"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p:cTn id="77"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par>
                          <p:cTn id="78" fill="hold">
                            <p:stCondLst>
                              <p:cond delay="7000"/>
                            </p:stCondLst>
                            <p:childTnLst>
                              <p:par>
                                <p:cTn id="79" presetID="2" presetClass="entr" presetSubtype="8" fill="hold" grpId="0" nodeType="afterEffect">
                                  <p:stCondLst>
                                    <p:cond delay="0"/>
                                  </p:stCondLst>
                                  <p:iterate>
                                    <p:tmAbs val="0"/>
                                  </p:iterate>
                                  <p:childTnLst>
                                    <p:set>
                                      <p:cBhvr>
                                        <p:cTn id="80" fill="hold"/>
                                        <p:tgtEl>
                                          <p:spTgt spid="3">
                                            <p:txEl>
                                              <p:pRg st="12" end="12"/>
                                            </p:txEl>
                                          </p:spTgt>
                                        </p:tgtEl>
                                        <p:attrNameLst>
                                          <p:attrName>style.visibility</p:attrName>
                                        </p:attrNameLst>
                                      </p:cBhvr>
                                      <p:to>
                                        <p:strVal val="visible"/>
                                      </p:to>
                                    </p:set>
                                    <p:anim calcmode="lin" valueType="num">
                                      <p:cBhvr>
                                        <p:cTn id="81" dur="500" fill="hold"/>
                                        <p:tgtEl>
                                          <p:spTgt spid="3">
                                            <p:txEl>
                                              <p:pRg st="12" end="12"/>
                                            </p:txEl>
                                          </p:spTgt>
                                        </p:tgtEl>
                                        <p:attrNameLst>
                                          <p:attrName>ppt_x</p:attrName>
                                        </p:attrNameLst>
                                      </p:cBhvr>
                                      <p:tavLst>
                                        <p:tav tm="0">
                                          <p:val>
                                            <p:strVal val="0-#ppt_w/2"/>
                                          </p:val>
                                        </p:tav>
                                        <p:tav tm="100000">
                                          <p:val>
                                            <p:strVal val="#ppt_x"/>
                                          </p:val>
                                        </p:tav>
                                      </p:tavLst>
                                    </p:anim>
                                    <p:anim calcmode="lin" valueType="num">
                                      <p:cBhvr>
                                        <p:cTn id="82" dur="500" fill="hold"/>
                                        <p:tgtEl>
                                          <p:spTgt spid="3">
                                            <p:txEl>
                                              <p:pRg st="12" end="12"/>
                                            </p:txEl>
                                          </p:spTgt>
                                        </p:tgtEl>
                                        <p:attrNameLst>
                                          <p:attrName>ppt_y</p:attrName>
                                        </p:attrNameLst>
                                      </p:cBhvr>
                                      <p:tavLst>
                                        <p:tav tm="0">
                                          <p:val>
                                            <p:strVal val="#ppt_y"/>
                                          </p:val>
                                        </p:tav>
                                        <p:tav tm="100000">
                                          <p:val>
                                            <p:strVal val="#ppt_y"/>
                                          </p:val>
                                        </p:tav>
                                      </p:tavLst>
                                    </p:anim>
                                  </p:childTnLst>
                                </p:cTn>
                              </p:par>
                            </p:childTnLst>
                          </p:cTn>
                        </p:par>
                        <p:par>
                          <p:cTn id="83" fill="hold">
                            <p:stCondLst>
                              <p:cond delay="7500"/>
                            </p:stCondLst>
                            <p:childTnLst>
                              <p:par>
                                <p:cTn id="84" presetID="2" presetClass="entr" presetSubtype="8" fill="hold" grpId="0" nodeType="afterEffect">
                                  <p:stCondLst>
                                    <p:cond delay="0"/>
                                  </p:stCondLst>
                                  <p:iterate>
                                    <p:tmAbs val="0"/>
                                  </p:iterate>
                                  <p:childTnLst>
                                    <p:set>
                                      <p:cBhvr>
                                        <p:cTn id="85" fill="hold"/>
                                        <p:tgtEl>
                                          <p:spTgt spid="3">
                                            <p:txEl>
                                              <p:pRg st="13" end="13"/>
                                            </p:txEl>
                                          </p:spTgt>
                                        </p:tgtEl>
                                        <p:attrNameLst>
                                          <p:attrName>style.visibility</p:attrName>
                                        </p:attrNameLst>
                                      </p:cBhvr>
                                      <p:to>
                                        <p:strVal val="visible"/>
                                      </p:to>
                                    </p:set>
                                    <p:anim calcmode="lin" valueType="num">
                                      <p:cBhvr>
                                        <p:cTn id="86" dur="500" fill="hold"/>
                                        <p:tgtEl>
                                          <p:spTgt spid="3">
                                            <p:txEl>
                                              <p:pRg st="13" end="13"/>
                                            </p:txEl>
                                          </p:spTgt>
                                        </p:tgtEl>
                                        <p:attrNameLst>
                                          <p:attrName>ppt_x</p:attrName>
                                        </p:attrNameLst>
                                      </p:cBhvr>
                                      <p:tavLst>
                                        <p:tav tm="0">
                                          <p:val>
                                            <p:strVal val="0-#ppt_w/2"/>
                                          </p:val>
                                        </p:tav>
                                        <p:tav tm="100000">
                                          <p:val>
                                            <p:strVal val="#ppt_x"/>
                                          </p:val>
                                        </p:tav>
                                      </p:tavLst>
                                    </p:anim>
                                    <p:anim calcmode="lin" valueType="num">
                                      <p:cBhvr>
                                        <p:cTn id="87" dur="500" fill="hold"/>
                                        <p:tgtEl>
                                          <p:spTgt spid="3">
                                            <p:txEl>
                                              <p:pRg st="13" end="13"/>
                                            </p:txEl>
                                          </p:spTgt>
                                        </p:tgtEl>
                                        <p:attrNameLst>
                                          <p:attrName>ppt_y</p:attrName>
                                        </p:attrNameLst>
                                      </p:cBhvr>
                                      <p:tavLst>
                                        <p:tav tm="0">
                                          <p:val>
                                            <p:strVal val="#ppt_y"/>
                                          </p:val>
                                        </p:tav>
                                        <p:tav tm="100000">
                                          <p:val>
                                            <p:strVal val="#ppt_y"/>
                                          </p:val>
                                        </p:tav>
                                      </p:tavLst>
                                    </p:anim>
                                  </p:childTnLst>
                                </p:cTn>
                              </p:par>
                            </p:childTnLst>
                          </p:cTn>
                        </p:par>
                        <p:par>
                          <p:cTn id="88" fill="hold">
                            <p:stCondLst>
                              <p:cond delay="8000"/>
                            </p:stCondLst>
                            <p:childTnLst>
                              <p:par>
                                <p:cTn id="89" presetID="2" presetClass="entr" presetSubtype="8" fill="hold" grpId="0" nodeType="afterEffect">
                                  <p:stCondLst>
                                    <p:cond delay="0"/>
                                  </p:stCondLst>
                                  <p:iterate>
                                    <p:tmAbs val="0"/>
                                  </p:iterate>
                                  <p:childTnLst>
                                    <p:set>
                                      <p:cBhvr>
                                        <p:cTn id="90" fill="hold"/>
                                        <p:tgtEl>
                                          <p:spTgt spid="3">
                                            <p:txEl>
                                              <p:pRg st="14" end="14"/>
                                            </p:txEl>
                                          </p:spTgt>
                                        </p:tgtEl>
                                        <p:attrNameLst>
                                          <p:attrName>style.visibility</p:attrName>
                                        </p:attrNameLst>
                                      </p:cBhvr>
                                      <p:to>
                                        <p:strVal val="visible"/>
                                      </p:to>
                                    </p:set>
                                    <p:anim calcmode="lin" valueType="num">
                                      <p:cBhvr>
                                        <p:cTn id="91" dur="500" fill="hold"/>
                                        <p:tgtEl>
                                          <p:spTgt spid="3">
                                            <p:txEl>
                                              <p:pRg st="14" end="14"/>
                                            </p:txEl>
                                          </p:spTgt>
                                        </p:tgtEl>
                                        <p:attrNameLst>
                                          <p:attrName>ppt_x</p:attrName>
                                        </p:attrNameLst>
                                      </p:cBhvr>
                                      <p:tavLst>
                                        <p:tav tm="0">
                                          <p:val>
                                            <p:strVal val="0-#ppt_w/2"/>
                                          </p:val>
                                        </p:tav>
                                        <p:tav tm="100000">
                                          <p:val>
                                            <p:strVal val="#ppt_x"/>
                                          </p:val>
                                        </p:tav>
                                      </p:tavLst>
                                    </p:anim>
                                    <p:anim calcmode="lin" valueType="num">
                                      <p:cBhvr>
                                        <p:cTn id="92" dur="500" fill="hold"/>
                                        <p:tgtEl>
                                          <p:spTgt spid="3">
                                            <p:txEl>
                                              <p:pRg st="14" end="14"/>
                                            </p:txEl>
                                          </p:spTgt>
                                        </p:tgtEl>
                                        <p:attrNameLst>
                                          <p:attrName>ppt_y</p:attrName>
                                        </p:attrNameLst>
                                      </p:cBhvr>
                                      <p:tavLst>
                                        <p:tav tm="0">
                                          <p:val>
                                            <p:strVal val="#ppt_y"/>
                                          </p:val>
                                        </p:tav>
                                        <p:tav tm="100000">
                                          <p:val>
                                            <p:strVal val="#ppt_y"/>
                                          </p:val>
                                        </p:tav>
                                      </p:tavLst>
                                    </p:anim>
                                  </p:childTnLst>
                                </p:cTn>
                              </p:par>
                            </p:childTnLst>
                          </p:cTn>
                        </p:par>
                        <p:par>
                          <p:cTn id="93" fill="hold">
                            <p:stCondLst>
                              <p:cond delay="8500"/>
                            </p:stCondLst>
                            <p:childTnLst>
                              <p:par>
                                <p:cTn id="94" presetID="2" presetClass="entr" presetSubtype="8" fill="hold" grpId="0" nodeType="afterEffect">
                                  <p:stCondLst>
                                    <p:cond delay="0"/>
                                  </p:stCondLst>
                                  <p:iterate>
                                    <p:tmAbs val="0"/>
                                  </p:iterate>
                                  <p:childTnLst>
                                    <p:set>
                                      <p:cBhvr>
                                        <p:cTn id="95" fill="hold"/>
                                        <p:tgtEl>
                                          <p:spTgt spid="3">
                                            <p:txEl>
                                              <p:pRg st="15" end="15"/>
                                            </p:txEl>
                                          </p:spTgt>
                                        </p:tgtEl>
                                        <p:attrNameLst>
                                          <p:attrName>style.visibility</p:attrName>
                                        </p:attrNameLst>
                                      </p:cBhvr>
                                      <p:to>
                                        <p:strVal val="visible"/>
                                      </p:to>
                                    </p:set>
                                    <p:anim calcmode="lin" valueType="num">
                                      <p:cBhvr>
                                        <p:cTn id="96" dur="500" fill="hold"/>
                                        <p:tgtEl>
                                          <p:spTgt spid="3">
                                            <p:txEl>
                                              <p:pRg st="15" end="15"/>
                                            </p:txEl>
                                          </p:spTgt>
                                        </p:tgtEl>
                                        <p:attrNameLst>
                                          <p:attrName>ppt_x</p:attrName>
                                        </p:attrNameLst>
                                      </p:cBhvr>
                                      <p:tavLst>
                                        <p:tav tm="0">
                                          <p:val>
                                            <p:strVal val="0-#ppt_w/2"/>
                                          </p:val>
                                        </p:tav>
                                        <p:tav tm="100000">
                                          <p:val>
                                            <p:strVal val="#ppt_x"/>
                                          </p:val>
                                        </p:tav>
                                      </p:tavLst>
                                    </p:anim>
                                    <p:anim calcmode="lin" valueType="num">
                                      <p:cBhvr>
                                        <p:cTn id="97" dur="500" fill="hold"/>
                                        <p:tgtEl>
                                          <p:spTgt spid="3">
                                            <p:txEl>
                                              <p:pRg st="15" end="15"/>
                                            </p:txEl>
                                          </p:spTgt>
                                        </p:tgtEl>
                                        <p:attrNameLst>
                                          <p:attrName>ppt_y</p:attrName>
                                        </p:attrNameLst>
                                      </p:cBhvr>
                                      <p:tavLst>
                                        <p:tav tm="0">
                                          <p:val>
                                            <p:strVal val="#ppt_y"/>
                                          </p:val>
                                        </p:tav>
                                        <p:tav tm="100000">
                                          <p:val>
                                            <p:strVal val="#ppt_y"/>
                                          </p:val>
                                        </p:tav>
                                      </p:tavLst>
                                    </p:anim>
                                  </p:childTnLst>
                                </p:cTn>
                              </p:par>
                            </p:childTnLst>
                          </p:cTn>
                        </p:par>
                        <p:par>
                          <p:cTn id="98" fill="hold">
                            <p:stCondLst>
                              <p:cond delay="9000"/>
                            </p:stCondLst>
                            <p:childTnLst>
                              <p:par>
                                <p:cTn id="99" presetID="2" presetClass="entr" presetSubtype="8" fill="hold" grpId="0" nodeType="afterEffect">
                                  <p:stCondLst>
                                    <p:cond delay="0"/>
                                  </p:stCondLst>
                                  <p:iterate>
                                    <p:tmAbs val="0"/>
                                  </p:iterate>
                                  <p:childTnLst>
                                    <p:set>
                                      <p:cBhvr>
                                        <p:cTn id="100" fill="hold"/>
                                        <p:tgtEl>
                                          <p:spTgt spid="3">
                                            <p:txEl>
                                              <p:pRg st="16" end="16"/>
                                            </p:txEl>
                                          </p:spTgt>
                                        </p:tgtEl>
                                        <p:attrNameLst>
                                          <p:attrName>style.visibility</p:attrName>
                                        </p:attrNameLst>
                                      </p:cBhvr>
                                      <p:to>
                                        <p:strVal val="visible"/>
                                      </p:to>
                                    </p:set>
                                    <p:anim calcmode="lin" valueType="num">
                                      <p:cBhvr>
                                        <p:cTn id="101" dur="500" fill="hold"/>
                                        <p:tgtEl>
                                          <p:spTgt spid="3">
                                            <p:txEl>
                                              <p:pRg st="16" end="16"/>
                                            </p:txEl>
                                          </p:spTgt>
                                        </p:tgtEl>
                                        <p:attrNameLst>
                                          <p:attrName>ppt_x</p:attrName>
                                        </p:attrNameLst>
                                      </p:cBhvr>
                                      <p:tavLst>
                                        <p:tav tm="0">
                                          <p:val>
                                            <p:strVal val="0-#ppt_w/2"/>
                                          </p:val>
                                        </p:tav>
                                        <p:tav tm="100000">
                                          <p:val>
                                            <p:strVal val="#ppt_x"/>
                                          </p:val>
                                        </p:tav>
                                      </p:tavLst>
                                    </p:anim>
                                    <p:anim calcmode="lin" valueType="num">
                                      <p:cBhvr>
                                        <p:cTn id="102" dur="500" fill="hold"/>
                                        <p:tgtEl>
                                          <p:spTgt spid="3">
                                            <p:txEl>
                                              <p:pRg st="16" end="16"/>
                                            </p:txEl>
                                          </p:spTgt>
                                        </p:tgtEl>
                                        <p:attrNameLst>
                                          <p:attrName>ppt_y</p:attrName>
                                        </p:attrNameLst>
                                      </p:cBhvr>
                                      <p:tavLst>
                                        <p:tav tm="0">
                                          <p:val>
                                            <p:strVal val="#ppt_y"/>
                                          </p:val>
                                        </p:tav>
                                        <p:tav tm="100000">
                                          <p:val>
                                            <p:strVal val="#ppt_y"/>
                                          </p:val>
                                        </p:tav>
                                      </p:tavLst>
                                    </p:anim>
                                  </p:childTnLst>
                                </p:cTn>
                              </p:par>
                            </p:childTnLst>
                          </p:cTn>
                        </p:par>
                        <p:par>
                          <p:cTn id="103" fill="hold">
                            <p:stCondLst>
                              <p:cond delay="9500"/>
                            </p:stCondLst>
                            <p:childTnLst>
                              <p:par>
                                <p:cTn id="104" presetID="2" presetClass="entr" presetSubtype="8" fill="hold" grpId="0" nodeType="afterEffect">
                                  <p:stCondLst>
                                    <p:cond delay="0"/>
                                  </p:stCondLst>
                                  <p:iterate>
                                    <p:tmAbs val="0"/>
                                  </p:iterate>
                                  <p:childTnLst>
                                    <p:set>
                                      <p:cBhvr>
                                        <p:cTn id="105" fill="hold"/>
                                        <p:tgtEl>
                                          <p:spTgt spid="3">
                                            <p:txEl>
                                              <p:pRg st="17" end="17"/>
                                            </p:txEl>
                                          </p:spTgt>
                                        </p:tgtEl>
                                        <p:attrNameLst>
                                          <p:attrName>style.visibility</p:attrName>
                                        </p:attrNameLst>
                                      </p:cBhvr>
                                      <p:to>
                                        <p:strVal val="visible"/>
                                      </p:to>
                                    </p:set>
                                    <p:anim calcmode="lin" valueType="num">
                                      <p:cBhvr>
                                        <p:cTn id="106" dur="500" fill="hold"/>
                                        <p:tgtEl>
                                          <p:spTgt spid="3">
                                            <p:txEl>
                                              <p:pRg st="17" end="17"/>
                                            </p:txEl>
                                          </p:spTgt>
                                        </p:tgtEl>
                                        <p:attrNameLst>
                                          <p:attrName>ppt_x</p:attrName>
                                        </p:attrNameLst>
                                      </p:cBhvr>
                                      <p:tavLst>
                                        <p:tav tm="0">
                                          <p:val>
                                            <p:strVal val="0-#ppt_w/2"/>
                                          </p:val>
                                        </p:tav>
                                        <p:tav tm="100000">
                                          <p:val>
                                            <p:strVal val="#ppt_x"/>
                                          </p:val>
                                        </p:tav>
                                      </p:tavLst>
                                    </p:anim>
                                    <p:anim calcmode="lin" valueType="num">
                                      <p:cBhvr>
                                        <p:cTn id="107" dur="500" fill="hold"/>
                                        <p:tgtEl>
                                          <p:spTgt spid="3">
                                            <p:txEl>
                                              <p:pRg st="17" end="17"/>
                                            </p:txEl>
                                          </p:spTgt>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8" fill="hold" grpId="0" nodeType="afterEffect">
                                  <p:stCondLst>
                                    <p:cond delay="0"/>
                                  </p:stCondLst>
                                  <p:iterate>
                                    <p:tmAbs val="0"/>
                                  </p:iterate>
                                  <p:childTnLst>
                                    <p:set>
                                      <p:cBhvr>
                                        <p:cTn id="110" fill="hold"/>
                                        <p:tgtEl>
                                          <p:spTgt spid="3">
                                            <p:txEl>
                                              <p:pRg st="18" end="18"/>
                                            </p:txEl>
                                          </p:spTgt>
                                        </p:tgtEl>
                                        <p:attrNameLst>
                                          <p:attrName>style.visibility</p:attrName>
                                        </p:attrNameLst>
                                      </p:cBhvr>
                                      <p:to>
                                        <p:strVal val="visible"/>
                                      </p:to>
                                    </p:set>
                                    <p:anim calcmode="lin" valueType="num">
                                      <p:cBhvr>
                                        <p:cTn id="111" dur="500" fill="hold"/>
                                        <p:tgtEl>
                                          <p:spTgt spid="3">
                                            <p:txEl>
                                              <p:pRg st="18" end="18"/>
                                            </p:txEl>
                                          </p:spTgt>
                                        </p:tgtEl>
                                        <p:attrNameLst>
                                          <p:attrName>ppt_x</p:attrName>
                                        </p:attrNameLst>
                                      </p:cBhvr>
                                      <p:tavLst>
                                        <p:tav tm="0">
                                          <p:val>
                                            <p:strVal val="0-#ppt_w/2"/>
                                          </p:val>
                                        </p:tav>
                                        <p:tav tm="100000">
                                          <p:val>
                                            <p:strVal val="#ppt_x"/>
                                          </p:val>
                                        </p:tav>
                                      </p:tavLst>
                                    </p:anim>
                                    <p:anim calcmode="lin" valueType="num">
                                      <p:cBhvr>
                                        <p:cTn id="112" dur="500" fill="hold"/>
                                        <p:tgtEl>
                                          <p:spTgt spid="3">
                                            <p:txEl>
                                              <p:pRg st="18" end="18"/>
                                            </p:txEl>
                                          </p:spTgt>
                                        </p:tgtEl>
                                        <p:attrNameLst>
                                          <p:attrName>ppt_y</p:attrName>
                                        </p:attrNameLst>
                                      </p:cBhvr>
                                      <p:tavLst>
                                        <p:tav tm="0">
                                          <p:val>
                                            <p:strVal val="#ppt_y"/>
                                          </p:val>
                                        </p:tav>
                                        <p:tav tm="100000">
                                          <p:val>
                                            <p:strVal val="#ppt_y"/>
                                          </p:val>
                                        </p:tav>
                                      </p:tavLst>
                                    </p:anim>
                                  </p:childTnLst>
                                </p:cTn>
                              </p:par>
                            </p:childTnLst>
                          </p:cTn>
                        </p:par>
                        <p:par>
                          <p:cTn id="113" fill="hold">
                            <p:stCondLst>
                              <p:cond delay="10500"/>
                            </p:stCondLst>
                            <p:childTnLst>
                              <p:par>
                                <p:cTn id="114" presetID="2" presetClass="entr" presetSubtype="8" fill="hold" grpId="0" nodeType="afterEffect">
                                  <p:stCondLst>
                                    <p:cond delay="0"/>
                                  </p:stCondLst>
                                  <p:iterate>
                                    <p:tmAbs val="0"/>
                                  </p:iterate>
                                  <p:childTnLst>
                                    <p:set>
                                      <p:cBhvr>
                                        <p:cTn id="115" fill="hold"/>
                                        <p:tgtEl>
                                          <p:spTgt spid="3">
                                            <p:txEl>
                                              <p:pRg st="19" end="19"/>
                                            </p:txEl>
                                          </p:spTgt>
                                        </p:tgtEl>
                                        <p:attrNameLst>
                                          <p:attrName>style.visibility</p:attrName>
                                        </p:attrNameLst>
                                      </p:cBhvr>
                                      <p:to>
                                        <p:strVal val="visible"/>
                                      </p:to>
                                    </p:set>
                                    <p:anim calcmode="lin" valueType="num">
                                      <p:cBhvr>
                                        <p:cTn id="116" dur="500" fill="hold"/>
                                        <p:tgtEl>
                                          <p:spTgt spid="3">
                                            <p:txEl>
                                              <p:pRg st="19" end="19"/>
                                            </p:txEl>
                                          </p:spTgt>
                                        </p:tgtEl>
                                        <p:attrNameLst>
                                          <p:attrName>ppt_x</p:attrName>
                                        </p:attrNameLst>
                                      </p:cBhvr>
                                      <p:tavLst>
                                        <p:tav tm="0">
                                          <p:val>
                                            <p:strVal val="0-#ppt_w/2"/>
                                          </p:val>
                                        </p:tav>
                                        <p:tav tm="100000">
                                          <p:val>
                                            <p:strVal val="#ppt_x"/>
                                          </p:val>
                                        </p:tav>
                                      </p:tavLst>
                                    </p:anim>
                                    <p:anim calcmode="lin" valueType="num">
                                      <p:cBhvr>
                                        <p:cTn id="117" dur="500" fill="hold"/>
                                        <p:tgtEl>
                                          <p:spTgt spid="3">
                                            <p:txEl>
                                              <p:pRg st="19" end="19"/>
                                            </p:txEl>
                                          </p:spTgt>
                                        </p:tgtEl>
                                        <p:attrNameLst>
                                          <p:attrName>ppt_y</p:attrName>
                                        </p:attrNameLst>
                                      </p:cBhvr>
                                      <p:tavLst>
                                        <p:tav tm="0">
                                          <p:val>
                                            <p:strVal val="#ppt_y"/>
                                          </p:val>
                                        </p:tav>
                                        <p:tav tm="100000">
                                          <p:val>
                                            <p:strVal val="#ppt_y"/>
                                          </p:val>
                                        </p:tav>
                                      </p:tavLst>
                                    </p:anim>
                                  </p:childTnLst>
                                </p:cTn>
                              </p:par>
                            </p:childTnLst>
                          </p:cTn>
                        </p:par>
                        <p:par>
                          <p:cTn id="118" fill="hold">
                            <p:stCondLst>
                              <p:cond delay="11000"/>
                            </p:stCondLst>
                            <p:childTnLst>
                              <p:par>
                                <p:cTn id="119" presetID="2" presetClass="entr" presetSubtype="8" fill="hold" grpId="0" nodeType="afterEffect">
                                  <p:stCondLst>
                                    <p:cond delay="0"/>
                                  </p:stCondLst>
                                  <p:iterate>
                                    <p:tmAbs val="0"/>
                                  </p:iterate>
                                  <p:childTnLst>
                                    <p:set>
                                      <p:cBhvr>
                                        <p:cTn id="120" fill="hold"/>
                                        <p:tgtEl>
                                          <p:spTgt spid="3">
                                            <p:txEl>
                                              <p:pRg st="20" end="20"/>
                                            </p:txEl>
                                          </p:spTgt>
                                        </p:tgtEl>
                                        <p:attrNameLst>
                                          <p:attrName>style.visibility</p:attrName>
                                        </p:attrNameLst>
                                      </p:cBhvr>
                                      <p:to>
                                        <p:strVal val="visible"/>
                                      </p:to>
                                    </p:set>
                                    <p:anim calcmode="lin" valueType="num">
                                      <p:cBhvr>
                                        <p:cTn id="121" dur="500" fill="hold"/>
                                        <p:tgtEl>
                                          <p:spTgt spid="3">
                                            <p:txEl>
                                              <p:pRg st="20" end="20"/>
                                            </p:txEl>
                                          </p:spTgt>
                                        </p:tgtEl>
                                        <p:attrNameLst>
                                          <p:attrName>ppt_x</p:attrName>
                                        </p:attrNameLst>
                                      </p:cBhvr>
                                      <p:tavLst>
                                        <p:tav tm="0">
                                          <p:val>
                                            <p:strVal val="0-#ppt_w/2"/>
                                          </p:val>
                                        </p:tav>
                                        <p:tav tm="100000">
                                          <p:val>
                                            <p:strVal val="#ppt_x"/>
                                          </p:val>
                                        </p:tav>
                                      </p:tavLst>
                                    </p:anim>
                                    <p:anim calcmode="lin" valueType="num">
                                      <p:cBhvr>
                                        <p:cTn id="122" dur="500" fill="hold"/>
                                        <p:tgtEl>
                                          <p:spTgt spid="3">
                                            <p:txEl>
                                              <p:pRg st="20" end="20"/>
                                            </p:txEl>
                                          </p:spTgt>
                                        </p:tgtEl>
                                        <p:attrNameLst>
                                          <p:attrName>ppt_y</p:attrName>
                                        </p:attrNameLst>
                                      </p:cBhvr>
                                      <p:tavLst>
                                        <p:tav tm="0">
                                          <p:val>
                                            <p:strVal val="#ppt_y"/>
                                          </p:val>
                                        </p:tav>
                                        <p:tav tm="100000">
                                          <p:val>
                                            <p:strVal val="#ppt_y"/>
                                          </p:val>
                                        </p:tav>
                                      </p:tavLst>
                                    </p:anim>
                                  </p:childTnLst>
                                </p:cTn>
                              </p:par>
                            </p:childTnLst>
                          </p:cTn>
                        </p:par>
                        <p:par>
                          <p:cTn id="123" fill="hold">
                            <p:stCondLst>
                              <p:cond delay="11500"/>
                            </p:stCondLst>
                            <p:childTnLst>
                              <p:par>
                                <p:cTn id="124" presetID="2" presetClass="entr" presetSubtype="8" fill="hold" grpId="0" nodeType="afterEffect">
                                  <p:stCondLst>
                                    <p:cond delay="0"/>
                                  </p:stCondLst>
                                  <p:iterate>
                                    <p:tmAbs val="0"/>
                                  </p:iterate>
                                  <p:childTnLst>
                                    <p:set>
                                      <p:cBhvr>
                                        <p:cTn id="125" fill="hold"/>
                                        <p:tgtEl>
                                          <p:spTgt spid="3">
                                            <p:txEl>
                                              <p:pRg st="21" end="21"/>
                                            </p:txEl>
                                          </p:spTgt>
                                        </p:tgtEl>
                                        <p:attrNameLst>
                                          <p:attrName>style.visibility</p:attrName>
                                        </p:attrNameLst>
                                      </p:cBhvr>
                                      <p:to>
                                        <p:strVal val="visible"/>
                                      </p:to>
                                    </p:set>
                                    <p:anim calcmode="lin" valueType="num">
                                      <p:cBhvr>
                                        <p:cTn id="126" dur="500" fill="hold"/>
                                        <p:tgtEl>
                                          <p:spTgt spid="3">
                                            <p:txEl>
                                              <p:pRg st="21" end="21"/>
                                            </p:txEl>
                                          </p:spTgt>
                                        </p:tgtEl>
                                        <p:attrNameLst>
                                          <p:attrName>ppt_x</p:attrName>
                                        </p:attrNameLst>
                                      </p:cBhvr>
                                      <p:tavLst>
                                        <p:tav tm="0">
                                          <p:val>
                                            <p:strVal val="0-#ppt_w/2"/>
                                          </p:val>
                                        </p:tav>
                                        <p:tav tm="100000">
                                          <p:val>
                                            <p:strVal val="#ppt_x"/>
                                          </p:val>
                                        </p:tav>
                                      </p:tavLst>
                                    </p:anim>
                                    <p:anim calcmode="lin" valueType="num">
                                      <p:cBhvr>
                                        <p:cTn id="127" dur="500" fill="hold"/>
                                        <p:tgtEl>
                                          <p:spTgt spid="3">
                                            <p:txEl>
                                              <p:pRg st="21" end="21"/>
                                            </p:txEl>
                                          </p:spTgt>
                                        </p:tgtEl>
                                        <p:attrNameLst>
                                          <p:attrName>ppt_y</p:attrName>
                                        </p:attrNameLst>
                                      </p:cBhvr>
                                      <p:tavLst>
                                        <p:tav tm="0">
                                          <p:val>
                                            <p:strVal val="#ppt_y"/>
                                          </p:val>
                                        </p:tav>
                                        <p:tav tm="100000">
                                          <p:val>
                                            <p:strVal val="#ppt_y"/>
                                          </p:val>
                                        </p:tav>
                                      </p:tavLst>
                                    </p:anim>
                                  </p:childTnLst>
                                </p:cTn>
                              </p:par>
                            </p:childTnLst>
                          </p:cTn>
                        </p:par>
                        <p:par>
                          <p:cTn id="128" fill="hold">
                            <p:stCondLst>
                              <p:cond delay="12000"/>
                            </p:stCondLst>
                            <p:childTnLst>
                              <p:par>
                                <p:cTn id="129" presetID="2" presetClass="entr" presetSubtype="8" fill="hold" grpId="0" nodeType="afterEffect">
                                  <p:stCondLst>
                                    <p:cond delay="0"/>
                                  </p:stCondLst>
                                  <p:iterate>
                                    <p:tmAbs val="0"/>
                                  </p:iterate>
                                  <p:childTnLst>
                                    <p:set>
                                      <p:cBhvr>
                                        <p:cTn id="130" fill="hold"/>
                                        <p:tgtEl>
                                          <p:spTgt spid="3">
                                            <p:txEl>
                                              <p:pRg st="22" end="22"/>
                                            </p:txEl>
                                          </p:spTgt>
                                        </p:tgtEl>
                                        <p:attrNameLst>
                                          <p:attrName>style.visibility</p:attrName>
                                        </p:attrNameLst>
                                      </p:cBhvr>
                                      <p:to>
                                        <p:strVal val="visible"/>
                                      </p:to>
                                    </p:set>
                                    <p:anim calcmode="lin" valueType="num">
                                      <p:cBhvr>
                                        <p:cTn id="131" dur="500" fill="hold"/>
                                        <p:tgtEl>
                                          <p:spTgt spid="3">
                                            <p:txEl>
                                              <p:pRg st="22" end="22"/>
                                            </p:txEl>
                                          </p:spTgt>
                                        </p:tgtEl>
                                        <p:attrNameLst>
                                          <p:attrName>ppt_x</p:attrName>
                                        </p:attrNameLst>
                                      </p:cBhvr>
                                      <p:tavLst>
                                        <p:tav tm="0">
                                          <p:val>
                                            <p:strVal val="0-#ppt_w/2"/>
                                          </p:val>
                                        </p:tav>
                                        <p:tav tm="100000">
                                          <p:val>
                                            <p:strVal val="#ppt_x"/>
                                          </p:val>
                                        </p:tav>
                                      </p:tavLst>
                                    </p:anim>
                                    <p:anim calcmode="lin" valueType="num">
                                      <p:cBhvr>
                                        <p:cTn id="132" dur="500" fill="hold"/>
                                        <p:tgtEl>
                                          <p:spTgt spid="3">
                                            <p:txEl>
                                              <p:pRg st="22" end="2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animBg="1" advAuto="0"/>
      <p:bldP spid="3" grpId="0" build="p" bldLvl="5"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88371-7083-DD08-F3B9-12169D2B1286}"/>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DF23DAC2-69C0-718A-458E-49E2439F9E4E}"/>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2800" dirty="0">
                <a:latin typeface="+mn-lt"/>
              </a:rPr>
              <a:t>A person who studies an economy is called an </a:t>
            </a:r>
            <a:r>
              <a:rPr lang="en-US" sz="2800" b="1" dirty="0">
                <a:latin typeface="+mn-lt"/>
              </a:rPr>
              <a:t>economist</a:t>
            </a:r>
            <a:r>
              <a:rPr lang="en-US" sz="2800" dirty="0">
                <a:latin typeface="+mn-lt"/>
              </a:rPr>
              <a:t>.</a:t>
            </a:r>
          </a:p>
          <a:p>
            <a:pPr marL="743771" indent="-743771" defTabSz="896111">
              <a:spcBef>
                <a:spcPts val="1690"/>
              </a:spcBef>
              <a:defRPr sz="3136"/>
            </a:pPr>
            <a:r>
              <a:rPr lang="en-US" sz="2800" dirty="0">
                <a:latin typeface="+mn-lt"/>
              </a:rPr>
              <a:t>Economists study the ways people or countries address the issue of limited resources, since no country has everything its people want or need.</a:t>
            </a:r>
          </a:p>
          <a:p>
            <a:pPr marL="743771" indent="-743771" defTabSz="896111">
              <a:spcBef>
                <a:spcPts val="1690"/>
              </a:spcBef>
              <a:defRPr sz="3136"/>
            </a:pPr>
            <a:r>
              <a:rPr lang="en-US" sz="2800" dirty="0">
                <a:latin typeface="+mn-lt"/>
              </a:rPr>
              <a:t>Countries must answer these questions:</a:t>
            </a:r>
          </a:p>
          <a:p>
            <a:pPr marL="1204020" lvl="2" indent="-743771" defTabSz="896111">
              <a:spcBef>
                <a:spcPts val="1690"/>
              </a:spcBef>
              <a:buFont typeface="Arial" panose="020B0604020202020204" pitchFamily="34" charset="0"/>
              <a:buChar char="•"/>
              <a:defRPr sz="3136"/>
            </a:pPr>
            <a:r>
              <a:rPr lang="en-US" sz="2400" dirty="0">
                <a:latin typeface="+mn-lt"/>
              </a:rPr>
              <a:t>What goods and services will be produced?</a:t>
            </a:r>
          </a:p>
          <a:p>
            <a:pPr marL="1204020" lvl="2" indent="-743771" defTabSz="896111">
              <a:spcBef>
                <a:spcPts val="1690"/>
              </a:spcBef>
              <a:buFont typeface="Arial" panose="020B0604020202020204" pitchFamily="34" charset="0"/>
              <a:buChar char="•"/>
              <a:defRPr sz="3136"/>
            </a:pPr>
            <a:r>
              <a:rPr lang="en-US" sz="2400" dirty="0">
                <a:latin typeface="+mn-lt"/>
              </a:rPr>
              <a:t>How will they be produced?</a:t>
            </a:r>
          </a:p>
          <a:p>
            <a:pPr marL="1204020" lvl="2" indent="-743771" defTabSz="896111">
              <a:spcBef>
                <a:spcPts val="1690"/>
              </a:spcBef>
              <a:buFont typeface="Arial" panose="020B0604020202020204" pitchFamily="34" charset="0"/>
              <a:buChar char="•"/>
              <a:defRPr sz="3136"/>
            </a:pPr>
            <a:r>
              <a:rPr lang="en-US" sz="2400" dirty="0">
                <a:latin typeface="+mn-lt"/>
              </a:rPr>
              <a:t>Who are the goods and services produced for?</a:t>
            </a:r>
          </a:p>
          <a:p>
            <a:pPr marL="743771" indent="-743771" defTabSz="896111">
              <a:spcBef>
                <a:spcPts val="1690"/>
              </a:spcBef>
              <a:defRPr sz="3136"/>
            </a:pPr>
            <a:r>
              <a:rPr lang="en-US" sz="2800" dirty="0">
                <a:latin typeface="+mn-lt"/>
              </a:rPr>
              <a:t>These answers determine the economic system.</a:t>
            </a:r>
          </a:p>
        </p:txBody>
      </p:sp>
      <p:sp>
        <p:nvSpPr>
          <p:cNvPr id="78" name="Shape 78">
            <a:extLst>
              <a:ext uri="{FF2B5EF4-FFF2-40B4-BE49-F238E27FC236}">
                <a16:creationId xmlns:a16="http://schemas.microsoft.com/office/drawing/2014/main" id="{653D5DED-566C-50B7-FFDB-6EFFD4E1E82E}"/>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18</a:t>
            </a:fld>
            <a:endParaRPr/>
          </a:p>
        </p:txBody>
      </p:sp>
      <p:sp>
        <p:nvSpPr>
          <p:cNvPr id="3" name="Shape 72">
            <a:extLst>
              <a:ext uri="{FF2B5EF4-FFF2-40B4-BE49-F238E27FC236}">
                <a16:creationId xmlns:a16="http://schemas.microsoft.com/office/drawing/2014/main" id="{77B633F4-6F11-E068-F3B2-3C684A4F02CD}"/>
              </a:ext>
            </a:extLst>
          </p:cNvPr>
          <p:cNvSpPr txBox="1">
            <a:spLocks/>
          </p:cNvSpPr>
          <p:nvPr/>
        </p:nvSpPr>
        <p:spPr>
          <a:xfrm>
            <a:off x="457199"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ECONOMIC MODELS</a:t>
            </a:r>
          </a:p>
        </p:txBody>
      </p:sp>
    </p:spTree>
    <p:extLst>
      <p:ext uri="{BB962C8B-B14F-4D97-AF65-F5344CB8AC3E}">
        <p14:creationId xmlns:p14="http://schemas.microsoft.com/office/powerpoint/2010/main" val="34301253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iterate>
                                    <p:tmAbs val="0"/>
                                  </p:iterate>
                                  <p:childTnLst>
                                    <p:set>
                                      <p:cBhvr>
                                        <p:cTn id="14" fill="hold"/>
                                        <p:tgtEl>
                                          <p:spTgt spid="77">
                                            <p:txEl>
                                              <p:pRg st="1" end="1"/>
                                            </p:txEl>
                                          </p:spTgt>
                                        </p:tgtEl>
                                        <p:attrNameLst>
                                          <p:attrName>style.visibility</p:attrName>
                                        </p:attrNameLst>
                                      </p:cBhvr>
                                      <p:to>
                                        <p:strVal val="visible"/>
                                      </p:to>
                                    </p:set>
                                    <p:anim calcmode="lin" valueType="num">
                                      <p:cBhvr>
                                        <p:cTn id="15"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77">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iterate>
                                    <p:tmAbs val="0"/>
                                  </p:iterate>
                                  <p:childTnLst>
                                    <p:set>
                                      <p:cBhvr>
                                        <p:cTn id="18" fill="hold"/>
                                        <p:tgtEl>
                                          <p:spTgt spid="77">
                                            <p:txEl>
                                              <p:pRg st="2" end="2"/>
                                            </p:txEl>
                                          </p:spTgt>
                                        </p:tgtEl>
                                        <p:attrNameLst>
                                          <p:attrName>style.visibility</p:attrName>
                                        </p:attrNameLst>
                                      </p:cBhvr>
                                      <p:to>
                                        <p:strVal val="visible"/>
                                      </p:to>
                                    </p:set>
                                    <p:anim calcmode="lin" valueType="num">
                                      <p:cBhvr>
                                        <p:cTn id="19"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0"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8" fill="hold" grpId="0" nodeType="afterEffect">
                                  <p:stCondLst>
                                    <p:cond delay="0"/>
                                  </p:stCondLst>
                                  <p:iterate>
                                    <p:tmAbs val="0"/>
                                  </p:iterate>
                                  <p:childTnLst>
                                    <p:set>
                                      <p:cBhvr>
                                        <p:cTn id="23" fill="hold"/>
                                        <p:tgtEl>
                                          <p:spTgt spid="77">
                                            <p:txEl>
                                              <p:pRg st="3" end="3"/>
                                            </p:txEl>
                                          </p:spTgt>
                                        </p:tgtEl>
                                        <p:attrNameLst>
                                          <p:attrName>style.visibility</p:attrName>
                                        </p:attrNameLst>
                                      </p:cBhvr>
                                      <p:to>
                                        <p:strVal val="visible"/>
                                      </p:to>
                                    </p:set>
                                    <p:anim calcmode="lin" valueType="num">
                                      <p:cBhvr>
                                        <p:cTn id="24"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5"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2" presetClass="entr" presetSubtype="8" fill="hold" grpId="0" nodeType="afterEffect">
                                  <p:stCondLst>
                                    <p:cond delay="0"/>
                                  </p:stCondLst>
                                  <p:iterate>
                                    <p:tmAbs val="0"/>
                                  </p:iterate>
                                  <p:childTnLst>
                                    <p:set>
                                      <p:cBhvr>
                                        <p:cTn id="28" fill="hold"/>
                                        <p:tgtEl>
                                          <p:spTgt spid="77">
                                            <p:txEl>
                                              <p:pRg st="4" end="4"/>
                                            </p:txEl>
                                          </p:spTgt>
                                        </p:tgtEl>
                                        <p:attrNameLst>
                                          <p:attrName>style.visibility</p:attrName>
                                        </p:attrNameLst>
                                      </p:cBhvr>
                                      <p:to>
                                        <p:strVal val="visible"/>
                                      </p:to>
                                    </p:set>
                                    <p:anim calcmode="lin" valueType="num">
                                      <p:cBhvr>
                                        <p:cTn id="29" dur="500" fill="hold"/>
                                        <p:tgtEl>
                                          <p:spTgt spid="77">
                                            <p:txEl>
                                              <p:pRg st="4" end="4"/>
                                            </p:txEl>
                                          </p:spTgt>
                                        </p:tgtEl>
                                        <p:attrNameLst>
                                          <p:attrName>ppt_x</p:attrName>
                                        </p:attrNameLst>
                                      </p:cBhvr>
                                      <p:tavLst>
                                        <p:tav tm="0">
                                          <p:val>
                                            <p:strVal val="0-#ppt_w/2"/>
                                          </p:val>
                                        </p:tav>
                                        <p:tav tm="100000">
                                          <p:val>
                                            <p:strVal val="#ppt_x"/>
                                          </p:val>
                                        </p:tav>
                                      </p:tavLst>
                                    </p:anim>
                                    <p:anim calcmode="lin" valueType="num">
                                      <p:cBhvr>
                                        <p:cTn id="30" dur="500" fill="hold"/>
                                        <p:tgtEl>
                                          <p:spTgt spid="77">
                                            <p:txEl>
                                              <p:pRg st="4" end="4"/>
                                            </p:txEl>
                                          </p:spTgt>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 presetClass="entr" presetSubtype="8" fill="hold" grpId="0" nodeType="afterEffect">
                                  <p:stCondLst>
                                    <p:cond delay="0"/>
                                  </p:stCondLst>
                                  <p:iterate>
                                    <p:tmAbs val="0"/>
                                  </p:iterate>
                                  <p:childTnLst>
                                    <p:set>
                                      <p:cBhvr>
                                        <p:cTn id="33" fill="hold"/>
                                        <p:tgtEl>
                                          <p:spTgt spid="77">
                                            <p:txEl>
                                              <p:pRg st="5" end="5"/>
                                            </p:txEl>
                                          </p:spTgt>
                                        </p:tgtEl>
                                        <p:attrNameLst>
                                          <p:attrName>style.visibility</p:attrName>
                                        </p:attrNameLst>
                                      </p:cBhvr>
                                      <p:to>
                                        <p:strVal val="visible"/>
                                      </p:to>
                                    </p:set>
                                    <p:anim calcmode="lin" valueType="num">
                                      <p:cBhvr>
                                        <p:cTn id="34" dur="500" fill="hold"/>
                                        <p:tgtEl>
                                          <p:spTgt spid="77">
                                            <p:txEl>
                                              <p:pRg st="5" end="5"/>
                                            </p:txEl>
                                          </p:spTgt>
                                        </p:tgtEl>
                                        <p:attrNameLst>
                                          <p:attrName>ppt_x</p:attrName>
                                        </p:attrNameLst>
                                      </p:cBhvr>
                                      <p:tavLst>
                                        <p:tav tm="0">
                                          <p:val>
                                            <p:strVal val="0-#ppt_w/2"/>
                                          </p:val>
                                        </p:tav>
                                        <p:tav tm="100000">
                                          <p:val>
                                            <p:strVal val="#ppt_x"/>
                                          </p:val>
                                        </p:tav>
                                      </p:tavLst>
                                    </p:anim>
                                    <p:anim calcmode="lin" valueType="num">
                                      <p:cBhvr>
                                        <p:cTn id="35" dur="500" fill="hold"/>
                                        <p:tgtEl>
                                          <p:spTgt spid="77">
                                            <p:txEl>
                                              <p:pRg st="5" end="5"/>
                                            </p:txEl>
                                          </p:spTgt>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 presetClass="entr" presetSubtype="8" fill="hold" grpId="0" nodeType="afterEffect">
                                  <p:stCondLst>
                                    <p:cond delay="0"/>
                                  </p:stCondLst>
                                  <p:iterate>
                                    <p:tmAbs val="0"/>
                                  </p:iterate>
                                  <p:childTnLst>
                                    <p:set>
                                      <p:cBhvr>
                                        <p:cTn id="38" fill="hold"/>
                                        <p:tgtEl>
                                          <p:spTgt spid="77">
                                            <p:txEl>
                                              <p:pRg st="6" end="6"/>
                                            </p:txEl>
                                          </p:spTgt>
                                        </p:tgtEl>
                                        <p:attrNameLst>
                                          <p:attrName>style.visibility</p:attrName>
                                        </p:attrNameLst>
                                      </p:cBhvr>
                                      <p:to>
                                        <p:strVal val="visible"/>
                                      </p:to>
                                    </p:set>
                                    <p:anim calcmode="lin" valueType="num">
                                      <p:cBhvr>
                                        <p:cTn id="39" dur="500" fill="hold"/>
                                        <p:tgtEl>
                                          <p:spTgt spid="77">
                                            <p:txEl>
                                              <p:pRg st="6" end="6"/>
                                            </p:txEl>
                                          </p:spTgt>
                                        </p:tgtEl>
                                        <p:attrNameLst>
                                          <p:attrName>ppt_x</p:attrName>
                                        </p:attrNameLst>
                                      </p:cBhvr>
                                      <p:tavLst>
                                        <p:tav tm="0">
                                          <p:val>
                                            <p:strVal val="0-#ppt_w/2"/>
                                          </p:val>
                                        </p:tav>
                                        <p:tav tm="100000">
                                          <p:val>
                                            <p:strVal val="#ppt_x"/>
                                          </p:val>
                                        </p:tav>
                                      </p:tavLst>
                                    </p:anim>
                                    <p:anim calcmode="lin" valueType="num">
                                      <p:cBhvr>
                                        <p:cTn id="40" dur="500" fill="hold"/>
                                        <p:tgtEl>
                                          <p:spTgt spid="7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17311-0275-803F-799A-604B385D88F6}"/>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A4FF15CF-BD45-EB0D-80F0-8D3BF17AAC4E}"/>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2800" b="1" dirty="0">
                <a:latin typeface="+mn-lt"/>
              </a:rPr>
              <a:t>Traditional economies </a:t>
            </a:r>
            <a:r>
              <a:rPr lang="en-US" sz="2800" dirty="0">
                <a:latin typeface="+mn-lt"/>
              </a:rPr>
              <a:t>are defined as:</a:t>
            </a:r>
          </a:p>
          <a:p>
            <a:pPr marL="1204020" lvl="2" indent="-743771" defTabSz="896111">
              <a:spcBef>
                <a:spcPts val="1690"/>
              </a:spcBef>
              <a:buFont typeface="Arial" panose="020B0604020202020204" pitchFamily="34" charset="0"/>
              <a:buChar char="•"/>
              <a:defRPr sz="3136"/>
            </a:pPr>
            <a:r>
              <a:rPr lang="en-US" sz="2400" dirty="0">
                <a:latin typeface="+mn-lt"/>
              </a:rPr>
              <a:t>Heavily dependent on agriculture.</a:t>
            </a:r>
          </a:p>
          <a:p>
            <a:pPr marL="1204020" lvl="2" indent="-743771" defTabSz="896111">
              <a:spcBef>
                <a:spcPts val="1690"/>
              </a:spcBef>
              <a:buFont typeface="Arial" panose="020B0604020202020204" pitchFamily="34" charset="0"/>
              <a:buChar char="•"/>
              <a:defRPr sz="3136"/>
            </a:pPr>
            <a:r>
              <a:rPr lang="en-US" sz="2400" dirty="0">
                <a:latin typeface="+mn-lt"/>
              </a:rPr>
              <a:t>People tending to </a:t>
            </a:r>
            <a:r>
              <a:rPr lang="en-US" sz="2400" b="1" dirty="0">
                <a:latin typeface="+mn-lt"/>
              </a:rPr>
              <a:t>barter</a:t>
            </a:r>
            <a:r>
              <a:rPr lang="en-US" sz="2400" dirty="0">
                <a:latin typeface="+mn-lt"/>
              </a:rPr>
              <a:t> (trade items of value rather than money).</a:t>
            </a:r>
          </a:p>
          <a:p>
            <a:pPr marL="1204020" lvl="2" indent="-743771" defTabSz="896111">
              <a:spcBef>
                <a:spcPts val="1690"/>
              </a:spcBef>
              <a:buFont typeface="Arial" panose="020B0604020202020204" pitchFamily="34" charset="0"/>
              <a:buChar char="•"/>
              <a:defRPr sz="3136"/>
            </a:pPr>
            <a:r>
              <a:rPr lang="en-US" sz="2400" dirty="0">
                <a:latin typeface="+mn-lt"/>
              </a:rPr>
              <a:t>Economic decisions are often based on long-held customs.</a:t>
            </a:r>
          </a:p>
          <a:p>
            <a:pPr marL="743771" indent="-743771" defTabSz="896111">
              <a:spcBef>
                <a:spcPts val="1690"/>
              </a:spcBef>
              <a:defRPr sz="3136"/>
            </a:pPr>
            <a:r>
              <a:rPr lang="en-US" sz="2800" dirty="0">
                <a:latin typeface="+mn-lt"/>
              </a:rPr>
              <a:t>In this system, each member of society at an early age knows what their role in the larger group will be since jobs are inherited.</a:t>
            </a:r>
          </a:p>
          <a:p>
            <a:pPr marL="743771" indent="-743771" defTabSz="896111">
              <a:spcBef>
                <a:spcPts val="1690"/>
              </a:spcBef>
              <a:defRPr sz="3136"/>
            </a:pPr>
            <a:r>
              <a:rPr lang="en-US" sz="2800" dirty="0">
                <a:latin typeface="+mn-lt"/>
              </a:rPr>
              <a:t>People are dependent upon each other to fulfill their roles, because the alternative is the breaking-down of the system.</a:t>
            </a:r>
          </a:p>
        </p:txBody>
      </p:sp>
      <p:sp>
        <p:nvSpPr>
          <p:cNvPr id="78" name="Shape 78">
            <a:extLst>
              <a:ext uri="{FF2B5EF4-FFF2-40B4-BE49-F238E27FC236}">
                <a16:creationId xmlns:a16="http://schemas.microsoft.com/office/drawing/2014/main" id="{001EEDBF-F6AA-F37D-560E-4937AB4F26D5}"/>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19</a:t>
            </a:fld>
            <a:endParaRPr/>
          </a:p>
        </p:txBody>
      </p:sp>
      <p:sp>
        <p:nvSpPr>
          <p:cNvPr id="3" name="Shape 72">
            <a:extLst>
              <a:ext uri="{FF2B5EF4-FFF2-40B4-BE49-F238E27FC236}">
                <a16:creationId xmlns:a16="http://schemas.microsoft.com/office/drawing/2014/main" id="{AB4CE2D6-9A17-8A78-9A87-ABFBBA6E22D2}"/>
              </a:ext>
            </a:extLst>
          </p:cNvPr>
          <p:cNvSpPr txBox="1">
            <a:spLocks/>
          </p:cNvSpPr>
          <p:nvPr/>
        </p:nvSpPr>
        <p:spPr>
          <a:xfrm>
            <a:off x="457199"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Traditional Economy</a:t>
            </a:r>
          </a:p>
        </p:txBody>
      </p:sp>
    </p:spTree>
    <p:extLst>
      <p:ext uri="{BB962C8B-B14F-4D97-AF65-F5344CB8AC3E}">
        <p14:creationId xmlns:p14="http://schemas.microsoft.com/office/powerpoint/2010/main" val="2029402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iterate>
                                    <p:tmAbs val="0"/>
                                  </p:iterate>
                                  <p:childTnLst>
                                    <p:set>
                                      <p:cBhvr>
                                        <p:cTn id="25" fill="hold"/>
                                        <p:tgtEl>
                                          <p:spTgt spid="77">
                                            <p:txEl>
                                              <p:pRg st="3" end="3"/>
                                            </p:txEl>
                                          </p:spTgt>
                                        </p:tgtEl>
                                        <p:attrNameLst>
                                          <p:attrName>style.visibility</p:attrName>
                                        </p:attrNameLst>
                                      </p:cBhvr>
                                      <p:to>
                                        <p:strVal val="visible"/>
                                      </p:to>
                                    </p:set>
                                    <p:anim calcmode="lin" valueType="num">
                                      <p:cBhvr>
                                        <p:cTn id="26"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iterate>
                                    <p:tmAbs val="0"/>
                                  </p:iterate>
                                  <p:childTnLst>
                                    <p:set>
                                      <p:cBhvr>
                                        <p:cTn id="30" fill="hold"/>
                                        <p:tgtEl>
                                          <p:spTgt spid="77">
                                            <p:txEl>
                                              <p:pRg st="4" end="4"/>
                                            </p:txEl>
                                          </p:spTgt>
                                        </p:tgtEl>
                                        <p:attrNameLst>
                                          <p:attrName>style.visibility</p:attrName>
                                        </p:attrNameLst>
                                      </p:cBhvr>
                                      <p:to>
                                        <p:strVal val="visible"/>
                                      </p:to>
                                    </p:set>
                                    <p:anim calcmode="lin" valueType="num">
                                      <p:cBhvr>
                                        <p:cTn id="31" dur="500" fill="hold"/>
                                        <p:tgtEl>
                                          <p:spTgt spid="77">
                                            <p:txEl>
                                              <p:pRg st="4" end="4"/>
                                            </p:txEl>
                                          </p:spTgt>
                                        </p:tgtEl>
                                        <p:attrNameLst>
                                          <p:attrName>ppt_x</p:attrName>
                                        </p:attrNameLst>
                                      </p:cBhvr>
                                      <p:tavLst>
                                        <p:tav tm="0">
                                          <p:val>
                                            <p:strVal val="0-#ppt_w/2"/>
                                          </p:val>
                                        </p:tav>
                                        <p:tav tm="100000">
                                          <p:val>
                                            <p:strVal val="#ppt_x"/>
                                          </p:val>
                                        </p:tav>
                                      </p:tavLst>
                                    </p:anim>
                                    <p:anim calcmode="lin" valueType="num">
                                      <p:cBhvr>
                                        <p:cTn id="32" dur="500" fill="hold"/>
                                        <p:tgtEl>
                                          <p:spTgt spid="77">
                                            <p:txEl>
                                              <p:pRg st="4" end="4"/>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iterate>
                                    <p:tmAbs val="0"/>
                                  </p:iterate>
                                  <p:childTnLst>
                                    <p:set>
                                      <p:cBhvr>
                                        <p:cTn id="34" fill="hold"/>
                                        <p:tgtEl>
                                          <p:spTgt spid="77">
                                            <p:txEl>
                                              <p:pRg st="5" end="5"/>
                                            </p:txEl>
                                          </p:spTgt>
                                        </p:tgtEl>
                                        <p:attrNameLst>
                                          <p:attrName>style.visibility</p:attrName>
                                        </p:attrNameLst>
                                      </p:cBhvr>
                                      <p:to>
                                        <p:strVal val="visible"/>
                                      </p:to>
                                    </p:set>
                                    <p:anim calcmode="lin" valueType="num">
                                      <p:cBhvr>
                                        <p:cTn id="35" dur="500" fill="hold"/>
                                        <p:tgtEl>
                                          <p:spTgt spid="77">
                                            <p:txEl>
                                              <p:pRg st="5" end="5"/>
                                            </p:txEl>
                                          </p:spTgt>
                                        </p:tgtEl>
                                        <p:attrNameLst>
                                          <p:attrName>ppt_x</p:attrName>
                                        </p:attrNameLst>
                                      </p:cBhvr>
                                      <p:tavLst>
                                        <p:tav tm="0">
                                          <p:val>
                                            <p:strVal val="0-#ppt_w/2"/>
                                          </p:val>
                                        </p:tav>
                                        <p:tav tm="100000">
                                          <p:val>
                                            <p:strVal val="#ppt_x"/>
                                          </p:val>
                                        </p:tav>
                                      </p:tavLst>
                                    </p:anim>
                                    <p:anim calcmode="lin" valueType="num">
                                      <p:cBhvr>
                                        <p:cTn id="36" dur="500" fill="hold"/>
                                        <p:tgtEl>
                                          <p:spTgt spid="7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alpha val="31000"/>
          </a:schemeClr>
        </a:solidFill>
        <a:effectLst/>
      </p:bgPr>
    </p:bg>
    <p:spTree>
      <p:nvGrpSpPr>
        <p:cNvPr id="1" name=""/>
        <p:cNvGrpSpPr/>
        <p:nvPr/>
      </p:nvGrpSpPr>
      <p:grpSpPr>
        <a:xfrm>
          <a:off x="0" y="0"/>
          <a:ext cx="0" cy="0"/>
          <a:chOff x="0" y="0"/>
          <a:chExt cx="0" cy="0"/>
        </a:xfrm>
      </p:grpSpPr>
      <p:pic>
        <p:nvPicPr>
          <p:cNvPr id="2" name="Shape 41">
            <a:extLst>
              <a:ext uri="{FF2B5EF4-FFF2-40B4-BE49-F238E27FC236}">
                <a16:creationId xmlns:a16="http://schemas.microsoft.com/office/drawing/2014/main" id="{17D3E103-686B-EE2C-420E-B3144BD92363}"/>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376" y="0"/>
            <a:ext cx="9141247" cy="6491643"/>
          </a:xfrm>
          <a:prstGeom prst="rect">
            <a:avLst/>
          </a:prstGeom>
          <a:noFill/>
          <a:ln>
            <a:noFill/>
          </a:ln>
        </p:spPr>
      </p:pic>
      <p:sp>
        <p:nvSpPr>
          <p:cNvPr id="4" name="Rectangle 3">
            <a:extLst>
              <a:ext uri="{FF2B5EF4-FFF2-40B4-BE49-F238E27FC236}">
                <a16:creationId xmlns:a16="http://schemas.microsoft.com/office/drawing/2014/main" id="{A959EA9A-87F3-BBAF-14E8-5E7C785FACA1}"/>
              </a:ext>
            </a:extLst>
          </p:cNvPr>
          <p:cNvSpPr/>
          <p:nvPr/>
        </p:nvSpPr>
        <p:spPr>
          <a:xfrm>
            <a:off x="0" y="5449754"/>
            <a:ext cx="5701696" cy="1015660"/>
          </a:xfrm>
          <a:prstGeom prst="rect">
            <a:avLst/>
          </a:prstGeom>
          <a:solidFill>
            <a:srgbClr val="10253F">
              <a:alpha val="81961"/>
            </a:srgb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5" name="Shape 65"/>
          <p:cNvSpPr/>
          <p:nvPr/>
        </p:nvSpPr>
        <p:spPr>
          <a:xfrm>
            <a:off x="0" y="5449755"/>
            <a:ext cx="5766458" cy="1015659"/>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nchor="b">
            <a:spAutoFit/>
          </a:bodyPr>
          <a:lstStyle/>
          <a:p>
            <a:pPr>
              <a:defRPr sz="2000" b="1">
                <a:solidFill>
                  <a:srgbClr val="FFFFFF"/>
                </a:solidFill>
                <a:effectLst>
                  <a:outerShdw blurRad="38100" dist="38100" dir="2700000" rotWithShape="0">
                    <a:srgbClr val="000000">
                      <a:alpha val="43137"/>
                    </a:srgbClr>
                  </a:outerShdw>
                </a:effectLst>
                <a:latin typeface="Trebuchet MS"/>
                <a:ea typeface="Trebuchet MS"/>
                <a:cs typeface="Trebuchet MS"/>
                <a:sym typeface="Trebuchet MS"/>
              </a:defRPr>
            </a:pPr>
            <a:r>
              <a:rPr lang="en-US" dirty="0"/>
              <a:t> </a:t>
            </a:r>
            <a:r>
              <a:rPr dirty="0">
                <a:latin typeface="+mn-lt"/>
              </a:rPr>
              <a:t>Section 1: </a:t>
            </a:r>
            <a:r>
              <a:rPr lang="en-US" u="sng" dirty="0">
                <a:solidFill>
                  <a:srgbClr val="FF0000"/>
                </a:solidFill>
                <a:uFill>
                  <a:solidFill>
                    <a:srgbClr val="FF0000"/>
                  </a:solidFill>
                </a:uFill>
                <a:latin typeface="+mn-lt"/>
                <a:hlinkClick r:id="rId3" action="ppaction://hlinksldjump"/>
              </a:rPr>
              <a:t>Economic Fundamentals</a:t>
            </a:r>
            <a:endParaRPr u="sng" dirty="0">
              <a:solidFill>
                <a:srgbClr val="FF0000"/>
              </a:solidFill>
              <a:uFill>
                <a:solidFill>
                  <a:srgbClr val="FF0000"/>
                </a:solidFill>
              </a:uFill>
              <a:latin typeface="+mn-lt"/>
              <a:hlinkClick r:id="rId3" action="ppaction://hlinksldjump">
                <a:extLst>
                  <a:ext uri="{A12FA001-AC4F-418D-AE19-62706E023703}">
                    <ahyp:hlinkClr xmlns:ahyp="http://schemas.microsoft.com/office/drawing/2018/hyperlinkcolor" val="tx"/>
                  </a:ext>
                </a:extLst>
              </a:hlinkClick>
            </a:endParaRPr>
          </a:p>
          <a:p>
            <a:pPr>
              <a:defRPr sz="2000" b="1">
                <a:solidFill>
                  <a:srgbClr val="FFFFFF"/>
                </a:solidFill>
                <a:effectLst>
                  <a:outerShdw blurRad="38100" dist="38100" dir="2700000" rotWithShape="0">
                    <a:srgbClr val="000000">
                      <a:alpha val="43137"/>
                    </a:srgbClr>
                  </a:outerShdw>
                </a:effectLst>
                <a:latin typeface="Trebuchet MS"/>
                <a:ea typeface="Trebuchet MS"/>
                <a:cs typeface="Trebuchet MS"/>
                <a:sym typeface="Trebuchet MS"/>
              </a:defRPr>
            </a:pPr>
            <a:r>
              <a:rPr lang="en-US" dirty="0">
                <a:latin typeface="+mn-lt"/>
              </a:rPr>
              <a:t> </a:t>
            </a:r>
            <a:r>
              <a:rPr dirty="0">
                <a:latin typeface="+mn-lt"/>
              </a:rPr>
              <a:t>Section 2: </a:t>
            </a:r>
            <a:r>
              <a:rPr lang="en-US" u="sng" dirty="0">
                <a:solidFill>
                  <a:srgbClr val="FF0000"/>
                </a:solidFill>
                <a:uFill>
                  <a:solidFill>
                    <a:srgbClr val="FF0000"/>
                  </a:solidFill>
                </a:uFill>
                <a:latin typeface="+mn-lt"/>
                <a:hlinkClick r:id="rId4" action="ppaction://hlinksldjump"/>
              </a:rPr>
              <a:t>Trade</a:t>
            </a:r>
            <a:endParaRPr u="sng" dirty="0">
              <a:solidFill>
                <a:srgbClr val="FF0000"/>
              </a:solidFill>
              <a:uFill>
                <a:solidFill>
                  <a:srgbClr val="FF0000"/>
                </a:solidFill>
              </a:uFill>
              <a:latin typeface="+mn-lt"/>
              <a:hlinkClick r:id="rId4" action="ppaction://hlinksldjump">
                <a:extLst>
                  <a:ext uri="{A12FA001-AC4F-418D-AE19-62706E023703}">
                    <ahyp:hlinkClr xmlns:ahyp="http://schemas.microsoft.com/office/drawing/2018/hyperlinkcolor" val="tx"/>
                  </a:ext>
                </a:extLst>
              </a:hlinkClick>
            </a:endParaRPr>
          </a:p>
          <a:p>
            <a:pPr>
              <a:defRPr sz="2000" b="1">
                <a:solidFill>
                  <a:srgbClr val="FFFFFF"/>
                </a:solidFill>
                <a:effectLst>
                  <a:outerShdw blurRad="38100" dist="38100" dir="2700000" rotWithShape="0">
                    <a:srgbClr val="000000">
                      <a:alpha val="43137"/>
                    </a:srgbClr>
                  </a:outerShdw>
                </a:effectLst>
                <a:latin typeface="Trebuchet MS"/>
                <a:ea typeface="Trebuchet MS"/>
                <a:cs typeface="Trebuchet MS"/>
                <a:sym typeface="Trebuchet MS"/>
              </a:defRPr>
            </a:pPr>
            <a:r>
              <a:rPr lang="en-US" dirty="0">
                <a:solidFill>
                  <a:srgbClr val="FFFFFF"/>
                </a:solidFill>
                <a:latin typeface="+mn-lt"/>
              </a:rPr>
              <a:t> </a:t>
            </a:r>
            <a:r>
              <a:rPr dirty="0">
                <a:solidFill>
                  <a:srgbClr val="FFFFFF"/>
                </a:solidFill>
                <a:latin typeface="+mn-lt"/>
              </a:rPr>
              <a:t>Section 3: </a:t>
            </a:r>
            <a:r>
              <a:rPr lang="en-US" u="sng" dirty="0">
                <a:solidFill>
                  <a:srgbClr val="FF0000"/>
                </a:solidFill>
                <a:uFill>
                  <a:solidFill>
                    <a:srgbClr val="FF0000"/>
                  </a:solidFill>
                </a:uFill>
                <a:latin typeface="+mn-lt"/>
                <a:hlinkClick r:id="rId5" action="ppaction://hlinksldjump"/>
              </a:rPr>
              <a:t>Economic Systems and Growth</a:t>
            </a:r>
            <a:endParaRPr u="sng" dirty="0">
              <a:solidFill>
                <a:srgbClr val="FF0000"/>
              </a:solidFill>
              <a:uFill>
                <a:solidFill>
                  <a:srgbClr val="FF0000"/>
                </a:solidFill>
              </a:uFill>
              <a:latin typeface="+mn-lt"/>
              <a:hlinkClick r:id="rId5" action="ppaction://hlinksldjump">
                <a:extLst>
                  <a:ext uri="{A12FA001-AC4F-418D-AE19-62706E023703}">
                    <ahyp:hlinkClr xmlns:ahyp="http://schemas.microsoft.com/office/drawing/2018/hyperlinkcolor" val="tx"/>
                  </a:ext>
                </a:extLst>
              </a:hlinkClick>
            </a:endParaRPr>
          </a:p>
        </p:txBody>
      </p:sp>
      <p:sp>
        <p:nvSpPr>
          <p:cNvPr id="66" name="Shape 66"/>
          <p:cNvSpPr>
            <a:spLocks noGrp="1"/>
          </p:cNvSpPr>
          <p:nvPr>
            <p:ph type="sldNum" sz="quarter" idx="2"/>
          </p:nvPr>
        </p:nvSpPr>
        <p:spPr>
          <a:xfrm>
            <a:off x="8655497" y="6521549"/>
            <a:ext cx="183701" cy="307773"/>
          </a:xfrm>
          <a:prstGeom prst="rect">
            <a:avLst/>
          </a:prstGeom>
          <a:extLst>
            <a:ext uri="{C572A759-6A51-4108-AA02-DFA0A04FC94B}">
              <ma14:wrappingTextBoxFlag xmlns="" xmlns:ma14="http://schemas.microsoft.com/office/mac/drawingml/2011/main" val="1"/>
            </a:ext>
          </a:extLst>
        </p:spPr>
        <p:txBody>
          <a:bodyPr/>
          <a:lstStyle>
            <a:lvl1pPr>
              <a:defRPr>
                <a:solidFill>
                  <a:srgbClr val="000000"/>
                </a:solidFill>
              </a:defRPr>
            </a:lvl1pPr>
          </a:lstStyle>
          <a:p>
            <a:fld id="{86CB4B4D-7CA3-9044-876B-883B54F8677D}" type="slidenum">
              <a:rPr>
                <a:solidFill>
                  <a:srgbClr val="FFFFFF"/>
                </a:solidFill>
              </a:rPr>
              <a:t>2</a:t>
            </a:fld>
            <a:endParaRPr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2" nodeType="afterEffect">
                                  <p:stCondLst>
                                    <p:cond delay="0"/>
                                  </p:stCondLst>
                                  <p:iterate>
                                    <p:tmAbs val="0"/>
                                  </p:iterate>
                                  <p:childTnLst>
                                    <p:set>
                                      <p:cBhvr>
                                        <p:cTn id="6" fill="hold"/>
                                        <p:tgtEl>
                                          <p:spTgt spid="65"/>
                                        </p:tgtEl>
                                        <p:attrNameLst>
                                          <p:attrName>style.visibility</p:attrName>
                                        </p:attrNameLst>
                                      </p:cBhvr>
                                      <p:to>
                                        <p:strVal val="visible"/>
                                      </p:to>
                                    </p:set>
                                    <p:anim calcmode="lin" valueType="num">
                                      <p:cBhvr>
                                        <p:cTn id="7" dur="500" fill="hold"/>
                                        <p:tgtEl>
                                          <p:spTgt spid="65"/>
                                        </p:tgtEl>
                                        <p:attrNameLst>
                                          <p:attrName>ppt_x</p:attrName>
                                        </p:attrNameLst>
                                      </p:cBhvr>
                                      <p:tavLst>
                                        <p:tav tm="0">
                                          <p:val>
                                            <p:strVal val="0-#ppt_w/2"/>
                                          </p:val>
                                        </p:tav>
                                        <p:tav tm="100000">
                                          <p:val>
                                            <p:strVal val="#ppt_x"/>
                                          </p:val>
                                        </p:tav>
                                      </p:tavLst>
                                    </p:anim>
                                    <p:anim calcmode="lin" valueType="num">
                                      <p:cBhvr>
                                        <p:cTn id="8"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2"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DD771-4BE2-7A98-C001-6FBC500C2490}"/>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A107473E-DC23-07A1-56DF-DF19B8C90127}"/>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2500" dirty="0">
                <a:latin typeface="+mn-lt"/>
              </a:rPr>
              <a:t>In </a:t>
            </a:r>
            <a:r>
              <a:rPr lang="en-US" sz="2500" b="1" dirty="0">
                <a:latin typeface="+mn-lt"/>
              </a:rPr>
              <a:t>command economies</a:t>
            </a:r>
            <a:r>
              <a:rPr lang="en-US" sz="2500" dirty="0">
                <a:latin typeface="+mn-lt"/>
              </a:rPr>
              <a:t>, government planning groups make the basic economic decisions, determining what to produce, the prices, and wage rates.</a:t>
            </a:r>
          </a:p>
          <a:p>
            <a:pPr marL="1204020" lvl="2" indent="-743771" defTabSz="896111">
              <a:spcBef>
                <a:spcPts val="1690"/>
              </a:spcBef>
              <a:buFont typeface="Arial" panose="020B0604020202020204" pitchFamily="34" charset="0"/>
              <a:buChar char="•"/>
              <a:defRPr sz="3136"/>
            </a:pPr>
            <a:r>
              <a:rPr lang="en-US" sz="2100" dirty="0">
                <a:latin typeface="+mn-lt"/>
              </a:rPr>
              <a:t>Businesses and farms are generally owned by the government, who give the workers production goals to reach in order to provide the proper amount of goods for the country.</a:t>
            </a:r>
          </a:p>
          <a:p>
            <a:pPr marL="743771" indent="-743771" defTabSz="896111">
              <a:spcBef>
                <a:spcPts val="1690"/>
              </a:spcBef>
              <a:defRPr sz="3136"/>
            </a:pPr>
            <a:r>
              <a:rPr lang="en-US" sz="2500" dirty="0">
                <a:latin typeface="+mn-lt"/>
              </a:rPr>
              <a:t>One problem with this economy occurs when the government attempts to predict what people will need but ends up overlooking another portion of the economy.</a:t>
            </a:r>
          </a:p>
          <a:p>
            <a:pPr marL="743771" indent="-743771" defTabSz="896111">
              <a:spcBef>
                <a:spcPts val="1690"/>
              </a:spcBef>
              <a:defRPr sz="3136"/>
            </a:pPr>
            <a:r>
              <a:rPr lang="en-US" sz="2500" dirty="0">
                <a:latin typeface="+mn-lt"/>
              </a:rPr>
              <a:t>A benefit of this economy is that prices are controlled and people know how much things will cost. Common needs, like food and shelter, have lower costs than luxuries, like televisions and computers, which are priced higher.</a:t>
            </a:r>
          </a:p>
        </p:txBody>
      </p:sp>
      <p:sp>
        <p:nvSpPr>
          <p:cNvPr id="78" name="Shape 78">
            <a:extLst>
              <a:ext uri="{FF2B5EF4-FFF2-40B4-BE49-F238E27FC236}">
                <a16:creationId xmlns:a16="http://schemas.microsoft.com/office/drawing/2014/main" id="{2E79EDD4-36B9-FD8A-2017-B0DCD86377FD}"/>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20</a:t>
            </a:fld>
            <a:endParaRPr/>
          </a:p>
        </p:txBody>
      </p:sp>
      <p:sp>
        <p:nvSpPr>
          <p:cNvPr id="3" name="Shape 72">
            <a:extLst>
              <a:ext uri="{FF2B5EF4-FFF2-40B4-BE49-F238E27FC236}">
                <a16:creationId xmlns:a16="http://schemas.microsoft.com/office/drawing/2014/main" id="{D61F0B3A-A5D8-D6DF-D421-DC7CD34CF762}"/>
              </a:ext>
            </a:extLst>
          </p:cNvPr>
          <p:cNvSpPr txBox="1">
            <a:spLocks/>
          </p:cNvSpPr>
          <p:nvPr/>
        </p:nvSpPr>
        <p:spPr>
          <a:xfrm>
            <a:off x="457199"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Command Economy</a:t>
            </a:r>
          </a:p>
        </p:txBody>
      </p:sp>
    </p:spTree>
    <p:extLst>
      <p:ext uri="{BB962C8B-B14F-4D97-AF65-F5344CB8AC3E}">
        <p14:creationId xmlns:p14="http://schemas.microsoft.com/office/powerpoint/2010/main" val="17900980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iterate>
                                    <p:tmAbs val="0"/>
                                  </p:iterate>
                                  <p:childTnLst>
                                    <p:set>
                                      <p:cBhvr>
                                        <p:cTn id="24" fill="hold"/>
                                        <p:tgtEl>
                                          <p:spTgt spid="77">
                                            <p:txEl>
                                              <p:pRg st="3" end="3"/>
                                            </p:txEl>
                                          </p:spTgt>
                                        </p:tgtEl>
                                        <p:attrNameLst>
                                          <p:attrName>style.visibility</p:attrName>
                                        </p:attrNameLst>
                                      </p:cBhvr>
                                      <p:to>
                                        <p:strVal val="visible"/>
                                      </p:to>
                                    </p:set>
                                    <p:anim calcmode="lin" valueType="num">
                                      <p:cBhvr>
                                        <p:cTn id="25"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6"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683476-359A-2831-3F9E-436ADD225D31}"/>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CF2B9085-9AD6-988E-FAD5-71D183E08549}"/>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2800" dirty="0">
                <a:latin typeface="+mn-lt"/>
              </a:rPr>
              <a:t>In </a:t>
            </a:r>
            <a:r>
              <a:rPr lang="en-US" sz="2800" b="1" dirty="0">
                <a:latin typeface="+mn-lt"/>
              </a:rPr>
              <a:t>market economies</a:t>
            </a:r>
            <a:r>
              <a:rPr lang="en-US" sz="2800" dirty="0">
                <a:latin typeface="+mn-lt"/>
              </a:rPr>
              <a:t>, economic decisions are made at an individual level, with producers answering economic questions based on their beliefs of how consumers will respond to goods.</a:t>
            </a:r>
          </a:p>
          <a:p>
            <a:pPr marL="1204020" lvl="2" indent="-743771" defTabSz="896111">
              <a:spcBef>
                <a:spcPts val="1690"/>
              </a:spcBef>
              <a:buFont typeface="Arial" panose="020B0604020202020204" pitchFamily="34" charset="0"/>
              <a:buChar char="•"/>
              <a:defRPr sz="3136"/>
            </a:pPr>
            <a:r>
              <a:rPr lang="en-US" sz="2400" dirty="0">
                <a:latin typeface="+mn-lt"/>
              </a:rPr>
              <a:t>Businesses and farms decide what they want to produce individually in order to make a profit.</a:t>
            </a:r>
          </a:p>
          <a:p>
            <a:pPr marL="743771" indent="-743771" defTabSz="896111">
              <a:spcBef>
                <a:spcPts val="1690"/>
              </a:spcBef>
              <a:defRPr sz="3136"/>
            </a:pPr>
            <a:r>
              <a:rPr lang="en-US" sz="2800" dirty="0">
                <a:latin typeface="+mn-lt"/>
              </a:rPr>
              <a:t>A benefit of this economy is that consumers have an easy time finding what goods they want, and they are free to earn as much money as they’d like in order to buy the goods and services they want.</a:t>
            </a:r>
          </a:p>
          <a:p>
            <a:pPr marL="743771" indent="-743771" defTabSz="896111">
              <a:spcBef>
                <a:spcPts val="1690"/>
              </a:spcBef>
              <a:defRPr sz="3136"/>
            </a:pPr>
            <a:r>
              <a:rPr lang="en-US" sz="2800" dirty="0">
                <a:latin typeface="+mn-lt"/>
              </a:rPr>
              <a:t>A problem is that, if a business doesn't manage its money well, it can go out of business and cause workers to lose their jobs and income.</a:t>
            </a:r>
          </a:p>
        </p:txBody>
      </p:sp>
      <p:sp>
        <p:nvSpPr>
          <p:cNvPr id="78" name="Shape 78">
            <a:extLst>
              <a:ext uri="{FF2B5EF4-FFF2-40B4-BE49-F238E27FC236}">
                <a16:creationId xmlns:a16="http://schemas.microsoft.com/office/drawing/2014/main" id="{A5E06F0F-054C-8410-D685-E6AD2F8BAC36}"/>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21</a:t>
            </a:fld>
            <a:endParaRPr/>
          </a:p>
        </p:txBody>
      </p:sp>
      <p:sp>
        <p:nvSpPr>
          <p:cNvPr id="3" name="Shape 72">
            <a:extLst>
              <a:ext uri="{FF2B5EF4-FFF2-40B4-BE49-F238E27FC236}">
                <a16:creationId xmlns:a16="http://schemas.microsoft.com/office/drawing/2014/main" id="{A757BDCB-D9D8-8DF6-DA56-E4FD7CCC2C54}"/>
              </a:ext>
            </a:extLst>
          </p:cNvPr>
          <p:cNvSpPr txBox="1">
            <a:spLocks/>
          </p:cNvSpPr>
          <p:nvPr/>
        </p:nvSpPr>
        <p:spPr>
          <a:xfrm>
            <a:off x="457199"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Market Economy</a:t>
            </a:r>
          </a:p>
        </p:txBody>
      </p:sp>
    </p:spTree>
    <p:extLst>
      <p:ext uri="{BB962C8B-B14F-4D97-AF65-F5344CB8AC3E}">
        <p14:creationId xmlns:p14="http://schemas.microsoft.com/office/powerpoint/2010/main" val="12878822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iterate>
                                    <p:tmAbs val="0"/>
                                  </p:iterate>
                                  <p:childTnLst>
                                    <p:set>
                                      <p:cBhvr>
                                        <p:cTn id="24" fill="hold"/>
                                        <p:tgtEl>
                                          <p:spTgt spid="77">
                                            <p:txEl>
                                              <p:pRg st="3" end="3"/>
                                            </p:txEl>
                                          </p:spTgt>
                                        </p:tgtEl>
                                        <p:attrNameLst>
                                          <p:attrName>style.visibility</p:attrName>
                                        </p:attrNameLst>
                                      </p:cBhvr>
                                      <p:to>
                                        <p:strVal val="visible"/>
                                      </p:to>
                                    </p:set>
                                    <p:anim calcmode="lin" valueType="num">
                                      <p:cBhvr>
                                        <p:cTn id="25"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6"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17DB7-D549-1A7B-BB8D-C18F623BDBBC}"/>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08C3FD5E-D58E-9846-48C0-B4C3953D9538}"/>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2800" dirty="0">
                <a:latin typeface="+mn-lt"/>
              </a:rPr>
              <a:t>No countries today have any pure market system, instead blending characteristics of the three.</a:t>
            </a:r>
          </a:p>
          <a:p>
            <a:pPr marL="1204020" lvl="2" indent="-743771" defTabSz="896111">
              <a:spcBef>
                <a:spcPts val="1690"/>
              </a:spcBef>
              <a:buFont typeface="Arial" panose="020B0604020202020204" pitchFamily="34" charset="0"/>
              <a:buChar char="•"/>
              <a:defRPr sz="3136"/>
            </a:pPr>
            <a:r>
              <a:rPr lang="en-US" sz="2400" dirty="0">
                <a:latin typeface="+mn-lt"/>
              </a:rPr>
              <a:t>These hybrids are called </a:t>
            </a:r>
            <a:r>
              <a:rPr lang="en-US" sz="2400" b="1" dirty="0">
                <a:latin typeface="+mn-lt"/>
              </a:rPr>
              <a:t>mixed economies</a:t>
            </a:r>
            <a:r>
              <a:rPr lang="en-US" sz="2400" dirty="0">
                <a:latin typeface="+mn-lt"/>
              </a:rPr>
              <a:t>.</a:t>
            </a:r>
          </a:p>
          <a:p>
            <a:pPr marL="1204020" lvl="2" indent="-743771" defTabSz="896111">
              <a:spcBef>
                <a:spcPts val="1690"/>
              </a:spcBef>
              <a:buFont typeface="Arial" panose="020B0604020202020204" pitchFamily="34" charset="0"/>
              <a:buChar char="•"/>
              <a:defRPr sz="3136"/>
            </a:pPr>
            <a:r>
              <a:rPr lang="en-US" sz="2400" dirty="0">
                <a:latin typeface="+mn-lt"/>
              </a:rPr>
              <a:t>That said, most economies tend to lean more towards one system than the others.</a:t>
            </a:r>
          </a:p>
          <a:p>
            <a:pPr marL="743771" indent="-743771" defTabSz="896111">
              <a:spcBef>
                <a:spcPts val="1690"/>
              </a:spcBef>
              <a:defRPr sz="3136"/>
            </a:pPr>
            <a:r>
              <a:rPr lang="en-US" sz="2800" dirty="0">
                <a:latin typeface="+mn-lt"/>
              </a:rPr>
              <a:t>Most societies have rules protecting consumers, workers, and businesses.</a:t>
            </a:r>
          </a:p>
          <a:p>
            <a:pPr marL="743771" indent="-743771" defTabSz="896111">
              <a:spcBef>
                <a:spcPts val="1690"/>
              </a:spcBef>
              <a:defRPr sz="3136"/>
            </a:pPr>
            <a:r>
              <a:rPr lang="en-US" sz="2800" dirty="0">
                <a:latin typeface="+mn-lt"/>
              </a:rPr>
              <a:t>To see where a country falls, between command and market economies, we use the </a:t>
            </a:r>
            <a:r>
              <a:rPr lang="en-US" sz="2800" b="1" dirty="0">
                <a:latin typeface="+mn-lt"/>
              </a:rPr>
              <a:t>economic continuum</a:t>
            </a:r>
            <a:r>
              <a:rPr lang="en-US" sz="2800" dirty="0">
                <a:latin typeface="+mn-lt"/>
              </a:rPr>
              <a:t>, where 0 represents a pure command economy and 100 represents a pure market economy.</a:t>
            </a:r>
          </a:p>
        </p:txBody>
      </p:sp>
      <p:sp>
        <p:nvSpPr>
          <p:cNvPr id="78" name="Shape 78">
            <a:extLst>
              <a:ext uri="{FF2B5EF4-FFF2-40B4-BE49-F238E27FC236}">
                <a16:creationId xmlns:a16="http://schemas.microsoft.com/office/drawing/2014/main" id="{9C91566D-7FB3-CFB6-7714-E0862814397D}"/>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22</a:t>
            </a:fld>
            <a:endParaRPr/>
          </a:p>
        </p:txBody>
      </p:sp>
      <p:sp>
        <p:nvSpPr>
          <p:cNvPr id="3" name="Shape 72">
            <a:extLst>
              <a:ext uri="{FF2B5EF4-FFF2-40B4-BE49-F238E27FC236}">
                <a16:creationId xmlns:a16="http://schemas.microsoft.com/office/drawing/2014/main" id="{0FBB12A4-8873-737A-E6CD-2ABF1BACE838}"/>
              </a:ext>
            </a:extLst>
          </p:cNvPr>
          <p:cNvSpPr txBox="1">
            <a:spLocks/>
          </p:cNvSpPr>
          <p:nvPr/>
        </p:nvSpPr>
        <p:spPr>
          <a:xfrm>
            <a:off x="457199"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All Economies are Mixed</a:t>
            </a:r>
          </a:p>
        </p:txBody>
      </p:sp>
    </p:spTree>
    <p:extLst>
      <p:ext uri="{BB962C8B-B14F-4D97-AF65-F5344CB8AC3E}">
        <p14:creationId xmlns:p14="http://schemas.microsoft.com/office/powerpoint/2010/main" val="22051000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iterate>
                                    <p:tmAbs val="0"/>
                                  </p:iterate>
                                  <p:childTnLst>
                                    <p:set>
                                      <p:cBhvr>
                                        <p:cTn id="25" fill="hold"/>
                                        <p:tgtEl>
                                          <p:spTgt spid="77">
                                            <p:txEl>
                                              <p:pRg st="3" end="3"/>
                                            </p:txEl>
                                          </p:spTgt>
                                        </p:tgtEl>
                                        <p:attrNameLst>
                                          <p:attrName>style.visibility</p:attrName>
                                        </p:attrNameLst>
                                      </p:cBhvr>
                                      <p:to>
                                        <p:strVal val="visible"/>
                                      </p:to>
                                    </p:set>
                                    <p:anim calcmode="lin" valueType="num">
                                      <p:cBhvr>
                                        <p:cTn id="26"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77">
                                            <p:txEl>
                                              <p:pRg st="3" end="3"/>
                                            </p:txEl>
                                          </p:spTgt>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iterate>
                                    <p:tmAbs val="0"/>
                                  </p:iterate>
                                  <p:childTnLst>
                                    <p:set>
                                      <p:cBhvr>
                                        <p:cTn id="29" fill="hold"/>
                                        <p:tgtEl>
                                          <p:spTgt spid="77">
                                            <p:txEl>
                                              <p:pRg st="4" end="4"/>
                                            </p:txEl>
                                          </p:spTgt>
                                        </p:tgtEl>
                                        <p:attrNameLst>
                                          <p:attrName>style.visibility</p:attrName>
                                        </p:attrNameLst>
                                      </p:cBhvr>
                                      <p:to>
                                        <p:strVal val="visible"/>
                                      </p:to>
                                    </p:set>
                                    <p:anim calcmode="lin" valueType="num">
                                      <p:cBhvr>
                                        <p:cTn id="30" dur="500" fill="hold"/>
                                        <p:tgtEl>
                                          <p:spTgt spid="77">
                                            <p:txEl>
                                              <p:pRg st="4" end="4"/>
                                            </p:txEl>
                                          </p:spTgt>
                                        </p:tgtEl>
                                        <p:attrNameLst>
                                          <p:attrName>ppt_x</p:attrName>
                                        </p:attrNameLst>
                                      </p:cBhvr>
                                      <p:tavLst>
                                        <p:tav tm="0">
                                          <p:val>
                                            <p:strVal val="0-#ppt_w/2"/>
                                          </p:val>
                                        </p:tav>
                                        <p:tav tm="100000">
                                          <p:val>
                                            <p:strVal val="#ppt_x"/>
                                          </p:val>
                                        </p:tav>
                                      </p:tavLst>
                                    </p:anim>
                                    <p:anim calcmode="lin" valueType="num">
                                      <p:cBhvr>
                                        <p:cTn id="31" dur="500" fill="hold"/>
                                        <p:tgtEl>
                                          <p:spTgt spid="7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B394A-73AA-87AF-FE88-12014F642884}"/>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BE1DE1C2-3603-F15F-0D15-8713AB3FBA1C}"/>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dirty="0">
                <a:latin typeface="+mn-lt"/>
              </a:rPr>
              <a:t>A major economic indicator economists use is the </a:t>
            </a:r>
            <a:r>
              <a:rPr lang="en-US" b="1" dirty="0">
                <a:latin typeface="+mn-lt"/>
              </a:rPr>
              <a:t>Gross Domestic Product (GDP)</a:t>
            </a:r>
            <a:r>
              <a:rPr lang="en-US" dirty="0">
                <a:latin typeface="+mn-lt"/>
              </a:rPr>
              <a:t>, which measures the total value of goods and services produced within a country in one year.</a:t>
            </a:r>
          </a:p>
          <a:p>
            <a:pPr marL="743771" indent="-743771" defTabSz="896111">
              <a:spcBef>
                <a:spcPts val="1690"/>
              </a:spcBef>
              <a:defRPr sz="3136"/>
            </a:pPr>
            <a:r>
              <a:rPr lang="en-US" dirty="0">
                <a:latin typeface="+mn-lt"/>
              </a:rPr>
              <a:t>The GDP per capita, or per person, is best used when comparing two countries’ economies.</a:t>
            </a:r>
          </a:p>
          <a:p>
            <a:pPr marL="1204020" lvl="2" indent="-743771" defTabSz="896111">
              <a:spcBef>
                <a:spcPts val="1690"/>
              </a:spcBef>
              <a:buFont typeface="Arial" panose="020B0604020202020204" pitchFamily="34" charset="0"/>
              <a:buChar char="•"/>
              <a:defRPr sz="3136"/>
            </a:pPr>
            <a:r>
              <a:rPr lang="en-US" sz="2800" dirty="0">
                <a:latin typeface="+mn-lt"/>
              </a:rPr>
              <a:t>For example, India’s GDP was about $3.417 trillion while South Korea’s was about $1.674 trillion in 2022, but the GDP per capita of India was about $7,100 while South Korea’s was about $45,000.</a:t>
            </a:r>
          </a:p>
        </p:txBody>
      </p:sp>
      <p:sp>
        <p:nvSpPr>
          <p:cNvPr id="78" name="Shape 78">
            <a:extLst>
              <a:ext uri="{FF2B5EF4-FFF2-40B4-BE49-F238E27FC236}">
                <a16:creationId xmlns:a16="http://schemas.microsoft.com/office/drawing/2014/main" id="{76F0197A-5D96-34CF-6616-13BEC00FD2F2}"/>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23</a:t>
            </a:fld>
            <a:endParaRPr/>
          </a:p>
        </p:txBody>
      </p:sp>
      <p:sp>
        <p:nvSpPr>
          <p:cNvPr id="6" name="Shape 72">
            <a:extLst>
              <a:ext uri="{FF2B5EF4-FFF2-40B4-BE49-F238E27FC236}">
                <a16:creationId xmlns:a16="http://schemas.microsoft.com/office/drawing/2014/main" id="{26B811AC-6E86-BDA5-C1A4-CCD56E4E983F}"/>
              </a:ext>
            </a:extLst>
          </p:cNvPr>
          <p:cNvSpPr txBox="1">
            <a:spLocks/>
          </p:cNvSpPr>
          <p:nvPr/>
        </p:nvSpPr>
        <p:spPr>
          <a:xfrm>
            <a:off x="457199"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MEASURING THE ECONOMY</a:t>
            </a:r>
          </a:p>
        </p:txBody>
      </p:sp>
    </p:spTree>
    <p:extLst>
      <p:ext uri="{BB962C8B-B14F-4D97-AF65-F5344CB8AC3E}">
        <p14:creationId xmlns:p14="http://schemas.microsoft.com/office/powerpoint/2010/main" val="23403197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iterate>
                                    <p:tmAbs val="0"/>
                                  </p:iterate>
                                  <p:childTnLst>
                                    <p:set>
                                      <p:cBhvr>
                                        <p:cTn id="14" fill="hold"/>
                                        <p:tgtEl>
                                          <p:spTgt spid="77">
                                            <p:txEl>
                                              <p:pRg st="1" end="1"/>
                                            </p:txEl>
                                          </p:spTgt>
                                        </p:tgtEl>
                                        <p:attrNameLst>
                                          <p:attrName>style.visibility</p:attrName>
                                        </p:attrNameLst>
                                      </p:cBhvr>
                                      <p:to>
                                        <p:strVal val="visible"/>
                                      </p:to>
                                    </p:set>
                                    <p:anim calcmode="lin" valueType="num">
                                      <p:cBhvr>
                                        <p:cTn id="15"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8" fill="hold" grpId="0" nodeType="afterEffect">
                                  <p:stCondLst>
                                    <p:cond delay="0"/>
                                  </p:stCondLst>
                                  <p:iterate>
                                    <p:tmAbs val="0"/>
                                  </p:iterate>
                                  <p:childTnLst>
                                    <p:set>
                                      <p:cBhvr>
                                        <p:cTn id="19" fill="hold"/>
                                        <p:tgtEl>
                                          <p:spTgt spid="77">
                                            <p:txEl>
                                              <p:pRg st="2" end="2"/>
                                            </p:txEl>
                                          </p:spTgt>
                                        </p:tgtEl>
                                        <p:attrNameLst>
                                          <p:attrName>style.visibility</p:attrName>
                                        </p:attrNameLst>
                                      </p:cBhvr>
                                      <p:to>
                                        <p:strVal val="visible"/>
                                      </p:to>
                                    </p:set>
                                    <p:anim calcmode="lin" valueType="num">
                                      <p:cBhvr>
                                        <p:cTn id="20"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1"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A3188-7EBA-46DE-0D1A-C9F537152E89}"/>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AE2116B3-5FC1-A624-913A-84E1DAC74922}"/>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2800" dirty="0">
                <a:latin typeface="+mn-lt"/>
              </a:rPr>
              <a:t>The </a:t>
            </a:r>
            <a:r>
              <a:rPr lang="en-US" sz="2800" b="1" dirty="0">
                <a:latin typeface="+mn-lt"/>
              </a:rPr>
              <a:t>Consumer Price Index (CPI) </a:t>
            </a:r>
            <a:r>
              <a:rPr lang="en-US" sz="2800" dirty="0">
                <a:latin typeface="+mn-lt"/>
              </a:rPr>
              <a:t>measures prices monthly in a country. When it shows prices are rising steadily, this indicates </a:t>
            </a:r>
            <a:r>
              <a:rPr lang="en-US" sz="2800" b="1" dirty="0">
                <a:latin typeface="+mn-lt"/>
              </a:rPr>
              <a:t>inflation</a:t>
            </a:r>
            <a:r>
              <a:rPr lang="en-US" sz="2800" dirty="0">
                <a:latin typeface="+mn-lt"/>
              </a:rPr>
              <a:t> (a continual increase in the price of goods and services). </a:t>
            </a:r>
          </a:p>
          <a:p>
            <a:pPr marL="1204020" lvl="2" indent="-743771" defTabSz="896111">
              <a:spcBef>
                <a:spcPts val="1690"/>
              </a:spcBef>
              <a:buFont typeface="Arial" panose="020B0604020202020204" pitchFamily="34" charset="0"/>
              <a:buChar char="•"/>
              <a:defRPr sz="3136"/>
            </a:pPr>
            <a:r>
              <a:rPr lang="en-US" sz="2400" dirty="0">
                <a:latin typeface="+mn-lt"/>
              </a:rPr>
              <a:t>If wages do not increase at a level to keep up with inflation, a consumer’s spending power decreases.</a:t>
            </a:r>
          </a:p>
          <a:p>
            <a:pPr marL="743771" indent="-743771" defTabSz="896111">
              <a:spcBef>
                <a:spcPts val="1690"/>
              </a:spcBef>
              <a:defRPr sz="3136"/>
            </a:pPr>
            <a:r>
              <a:rPr lang="en-US" sz="2800" dirty="0">
                <a:latin typeface="+mn-lt"/>
              </a:rPr>
              <a:t>An </a:t>
            </a:r>
            <a:r>
              <a:rPr lang="en-US" sz="2800" b="1" dirty="0">
                <a:latin typeface="+mn-lt"/>
              </a:rPr>
              <a:t>unemployed</a:t>
            </a:r>
            <a:r>
              <a:rPr lang="en-US" sz="2800" dirty="0">
                <a:latin typeface="+mn-lt"/>
              </a:rPr>
              <a:t> person is someone without a job but has been actively looking for one, and the unemployment rate tracks the number of unemployed people in a country. </a:t>
            </a:r>
          </a:p>
          <a:p>
            <a:pPr marL="1204020" lvl="2" indent="-743771" defTabSz="896111">
              <a:spcBef>
                <a:spcPts val="1690"/>
              </a:spcBef>
              <a:buFont typeface="Arial" panose="020B0604020202020204" pitchFamily="34" charset="0"/>
              <a:buChar char="•"/>
              <a:defRPr sz="3136"/>
            </a:pPr>
            <a:r>
              <a:rPr lang="en-US" sz="2400" dirty="0">
                <a:latin typeface="+mn-lt"/>
              </a:rPr>
              <a:t>A low supply of jobs means workers are willing to accept lower wages for a job, but low unemployment means businesses have to offer higher wages to attract employees.</a:t>
            </a:r>
          </a:p>
        </p:txBody>
      </p:sp>
      <p:sp>
        <p:nvSpPr>
          <p:cNvPr id="78" name="Shape 78">
            <a:extLst>
              <a:ext uri="{FF2B5EF4-FFF2-40B4-BE49-F238E27FC236}">
                <a16:creationId xmlns:a16="http://schemas.microsoft.com/office/drawing/2014/main" id="{D369D0D3-6ED7-84F7-7D37-A19C91EFF4A9}"/>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24</a:t>
            </a:fld>
            <a:endParaRPr/>
          </a:p>
        </p:txBody>
      </p:sp>
      <p:sp>
        <p:nvSpPr>
          <p:cNvPr id="6" name="Shape 72">
            <a:extLst>
              <a:ext uri="{FF2B5EF4-FFF2-40B4-BE49-F238E27FC236}">
                <a16:creationId xmlns:a16="http://schemas.microsoft.com/office/drawing/2014/main" id="{101C72ED-AD24-7FC5-EFF5-6FDB306E6568}"/>
              </a:ext>
            </a:extLst>
          </p:cNvPr>
          <p:cNvSpPr txBox="1">
            <a:spLocks/>
          </p:cNvSpPr>
          <p:nvPr/>
        </p:nvSpPr>
        <p:spPr>
          <a:xfrm>
            <a:off x="457199" y="0"/>
            <a:ext cx="82296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MEASURING THE ECONOMY, Pt. 2</a:t>
            </a:r>
          </a:p>
        </p:txBody>
      </p:sp>
    </p:spTree>
    <p:extLst>
      <p:ext uri="{BB962C8B-B14F-4D97-AF65-F5344CB8AC3E}">
        <p14:creationId xmlns:p14="http://schemas.microsoft.com/office/powerpoint/2010/main" val="5265778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iterate>
                                    <p:tmAbs val="0"/>
                                  </p:iterate>
                                  <p:childTnLst>
                                    <p:set>
                                      <p:cBhvr>
                                        <p:cTn id="25" fill="hold"/>
                                        <p:tgtEl>
                                          <p:spTgt spid="77">
                                            <p:txEl>
                                              <p:pRg st="3" end="3"/>
                                            </p:txEl>
                                          </p:spTgt>
                                        </p:tgtEl>
                                        <p:attrNameLst>
                                          <p:attrName>style.visibility</p:attrName>
                                        </p:attrNameLst>
                                      </p:cBhvr>
                                      <p:to>
                                        <p:strVal val="visible"/>
                                      </p:to>
                                    </p:set>
                                    <p:anim calcmode="lin" valueType="num">
                                      <p:cBhvr>
                                        <p:cTn id="26"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DE07C-4261-8BC5-CF5D-C0F471F5B17C}"/>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2CCE6D4D-EE13-3422-E1D7-C9A65695E3AB}"/>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2700" b="1" dirty="0">
                <a:latin typeface="+mn-lt"/>
              </a:rPr>
              <a:t>Factors of production </a:t>
            </a:r>
            <a:r>
              <a:rPr lang="en-US" sz="2700" dirty="0">
                <a:latin typeface="+mn-lt"/>
              </a:rPr>
              <a:t>are the resources of a society needed to produce a good or service.</a:t>
            </a:r>
          </a:p>
          <a:p>
            <a:pPr marL="1204020" lvl="2" indent="-743771" defTabSz="896111">
              <a:spcBef>
                <a:spcPts val="1690"/>
              </a:spcBef>
              <a:buFont typeface="Arial" panose="020B0604020202020204" pitchFamily="34" charset="0"/>
              <a:buChar char="•"/>
              <a:defRPr sz="3136"/>
            </a:pPr>
            <a:r>
              <a:rPr lang="en-US" sz="2300" dirty="0">
                <a:latin typeface="+mn-lt"/>
              </a:rPr>
              <a:t>Factors of production are natural resources, capital goods, human resources, and entrepreneurship.</a:t>
            </a:r>
          </a:p>
          <a:p>
            <a:pPr marL="743771" indent="-743771" defTabSz="896111">
              <a:spcBef>
                <a:spcPts val="1690"/>
              </a:spcBef>
              <a:defRPr sz="3136"/>
            </a:pPr>
            <a:r>
              <a:rPr lang="en-US" sz="2700" b="1" dirty="0">
                <a:latin typeface="+mn-lt"/>
              </a:rPr>
              <a:t>Natural resources </a:t>
            </a:r>
            <a:r>
              <a:rPr lang="en-US" sz="2700" dirty="0">
                <a:latin typeface="+mn-lt"/>
              </a:rPr>
              <a:t>are products of the Earth and its atmosphere that are useful to humans.</a:t>
            </a:r>
          </a:p>
          <a:p>
            <a:pPr marL="1204020" lvl="2" indent="-743771" defTabSz="896111">
              <a:spcBef>
                <a:spcPts val="1690"/>
              </a:spcBef>
              <a:buFont typeface="Arial" panose="020B0604020202020204" pitchFamily="34" charset="0"/>
              <a:buChar char="•"/>
              <a:defRPr sz="3136"/>
            </a:pPr>
            <a:r>
              <a:rPr lang="en-US" sz="2300" dirty="0">
                <a:latin typeface="+mn-lt"/>
              </a:rPr>
              <a:t>These resources can be </a:t>
            </a:r>
            <a:r>
              <a:rPr lang="en-US" sz="2300" b="1" dirty="0">
                <a:latin typeface="+mn-lt"/>
              </a:rPr>
              <a:t>renewable</a:t>
            </a:r>
            <a:r>
              <a:rPr lang="en-US" sz="2300" dirty="0">
                <a:latin typeface="+mn-lt"/>
              </a:rPr>
              <a:t>, or things that can replenish themselves over time like plants and animals, and </a:t>
            </a:r>
            <a:r>
              <a:rPr lang="en-US" sz="2300" b="1" dirty="0">
                <a:latin typeface="+mn-lt"/>
              </a:rPr>
              <a:t>nonrenewable</a:t>
            </a:r>
            <a:r>
              <a:rPr lang="en-US" sz="2300" dirty="0">
                <a:latin typeface="+mn-lt"/>
              </a:rPr>
              <a:t>, or or things that are not replenishable like mineral resources.</a:t>
            </a:r>
          </a:p>
          <a:p>
            <a:pPr marL="743771" indent="-743771" defTabSz="896111">
              <a:spcBef>
                <a:spcPts val="1690"/>
              </a:spcBef>
              <a:defRPr sz="3136"/>
            </a:pPr>
            <a:r>
              <a:rPr lang="en-US" sz="2700" b="1" dirty="0">
                <a:latin typeface="+mn-lt"/>
              </a:rPr>
              <a:t>Capital goods </a:t>
            </a:r>
            <a:r>
              <a:rPr lang="en-US" sz="2700" dirty="0">
                <a:latin typeface="+mn-lt"/>
              </a:rPr>
              <a:t>are the tools used in the production of goods and services, like textile mills, furniture factories, and even </a:t>
            </a:r>
            <a:r>
              <a:rPr lang="en-US" sz="2700" b="1" dirty="0">
                <a:latin typeface="+mn-lt"/>
              </a:rPr>
              <a:t>infrastructure</a:t>
            </a:r>
            <a:r>
              <a:rPr lang="en-US" sz="2700" dirty="0">
                <a:latin typeface="+mn-lt"/>
              </a:rPr>
              <a:t> (basic structures and buildings a country needs to function).</a:t>
            </a:r>
          </a:p>
        </p:txBody>
      </p:sp>
      <p:sp>
        <p:nvSpPr>
          <p:cNvPr id="78" name="Shape 78">
            <a:extLst>
              <a:ext uri="{FF2B5EF4-FFF2-40B4-BE49-F238E27FC236}">
                <a16:creationId xmlns:a16="http://schemas.microsoft.com/office/drawing/2014/main" id="{1A7498E5-2086-D99B-EA4F-AABFF990D7FC}"/>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25</a:t>
            </a:fld>
            <a:endParaRPr/>
          </a:p>
        </p:txBody>
      </p:sp>
      <p:sp>
        <p:nvSpPr>
          <p:cNvPr id="6" name="Shape 72">
            <a:extLst>
              <a:ext uri="{FF2B5EF4-FFF2-40B4-BE49-F238E27FC236}">
                <a16:creationId xmlns:a16="http://schemas.microsoft.com/office/drawing/2014/main" id="{89C90047-B6A6-F7F0-E995-F39C600CD648}"/>
              </a:ext>
            </a:extLst>
          </p:cNvPr>
          <p:cNvSpPr txBox="1">
            <a:spLocks/>
          </p:cNvSpPr>
          <p:nvPr/>
        </p:nvSpPr>
        <p:spPr>
          <a:xfrm>
            <a:off x="457199"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FACTORS OF PRODUCTION</a:t>
            </a:r>
          </a:p>
        </p:txBody>
      </p:sp>
    </p:spTree>
    <p:extLst>
      <p:ext uri="{BB962C8B-B14F-4D97-AF65-F5344CB8AC3E}">
        <p14:creationId xmlns:p14="http://schemas.microsoft.com/office/powerpoint/2010/main" val="13781194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iterate>
                                    <p:tmAbs val="0"/>
                                  </p:iterate>
                                  <p:childTnLst>
                                    <p:set>
                                      <p:cBhvr>
                                        <p:cTn id="25" fill="hold"/>
                                        <p:tgtEl>
                                          <p:spTgt spid="77">
                                            <p:txEl>
                                              <p:pRg st="3" end="3"/>
                                            </p:txEl>
                                          </p:spTgt>
                                        </p:tgtEl>
                                        <p:attrNameLst>
                                          <p:attrName>style.visibility</p:attrName>
                                        </p:attrNameLst>
                                      </p:cBhvr>
                                      <p:to>
                                        <p:strVal val="visible"/>
                                      </p:to>
                                    </p:set>
                                    <p:anim calcmode="lin" valueType="num">
                                      <p:cBhvr>
                                        <p:cTn id="26"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iterate>
                                    <p:tmAbs val="0"/>
                                  </p:iterate>
                                  <p:childTnLst>
                                    <p:set>
                                      <p:cBhvr>
                                        <p:cTn id="30" fill="hold"/>
                                        <p:tgtEl>
                                          <p:spTgt spid="77">
                                            <p:txEl>
                                              <p:pRg st="4" end="4"/>
                                            </p:txEl>
                                          </p:spTgt>
                                        </p:tgtEl>
                                        <p:attrNameLst>
                                          <p:attrName>style.visibility</p:attrName>
                                        </p:attrNameLst>
                                      </p:cBhvr>
                                      <p:to>
                                        <p:strVal val="visible"/>
                                      </p:to>
                                    </p:set>
                                    <p:anim calcmode="lin" valueType="num">
                                      <p:cBhvr>
                                        <p:cTn id="31" dur="500" fill="hold"/>
                                        <p:tgtEl>
                                          <p:spTgt spid="77">
                                            <p:txEl>
                                              <p:pRg st="4" end="4"/>
                                            </p:txEl>
                                          </p:spTgt>
                                        </p:tgtEl>
                                        <p:attrNameLst>
                                          <p:attrName>ppt_x</p:attrName>
                                        </p:attrNameLst>
                                      </p:cBhvr>
                                      <p:tavLst>
                                        <p:tav tm="0">
                                          <p:val>
                                            <p:strVal val="0-#ppt_w/2"/>
                                          </p:val>
                                        </p:tav>
                                        <p:tav tm="100000">
                                          <p:val>
                                            <p:strVal val="#ppt_x"/>
                                          </p:val>
                                        </p:tav>
                                      </p:tavLst>
                                    </p:anim>
                                    <p:anim calcmode="lin" valueType="num">
                                      <p:cBhvr>
                                        <p:cTn id="32" dur="500" fill="hold"/>
                                        <p:tgtEl>
                                          <p:spTgt spid="7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D7782-1187-0A4B-55AF-8517A1D983B2}"/>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D1717600-FC90-DBDA-E3B5-F5B3B73EBE00}"/>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b="1" dirty="0">
                <a:latin typeface="+mn-lt"/>
              </a:rPr>
              <a:t>Human resources </a:t>
            </a:r>
            <a:r>
              <a:rPr lang="en-US" dirty="0">
                <a:latin typeface="+mn-lt"/>
              </a:rPr>
              <a:t>describe the people who produce goods or services by transforming natural resources through effort and activity.</a:t>
            </a:r>
          </a:p>
          <a:p>
            <a:pPr marL="743771" indent="-743771" defTabSz="896111">
              <a:spcBef>
                <a:spcPts val="1690"/>
              </a:spcBef>
              <a:defRPr sz="3136"/>
            </a:pPr>
            <a:r>
              <a:rPr lang="en-US" b="1" dirty="0">
                <a:latin typeface="+mn-lt"/>
              </a:rPr>
              <a:t>Entrepreneurship</a:t>
            </a:r>
            <a:r>
              <a:rPr lang="en-US" dirty="0">
                <a:latin typeface="+mn-lt"/>
              </a:rPr>
              <a:t> occurs when people start their own businesses, risking money and time in hopes for a successful business.</a:t>
            </a:r>
          </a:p>
          <a:p>
            <a:pPr marL="1204020" lvl="2" indent="-743771" defTabSz="896111">
              <a:spcBef>
                <a:spcPts val="1690"/>
              </a:spcBef>
              <a:buFont typeface="Arial" panose="020B0604020202020204" pitchFamily="34" charset="0"/>
              <a:buChar char="•"/>
              <a:defRPr sz="3136"/>
            </a:pPr>
            <a:r>
              <a:rPr lang="en-US" sz="2800" dirty="0">
                <a:latin typeface="+mn-lt"/>
              </a:rPr>
              <a:t>To be successful, a business must earn a profit, which is the </a:t>
            </a:r>
            <a:r>
              <a:rPr lang="en-US" sz="2800" b="1" dirty="0">
                <a:latin typeface="+mn-lt"/>
              </a:rPr>
              <a:t>expenses</a:t>
            </a:r>
            <a:r>
              <a:rPr lang="en-US" sz="2800" dirty="0">
                <a:latin typeface="+mn-lt"/>
              </a:rPr>
              <a:t> of resources subtracted from the </a:t>
            </a:r>
            <a:r>
              <a:rPr lang="en-US" sz="2800" b="1" dirty="0">
                <a:latin typeface="+mn-lt"/>
              </a:rPr>
              <a:t>income</a:t>
            </a:r>
            <a:r>
              <a:rPr lang="en-US" sz="2800" dirty="0">
                <a:latin typeface="+mn-lt"/>
              </a:rPr>
              <a:t> of selling their goods or services.</a:t>
            </a:r>
          </a:p>
        </p:txBody>
      </p:sp>
      <p:sp>
        <p:nvSpPr>
          <p:cNvPr id="78" name="Shape 78">
            <a:extLst>
              <a:ext uri="{FF2B5EF4-FFF2-40B4-BE49-F238E27FC236}">
                <a16:creationId xmlns:a16="http://schemas.microsoft.com/office/drawing/2014/main" id="{3D17A43D-3184-8EF2-BAE0-FB317A9A03EB}"/>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26</a:t>
            </a:fld>
            <a:endParaRPr/>
          </a:p>
        </p:txBody>
      </p:sp>
      <p:sp>
        <p:nvSpPr>
          <p:cNvPr id="3" name="Shape 72">
            <a:extLst>
              <a:ext uri="{FF2B5EF4-FFF2-40B4-BE49-F238E27FC236}">
                <a16:creationId xmlns:a16="http://schemas.microsoft.com/office/drawing/2014/main" id="{9584DA5C-6737-6395-739A-00AAE181C513}"/>
              </a:ext>
            </a:extLst>
          </p:cNvPr>
          <p:cNvSpPr txBox="1">
            <a:spLocks/>
          </p:cNvSpPr>
          <p:nvPr/>
        </p:nvSpPr>
        <p:spPr>
          <a:xfrm>
            <a:off x="457199"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FACTORS OF PRODUCTION, Pt. </a:t>
            </a:r>
            <a:r>
              <a:rPr lang="en-US" sz="4400">
                <a:latin typeface="+mn-lt"/>
              </a:rPr>
              <a:t>2</a:t>
            </a:r>
            <a:endParaRPr lang="en-US" sz="4400" dirty="0">
              <a:latin typeface="+mn-lt"/>
            </a:endParaRPr>
          </a:p>
        </p:txBody>
      </p:sp>
    </p:spTree>
    <p:extLst>
      <p:ext uri="{BB962C8B-B14F-4D97-AF65-F5344CB8AC3E}">
        <p14:creationId xmlns:p14="http://schemas.microsoft.com/office/powerpoint/2010/main" val="41256136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A8F70-BC4F-FC5B-8C41-F3F79E43C9A4}"/>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C7757402-7BC4-9F3D-40C4-C9206D0CF612}"/>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2800" dirty="0">
                <a:latin typeface="+mn-lt"/>
              </a:rPr>
              <a:t>To improve a country’s GDP, governments and people must invest in the factors of production.</a:t>
            </a:r>
          </a:p>
          <a:p>
            <a:pPr marL="1204020" lvl="2" indent="-743771" defTabSz="896111">
              <a:spcBef>
                <a:spcPts val="1690"/>
              </a:spcBef>
              <a:buFont typeface="Arial" panose="020B0604020202020204" pitchFamily="34" charset="0"/>
              <a:buChar char="•"/>
              <a:defRPr sz="3136"/>
            </a:pPr>
            <a:r>
              <a:rPr lang="en-US" sz="2400" dirty="0">
                <a:latin typeface="+mn-lt"/>
              </a:rPr>
              <a:t>Countries can invest in natural resources by developing ways to harness their power, like oil, solar, and wind energy.</a:t>
            </a:r>
          </a:p>
          <a:p>
            <a:pPr marL="1204020" lvl="2" indent="-743771" defTabSz="896111">
              <a:spcBef>
                <a:spcPts val="1690"/>
              </a:spcBef>
              <a:buFont typeface="Arial" panose="020B0604020202020204" pitchFamily="34" charset="0"/>
              <a:buChar char="•"/>
              <a:defRPr sz="3136"/>
            </a:pPr>
            <a:r>
              <a:rPr lang="en-US" sz="2400" dirty="0">
                <a:latin typeface="+mn-lt"/>
              </a:rPr>
              <a:t>Countries can invest in capital goods, including factories, technologies, and buildings needed for businesses to operate.</a:t>
            </a:r>
          </a:p>
          <a:p>
            <a:pPr marL="1204020" lvl="2" indent="-743771" defTabSz="896111">
              <a:spcBef>
                <a:spcPts val="1690"/>
              </a:spcBef>
              <a:buFont typeface="Arial" panose="020B0604020202020204" pitchFamily="34" charset="0"/>
              <a:buChar char="•"/>
              <a:defRPr sz="3136"/>
            </a:pPr>
            <a:r>
              <a:rPr lang="en-US" sz="2400" dirty="0">
                <a:latin typeface="+mn-lt"/>
              </a:rPr>
              <a:t>Countries can invest in education, training, health, and skills of workers, increasing both the </a:t>
            </a:r>
            <a:r>
              <a:rPr lang="en-US" sz="2400" b="1" dirty="0">
                <a:latin typeface="+mn-lt"/>
              </a:rPr>
              <a:t>literacy rate</a:t>
            </a:r>
            <a:r>
              <a:rPr lang="en-US" sz="2400" dirty="0">
                <a:latin typeface="+mn-lt"/>
              </a:rPr>
              <a:t> (percent of the population over 15 that can read and write) and </a:t>
            </a:r>
            <a:r>
              <a:rPr lang="en-US" sz="2400" b="1" dirty="0">
                <a:latin typeface="+mn-lt"/>
              </a:rPr>
              <a:t>life expectancy </a:t>
            </a:r>
            <a:r>
              <a:rPr lang="en-US" sz="2400" dirty="0">
                <a:latin typeface="+mn-lt"/>
              </a:rPr>
              <a:t>(average lifespan of people).</a:t>
            </a:r>
          </a:p>
          <a:p>
            <a:pPr marL="1204020" lvl="2" indent="-743771" defTabSz="896111">
              <a:spcBef>
                <a:spcPts val="1690"/>
              </a:spcBef>
              <a:buFont typeface="Arial" panose="020B0604020202020204" pitchFamily="34" charset="0"/>
              <a:buChar char="•"/>
              <a:defRPr sz="3136"/>
            </a:pPr>
            <a:r>
              <a:rPr lang="en-US" sz="2400" dirty="0">
                <a:latin typeface="+mn-lt"/>
              </a:rPr>
              <a:t>Countries can invest in entrepreneurship by providing financial assistance or reducing barriers to starting a business.</a:t>
            </a:r>
          </a:p>
          <a:p>
            <a:pPr marL="743771" indent="-743771" defTabSz="896111">
              <a:spcBef>
                <a:spcPts val="1690"/>
              </a:spcBef>
              <a:defRPr sz="3136"/>
            </a:pPr>
            <a:endParaRPr lang="en-US" sz="2800" dirty="0">
              <a:latin typeface="+mn-lt"/>
            </a:endParaRPr>
          </a:p>
          <a:p>
            <a:pPr marL="743771" indent="-743771" defTabSz="896111">
              <a:spcBef>
                <a:spcPts val="1690"/>
              </a:spcBef>
              <a:defRPr sz="3136"/>
            </a:pPr>
            <a:endParaRPr lang="en-US" sz="2800" dirty="0">
              <a:latin typeface="+mn-lt"/>
            </a:endParaRPr>
          </a:p>
        </p:txBody>
      </p:sp>
      <p:sp>
        <p:nvSpPr>
          <p:cNvPr id="78" name="Shape 78">
            <a:extLst>
              <a:ext uri="{FF2B5EF4-FFF2-40B4-BE49-F238E27FC236}">
                <a16:creationId xmlns:a16="http://schemas.microsoft.com/office/drawing/2014/main" id="{4FBD60E0-E77B-B0E6-CCA7-11F45619434A}"/>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27</a:t>
            </a:fld>
            <a:endParaRPr/>
          </a:p>
        </p:txBody>
      </p:sp>
      <p:sp>
        <p:nvSpPr>
          <p:cNvPr id="3" name="Shape 72">
            <a:extLst>
              <a:ext uri="{FF2B5EF4-FFF2-40B4-BE49-F238E27FC236}">
                <a16:creationId xmlns:a16="http://schemas.microsoft.com/office/drawing/2014/main" id="{49B84F4B-AAB9-FAD9-044B-72831EAD23FE}"/>
              </a:ext>
            </a:extLst>
          </p:cNvPr>
          <p:cNvSpPr txBox="1">
            <a:spLocks/>
          </p:cNvSpPr>
          <p:nvPr/>
        </p:nvSpPr>
        <p:spPr>
          <a:xfrm>
            <a:off x="457199"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000" dirty="0">
                <a:latin typeface="+mn-lt"/>
              </a:rPr>
              <a:t>INCREASING THE</a:t>
            </a:r>
            <a:br>
              <a:rPr lang="en-US" sz="4000" dirty="0">
                <a:latin typeface="+mn-lt"/>
              </a:rPr>
            </a:br>
            <a:r>
              <a:rPr lang="en-US" sz="4000" dirty="0">
                <a:latin typeface="+mn-lt"/>
              </a:rPr>
              <a:t>GROSS DOMESTIC PRODUCT</a:t>
            </a:r>
          </a:p>
        </p:txBody>
      </p:sp>
    </p:spTree>
    <p:extLst>
      <p:ext uri="{BB962C8B-B14F-4D97-AF65-F5344CB8AC3E}">
        <p14:creationId xmlns:p14="http://schemas.microsoft.com/office/powerpoint/2010/main" val="10236560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iterate>
                                    <p:tmAbs val="0"/>
                                  </p:iterate>
                                  <p:childTnLst>
                                    <p:set>
                                      <p:cBhvr>
                                        <p:cTn id="25" fill="hold"/>
                                        <p:tgtEl>
                                          <p:spTgt spid="77">
                                            <p:txEl>
                                              <p:pRg st="3" end="3"/>
                                            </p:txEl>
                                          </p:spTgt>
                                        </p:tgtEl>
                                        <p:attrNameLst>
                                          <p:attrName>style.visibility</p:attrName>
                                        </p:attrNameLst>
                                      </p:cBhvr>
                                      <p:to>
                                        <p:strVal val="visible"/>
                                      </p:to>
                                    </p:set>
                                    <p:anim calcmode="lin" valueType="num">
                                      <p:cBhvr>
                                        <p:cTn id="26"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iterate>
                                    <p:tmAbs val="0"/>
                                  </p:iterate>
                                  <p:childTnLst>
                                    <p:set>
                                      <p:cBhvr>
                                        <p:cTn id="30" fill="hold"/>
                                        <p:tgtEl>
                                          <p:spTgt spid="77">
                                            <p:txEl>
                                              <p:pRg st="4" end="4"/>
                                            </p:txEl>
                                          </p:spTgt>
                                        </p:tgtEl>
                                        <p:attrNameLst>
                                          <p:attrName>style.visibility</p:attrName>
                                        </p:attrNameLst>
                                      </p:cBhvr>
                                      <p:to>
                                        <p:strVal val="visible"/>
                                      </p:to>
                                    </p:set>
                                    <p:anim calcmode="lin" valueType="num">
                                      <p:cBhvr>
                                        <p:cTn id="31" dur="500" fill="hold"/>
                                        <p:tgtEl>
                                          <p:spTgt spid="77">
                                            <p:txEl>
                                              <p:pRg st="4" end="4"/>
                                            </p:txEl>
                                          </p:spTgt>
                                        </p:tgtEl>
                                        <p:attrNameLst>
                                          <p:attrName>ppt_x</p:attrName>
                                        </p:attrNameLst>
                                      </p:cBhvr>
                                      <p:tavLst>
                                        <p:tav tm="0">
                                          <p:val>
                                            <p:strVal val="0-#ppt_w/2"/>
                                          </p:val>
                                        </p:tav>
                                        <p:tav tm="100000">
                                          <p:val>
                                            <p:strVal val="#ppt_x"/>
                                          </p:val>
                                        </p:tav>
                                      </p:tavLst>
                                    </p:anim>
                                    <p:anim calcmode="lin" valueType="num">
                                      <p:cBhvr>
                                        <p:cTn id="32" dur="500" fill="hold"/>
                                        <p:tgtEl>
                                          <p:spTgt spid="7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245">
            <a:extLst>
              <a:ext uri="{FF2B5EF4-FFF2-40B4-BE49-F238E27FC236}">
                <a16:creationId xmlns:a16="http://schemas.microsoft.com/office/drawing/2014/main" id="{502CE93E-E6EB-85AD-C8E0-2C8582F54710}"/>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9144000" cy="6528116"/>
          </a:xfrm>
          <a:prstGeom prst="rect">
            <a:avLst/>
          </a:prstGeom>
          <a:noFill/>
          <a:ln>
            <a:noFill/>
          </a:ln>
        </p:spPr>
      </p:pic>
      <p:sp>
        <p:nvSpPr>
          <p:cNvPr id="222" name="Shape 222"/>
          <p:cNvSpPr>
            <a:spLocks noGrp="1"/>
          </p:cNvSpPr>
          <p:nvPr>
            <p:ph type="sldNum" sz="quarter" idx="2"/>
          </p:nvPr>
        </p:nvSpPr>
        <p:spPr>
          <a:xfrm>
            <a:off x="8450499" y="6528116"/>
            <a:ext cx="31249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28</a:t>
            </a:fld>
            <a:endParaRPr/>
          </a:p>
        </p:txBody>
      </p:sp>
      <p:sp>
        <p:nvSpPr>
          <p:cNvPr id="223" name="Shape 223"/>
          <p:cNvSpPr/>
          <p:nvPr/>
        </p:nvSpPr>
        <p:spPr>
          <a:xfrm>
            <a:off x="0" y="6107672"/>
            <a:ext cx="7924800" cy="36932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defRPr>
                <a:solidFill>
                  <a:srgbClr val="FFFFFF"/>
                </a:solidFill>
                <a:latin typeface="Trebuchet MS"/>
                <a:ea typeface="Trebuchet MS"/>
                <a:cs typeface="Trebuchet MS"/>
                <a:sym typeface="Trebuchet MS"/>
              </a:defRPr>
            </a:pPr>
            <a:r>
              <a:rPr dirty="0">
                <a:effectLst>
                  <a:outerShdw blurRad="63500" sx="102000" sy="102000" algn="ctr" rotWithShape="0">
                    <a:prstClr val="black">
                      <a:alpha val="40000"/>
                    </a:prstClr>
                  </a:outerShdw>
                </a:effectLst>
              </a:rPr>
              <a:t>Image Credits:</a:t>
            </a:r>
            <a:r>
              <a:rPr lang="en-US" dirty="0">
                <a:effectLst>
                  <a:outerShdw blurRad="63500" sx="102000" sy="102000" algn="ctr" rotWithShape="0">
                    <a:prstClr val="black">
                      <a:alpha val="40000"/>
                    </a:prstClr>
                  </a:outerShdw>
                </a:effectLst>
              </a:rPr>
              <a:t> </a:t>
            </a:r>
            <a:r>
              <a:rPr dirty="0">
                <a:effectLst>
                  <a:outerShdw blurRad="63500" sx="102000" sy="102000" algn="ctr" rotWithShape="0">
                    <a:prstClr val="black">
                      <a:alpha val="40000"/>
                    </a:prstClr>
                  </a:outerShdw>
                </a:effectLst>
              </a:rPr>
              <a:t>all Wikimedia Commons. Maps ©20</a:t>
            </a:r>
            <a:r>
              <a:rPr lang="en-US" dirty="0">
                <a:effectLst>
                  <a:outerShdw blurRad="63500" sx="102000" sy="102000" algn="ctr" rotWithShape="0">
                    <a:prstClr val="black">
                      <a:alpha val="40000"/>
                    </a:prstClr>
                  </a:outerShdw>
                </a:effectLst>
              </a:rPr>
              <a:t>25</a:t>
            </a:r>
            <a:r>
              <a:rPr dirty="0">
                <a:effectLst>
                  <a:outerShdw blurRad="63500" sx="102000" sy="102000" algn="ctr" rotWithShape="0">
                    <a:prstClr val="black">
                      <a:alpha val="40000"/>
                    </a:prstClr>
                  </a:outerShdw>
                </a:effectLst>
              </a:rPr>
              <a:t> Clairmont Press. </a:t>
            </a:r>
          </a:p>
        </p:txBody>
      </p:sp>
      <p:sp>
        <p:nvSpPr>
          <p:cNvPr id="3" name="TextBox 2">
            <a:extLst>
              <a:ext uri="{FF2B5EF4-FFF2-40B4-BE49-F238E27FC236}">
                <a16:creationId xmlns:a16="http://schemas.microsoft.com/office/drawing/2014/main" id="{A80F6073-BBD0-DAF3-C5D1-D2CAA065DDD8}"/>
              </a:ext>
            </a:extLst>
          </p:cNvPr>
          <p:cNvSpPr txBox="1"/>
          <p:nvPr/>
        </p:nvSpPr>
        <p:spPr>
          <a:xfrm>
            <a:off x="3464709" y="6490770"/>
            <a:ext cx="2214581" cy="369332"/>
          </a:xfrm>
          <a:prstGeom prst="rect">
            <a:avLst/>
          </a:prstGeom>
          <a:noFill/>
          <a:effectLst>
            <a:softEdge rad="31750"/>
          </a:effectLst>
        </p:spPr>
        <p:txBody>
          <a:bodyPr wrap="none">
            <a:spAutoFit/>
          </a:bodyPr>
          <a:lstStyle/>
          <a:p>
            <a:pPr eaLnBrk="1" fontAlgn="auto" hangingPunct="1">
              <a:spcBef>
                <a:spcPts val="0"/>
              </a:spcBef>
              <a:spcAft>
                <a:spcPts val="0"/>
              </a:spcAft>
              <a:defRPr/>
            </a:pPr>
            <a:r>
              <a:rPr lang="en-US" dirty="0">
                <a:latin typeface="+mn-lt"/>
                <a:ea typeface="+mn-ea"/>
                <a:hlinkClick r:id="rId3" action="ppaction://hlinksldjump"/>
              </a:rPr>
              <a:t>Return to Main Menu</a:t>
            </a:r>
            <a:endParaRPr lang="en-US" dirty="0">
              <a:latin typeface="+mn-lt"/>
              <a:ea typeface="+mn-ea"/>
            </a:endParaRP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223"/>
                                        </p:tgtEl>
                                        <p:attrNameLst>
                                          <p:attrName>style.visibility</p:attrName>
                                        </p:attrNameLst>
                                      </p:cBhvr>
                                      <p:to>
                                        <p:strVal val="visible"/>
                                      </p:to>
                                    </p:set>
                                    <p:animEffect transition="in" filter="dissolve">
                                      <p:cBhvr>
                                        <p:cTn id="7" dur="5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 grpId="1"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p:cNvSpPr>
          <p:nvPr>
            <p:ph type="title"/>
          </p:nvPr>
        </p:nvSpPr>
        <p:spPr>
          <a:xfrm>
            <a:off x="457200" y="0"/>
            <a:ext cx="8229600" cy="1143000"/>
          </a:xfrm>
          <a:prstGeom prst="rect">
            <a:avLst/>
          </a:prstGeom>
        </p:spPr>
        <p:txBody>
          <a:bodyPr>
            <a:noAutofit/>
          </a:bodyPr>
          <a:lstStyle>
            <a:lvl1pPr defTabSz="850391">
              <a:defRPr sz="3600">
                <a:effectLst>
                  <a:outerShdw blurRad="38100" dist="35433" dir="2700000" rotWithShape="0">
                    <a:srgbClr val="000000">
                      <a:alpha val="43137"/>
                    </a:srgbClr>
                  </a:outerShdw>
                </a:effectLst>
              </a:defRPr>
            </a:lvl1pPr>
          </a:lstStyle>
          <a:p>
            <a:r>
              <a:rPr lang="en-US" sz="4000" dirty="0">
                <a:latin typeface="+mn-lt"/>
              </a:rPr>
              <a:t>SECTION 1: ECONOMIC FUNDAMENTALS</a:t>
            </a:r>
            <a:endParaRPr sz="4000" dirty="0">
              <a:latin typeface="+mn-lt"/>
            </a:endParaRPr>
          </a:p>
        </p:txBody>
      </p:sp>
      <p:sp>
        <p:nvSpPr>
          <p:cNvPr id="69" name="Shape 69"/>
          <p:cNvSpPr>
            <a:spLocks noGrp="1"/>
          </p:cNvSpPr>
          <p:nvPr>
            <p:ph type="body" idx="1"/>
          </p:nvPr>
        </p:nvSpPr>
        <p:spPr>
          <a:xfrm>
            <a:off x="457200" y="1143000"/>
            <a:ext cx="8229600" cy="4525963"/>
          </a:xfrm>
          <a:prstGeom prst="rect">
            <a:avLst/>
          </a:prstGeom>
        </p:spPr>
        <p:txBody>
          <a:bodyPr>
            <a:noAutofit/>
          </a:bodyPr>
          <a:lstStyle/>
          <a:p>
            <a:pPr marL="342900" lvl="1" indent="-342900">
              <a:lnSpc>
                <a:spcPct val="100000"/>
              </a:lnSpc>
              <a:buChar char="➢"/>
            </a:pPr>
            <a:r>
              <a:rPr dirty="0">
                <a:latin typeface="+mn-lt"/>
              </a:rPr>
              <a:t>Essential Question</a:t>
            </a:r>
            <a:r>
              <a:rPr lang="en-US" dirty="0">
                <a:latin typeface="+mn-lt"/>
              </a:rPr>
              <a:t>:</a:t>
            </a:r>
          </a:p>
          <a:p>
            <a:pPr marL="892629" lvl="2" indent="-457200">
              <a:lnSpc>
                <a:spcPct val="100000"/>
              </a:lnSpc>
              <a:buFont typeface="Arial" panose="020B0604020202020204" pitchFamily="34" charset="0"/>
              <a:buChar char="•"/>
            </a:pPr>
            <a:r>
              <a:rPr lang="en-US" sz="2800" dirty="0">
                <a:latin typeface="+mn-lt"/>
              </a:rPr>
              <a:t>How are people both consumers and producers</a:t>
            </a:r>
            <a:r>
              <a:rPr sz="2800" dirty="0">
                <a:latin typeface="+mn-lt"/>
              </a:rPr>
              <a:t>?</a:t>
            </a:r>
          </a:p>
        </p:txBody>
      </p:sp>
      <p:sp>
        <p:nvSpPr>
          <p:cNvPr id="70" name="Shape 70"/>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3</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4</a:t>
            </a:fld>
            <a:endParaRPr/>
          </a:p>
        </p:txBody>
      </p:sp>
      <p:sp>
        <p:nvSpPr>
          <p:cNvPr id="4" name="Shape 69">
            <a:extLst>
              <a:ext uri="{FF2B5EF4-FFF2-40B4-BE49-F238E27FC236}">
                <a16:creationId xmlns:a16="http://schemas.microsoft.com/office/drawing/2014/main" id="{374BF298-26A8-705E-479D-BEA18B6AE178}"/>
              </a:ext>
            </a:extLst>
          </p:cNvPr>
          <p:cNvSpPr txBox="1">
            <a:spLocks/>
          </p:cNvSpPr>
          <p:nvPr/>
        </p:nvSpPr>
        <p:spPr>
          <a:xfrm>
            <a:off x="457200" y="1143000"/>
            <a:ext cx="8229600" cy="452596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Autofit/>
          </a:bodyPr>
          <a:lst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a:lstStyle>
          <a:p>
            <a:pPr marL="342900" lvl="1" indent="-342900" hangingPunct="1">
              <a:lnSpc>
                <a:spcPct val="100000"/>
              </a:lnSpc>
              <a:buFont typeface="Wingdings"/>
              <a:buChar char="➢"/>
            </a:pPr>
            <a:r>
              <a:rPr lang="en-US" dirty="0">
                <a:latin typeface="+mn-lt"/>
              </a:rPr>
              <a:t>What terms do I need to know?:</a:t>
            </a:r>
          </a:p>
        </p:txBody>
      </p:sp>
      <p:sp>
        <p:nvSpPr>
          <p:cNvPr id="6" name="Shape 69">
            <a:extLst>
              <a:ext uri="{FF2B5EF4-FFF2-40B4-BE49-F238E27FC236}">
                <a16:creationId xmlns:a16="http://schemas.microsoft.com/office/drawing/2014/main" id="{D7C4632E-FE0D-54A2-891A-C5918F57B24A}"/>
              </a:ext>
            </a:extLst>
          </p:cNvPr>
          <p:cNvSpPr txBox="1">
            <a:spLocks/>
          </p:cNvSpPr>
          <p:nvPr/>
        </p:nvSpPr>
        <p:spPr>
          <a:xfrm>
            <a:off x="457200" y="1698356"/>
            <a:ext cx="8229600" cy="482975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numCol="2">
            <a:noAutofit/>
          </a:bodyPr>
          <a:lst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a:lstStyle>
          <a:p>
            <a:pPr marL="892629" lvl="2" indent="-457200" hangingPunct="1">
              <a:lnSpc>
                <a:spcPct val="100000"/>
              </a:lnSpc>
              <a:buFont typeface="Arial" panose="020B0604020202020204" pitchFamily="34" charset="0"/>
              <a:buChar char="•"/>
            </a:pPr>
            <a:r>
              <a:rPr lang="en-US" sz="2400" dirty="0">
                <a:latin typeface="+mn-lt"/>
              </a:rPr>
              <a:t>needs</a:t>
            </a:r>
          </a:p>
          <a:p>
            <a:pPr marL="892629" lvl="2" indent="-457200" hangingPunct="1">
              <a:lnSpc>
                <a:spcPct val="100000"/>
              </a:lnSpc>
              <a:buFont typeface="Arial" panose="020B0604020202020204" pitchFamily="34" charset="0"/>
              <a:buChar char="•"/>
            </a:pPr>
            <a:r>
              <a:rPr lang="en-US" sz="2400" dirty="0">
                <a:latin typeface="+mn-lt"/>
              </a:rPr>
              <a:t>wants</a:t>
            </a:r>
          </a:p>
          <a:p>
            <a:pPr marL="892629" lvl="2" indent="-457200" hangingPunct="1">
              <a:lnSpc>
                <a:spcPct val="100000"/>
              </a:lnSpc>
              <a:buFont typeface="Arial" panose="020B0604020202020204" pitchFamily="34" charset="0"/>
              <a:buChar char="•"/>
            </a:pPr>
            <a:r>
              <a:rPr lang="en-US" sz="2400" dirty="0">
                <a:latin typeface="+mn-lt"/>
              </a:rPr>
              <a:t>goods</a:t>
            </a:r>
          </a:p>
          <a:p>
            <a:pPr marL="892629" lvl="2" indent="-457200" hangingPunct="1">
              <a:lnSpc>
                <a:spcPct val="100000"/>
              </a:lnSpc>
              <a:buFont typeface="Arial" panose="020B0604020202020204" pitchFamily="34" charset="0"/>
              <a:buChar char="•"/>
            </a:pPr>
            <a:r>
              <a:rPr lang="en-US" sz="2400" dirty="0">
                <a:latin typeface="+mn-lt"/>
              </a:rPr>
              <a:t>services</a:t>
            </a:r>
          </a:p>
          <a:p>
            <a:pPr marL="892629" lvl="2" indent="-457200" hangingPunct="1">
              <a:lnSpc>
                <a:spcPct val="100000"/>
              </a:lnSpc>
              <a:buFont typeface="Arial" panose="020B0604020202020204" pitchFamily="34" charset="0"/>
              <a:buChar char="•"/>
            </a:pPr>
            <a:r>
              <a:rPr lang="en-US" sz="2400" dirty="0">
                <a:latin typeface="+mn-lt"/>
              </a:rPr>
              <a:t>consumer</a:t>
            </a:r>
          </a:p>
          <a:p>
            <a:pPr marL="892629" lvl="2" indent="-457200" hangingPunct="1">
              <a:lnSpc>
                <a:spcPct val="100000"/>
              </a:lnSpc>
              <a:buFont typeface="Arial" panose="020B0604020202020204" pitchFamily="34" charset="0"/>
              <a:buChar char="•"/>
            </a:pPr>
            <a:r>
              <a:rPr lang="en-US" sz="2400" dirty="0">
                <a:latin typeface="+mn-lt"/>
              </a:rPr>
              <a:t>producer</a:t>
            </a:r>
          </a:p>
          <a:p>
            <a:pPr marL="892629" lvl="2" indent="-457200" hangingPunct="1">
              <a:lnSpc>
                <a:spcPct val="100000"/>
              </a:lnSpc>
              <a:buFont typeface="Arial" panose="020B0604020202020204" pitchFamily="34" charset="0"/>
              <a:buChar char="•"/>
            </a:pPr>
            <a:r>
              <a:rPr lang="en-US" sz="2400" dirty="0">
                <a:latin typeface="+mn-lt"/>
              </a:rPr>
              <a:t>scarcity</a:t>
            </a:r>
          </a:p>
          <a:p>
            <a:pPr marL="892629" lvl="2" indent="-457200" hangingPunct="1">
              <a:lnSpc>
                <a:spcPct val="100000"/>
              </a:lnSpc>
              <a:buFont typeface="Arial" panose="020B0604020202020204" pitchFamily="34" charset="0"/>
              <a:buChar char="•"/>
            </a:pPr>
            <a:r>
              <a:rPr lang="en-US" sz="2400" dirty="0">
                <a:latin typeface="+mn-lt"/>
              </a:rPr>
              <a:t>choice</a:t>
            </a:r>
          </a:p>
          <a:p>
            <a:pPr marL="892629" lvl="2" indent="-457200" hangingPunct="1">
              <a:lnSpc>
                <a:spcPct val="100000"/>
              </a:lnSpc>
              <a:buFont typeface="Arial" panose="020B0604020202020204" pitchFamily="34" charset="0"/>
              <a:buChar char="•"/>
            </a:pPr>
            <a:r>
              <a:rPr lang="en-US" sz="2400" dirty="0">
                <a:latin typeface="+mn-lt"/>
              </a:rPr>
              <a:t>resource allocation</a:t>
            </a:r>
          </a:p>
          <a:p>
            <a:pPr marL="892629" lvl="2" indent="-457200" hangingPunct="1">
              <a:lnSpc>
                <a:spcPct val="100000"/>
              </a:lnSpc>
              <a:buFont typeface="Arial" panose="020B0604020202020204" pitchFamily="34" charset="0"/>
              <a:buChar char="•"/>
            </a:pPr>
            <a:r>
              <a:rPr lang="en-US" sz="2400" dirty="0">
                <a:latin typeface="+mn-lt"/>
              </a:rPr>
              <a:t>price</a:t>
            </a:r>
          </a:p>
          <a:p>
            <a:pPr marL="892629" lvl="2" indent="-457200" hangingPunct="1">
              <a:lnSpc>
                <a:spcPct val="100000"/>
              </a:lnSpc>
              <a:buFont typeface="Arial" panose="020B0604020202020204" pitchFamily="34" charset="0"/>
              <a:buChar char="•"/>
            </a:pPr>
            <a:endParaRPr lang="en-US" sz="2400" dirty="0">
              <a:latin typeface="+mn-lt"/>
            </a:endParaRPr>
          </a:p>
          <a:p>
            <a:pPr marL="892629" lvl="2" indent="-457200" hangingPunct="1">
              <a:lnSpc>
                <a:spcPct val="100000"/>
              </a:lnSpc>
              <a:buFont typeface="Arial" panose="020B0604020202020204" pitchFamily="34" charset="0"/>
              <a:buChar char="•"/>
            </a:pPr>
            <a:r>
              <a:rPr lang="en-US" sz="2400" dirty="0">
                <a:latin typeface="+mn-lt"/>
              </a:rPr>
              <a:t>vote</a:t>
            </a:r>
          </a:p>
          <a:p>
            <a:pPr marL="892629" lvl="2" indent="-457200" hangingPunct="1">
              <a:lnSpc>
                <a:spcPct val="100000"/>
              </a:lnSpc>
              <a:buFont typeface="Arial" panose="020B0604020202020204" pitchFamily="34" charset="0"/>
              <a:buChar char="•"/>
            </a:pPr>
            <a:r>
              <a:rPr lang="en-US" sz="2400" dirty="0">
                <a:latin typeface="+mn-lt"/>
              </a:rPr>
              <a:t>sharing</a:t>
            </a:r>
          </a:p>
          <a:p>
            <a:pPr marL="892629" lvl="2" indent="-457200" hangingPunct="1">
              <a:lnSpc>
                <a:spcPct val="100000"/>
              </a:lnSpc>
              <a:buFont typeface="Arial" panose="020B0604020202020204" pitchFamily="34" charset="0"/>
              <a:buChar char="•"/>
            </a:pPr>
            <a:r>
              <a:rPr lang="en-US" sz="2400" dirty="0">
                <a:latin typeface="+mn-lt"/>
              </a:rPr>
              <a:t>contests</a:t>
            </a:r>
          </a:p>
          <a:p>
            <a:pPr marL="892629" lvl="2" indent="-457200" hangingPunct="1">
              <a:lnSpc>
                <a:spcPct val="100000"/>
              </a:lnSpc>
              <a:buFont typeface="Arial" panose="020B0604020202020204" pitchFamily="34" charset="0"/>
              <a:buChar char="•"/>
            </a:pPr>
            <a:r>
              <a:rPr lang="en-US" sz="2400" dirty="0">
                <a:latin typeface="+mn-lt"/>
              </a:rPr>
              <a:t>force</a:t>
            </a:r>
          </a:p>
          <a:p>
            <a:pPr marL="892629" lvl="2" indent="-457200" hangingPunct="1">
              <a:lnSpc>
                <a:spcPct val="100000"/>
              </a:lnSpc>
              <a:buFont typeface="Arial" panose="020B0604020202020204" pitchFamily="34" charset="0"/>
              <a:buChar char="•"/>
            </a:pPr>
            <a:r>
              <a:rPr lang="en-US" sz="2400" dirty="0">
                <a:latin typeface="+mn-lt"/>
              </a:rPr>
              <a:t>authority</a:t>
            </a:r>
          </a:p>
          <a:p>
            <a:pPr marL="892629" lvl="2" indent="-457200" hangingPunct="1">
              <a:lnSpc>
                <a:spcPct val="100000"/>
              </a:lnSpc>
              <a:buFont typeface="Arial" panose="020B0604020202020204" pitchFamily="34" charset="0"/>
              <a:buChar char="•"/>
            </a:pPr>
            <a:r>
              <a:rPr lang="en-US" sz="2400" dirty="0">
                <a:latin typeface="+mn-lt"/>
              </a:rPr>
              <a:t>lottery</a:t>
            </a:r>
          </a:p>
          <a:p>
            <a:pPr marL="892629" lvl="2" indent="-457200" hangingPunct="1">
              <a:lnSpc>
                <a:spcPct val="100000"/>
              </a:lnSpc>
              <a:buFont typeface="Arial" panose="020B0604020202020204" pitchFamily="34" charset="0"/>
              <a:buChar char="•"/>
            </a:pPr>
            <a:r>
              <a:rPr lang="en-US" sz="2400" dirty="0">
                <a:latin typeface="+mn-lt"/>
              </a:rPr>
              <a:t>first-come/first-served</a:t>
            </a:r>
          </a:p>
          <a:p>
            <a:pPr marL="892629" lvl="2" indent="-457200" hangingPunct="1">
              <a:lnSpc>
                <a:spcPct val="100000"/>
              </a:lnSpc>
              <a:buFont typeface="Arial" panose="020B0604020202020204" pitchFamily="34" charset="0"/>
              <a:buChar char="•"/>
            </a:pPr>
            <a:r>
              <a:rPr lang="en-US" sz="2400" dirty="0">
                <a:latin typeface="+mn-lt"/>
              </a:rPr>
              <a:t>personal characteristic</a:t>
            </a:r>
          </a:p>
          <a:p>
            <a:pPr marL="892629" lvl="2" indent="-457200" hangingPunct="1">
              <a:lnSpc>
                <a:spcPct val="100000"/>
              </a:lnSpc>
              <a:buFont typeface="Arial" panose="020B0604020202020204" pitchFamily="34" charset="0"/>
              <a:buChar char="•"/>
            </a:pPr>
            <a:r>
              <a:rPr lang="en-US" sz="2400" dirty="0">
                <a:latin typeface="+mn-lt"/>
              </a:rPr>
              <a:t>opportunity cost</a:t>
            </a:r>
          </a:p>
          <a:p>
            <a:pPr marL="892629" lvl="2" indent="-457200" hangingPunct="1">
              <a:lnSpc>
                <a:spcPct val="100000"/>
              </a:lnSpc>
              <a:buFont typeface="Arial" panose="020B0604020202020204" pitchFamily="34" charset="0"/>
              <a:buChar char="•"/>
            </a:pPr>
            <a:r>
              <a:rPr lang="en-US" sz="2400" dirty="0">
                <a:latin typeface="+mn-lt"/>
              </a:rPr>
              <a:t>trade-off</a:t>
            </a:r>
          </a:p>
          <a:p>
            <a:pPr marL="892629" lvl="2" indent="-457200" hangingPunct="1">
              <a:lnSpc>
                <a:spcPct val="100000"/>
              </a:lnSpc>
              <a:buFont typeface="Arial" panose="020B0604020202020204" pitchFamily="34" charset="0"/>
              <a:buChar char="•"/>
            </a:pPr>
            <a:endParaRPr lang="en-US" sz="2400" dirty="0">
              <a:latin typeface="+mn-lt"/>
            </a:endParaRPr>
          </a:p>
        </p:txBody>
      </p:sp>
      <p:sp>
        <p:nvSpPr>
          <p:cNvPr id="2" name="Shape 68">
            <a:extLst>
              <a:ext uri="{FF2B5EF4-FFF2-40B4-BE49-F238E27FC236}">
                <a16:creationId xmlns:a16="http://schemas.microsoft.com/office/drawing/2014/main" id="{234E5BCC-F723-D532-670A-992735677292}"/>
              </a:ext>
            </a:extLst>
          </p:cNvPr>
          <p:cNvSpPr>
            <a:spLocks noGrp="1"/>
          </p:cNvSpPr>
          <p:nvPr>
            <p:ph type="title"/>
          </p:nvPr>
        </p:nvSpPr>
        <p:spPr>
          <a:xfrm>
            <a:off x="457200" y="0"/>
            <a:ext cx="8229600" cy="1143000"/>
          </a:xfrm>
          <a:prstGeom prst="rect">
            <a:avLst/>
          </a:prstGeom>
        </p:spPr>
        <p:txBody>
          <a:bodyPr>
            <a:noAutofit/>
          </a:bodyPr>
          <a:lstStyle>
            <a:lvl1pPr defTabSz="850391">
              <a:defRPr sz="3600">
                <a:effectLst>
                  <a:outerShdw blurRad="38100" dist="35433" dir="2700000" rotWithShape="0">
                    <a:srgbClr val="000000">
                      <a:alpha val="43137"/>
                    </a:srgbClr>
                  </a:outerShdw>
                </a:effectLst>
              </a:defRPr>
            </a:lvl1pPr>
          </a:lstStyle>
          <a:p>
            <a:r>
              <a:rPr lang="en-US" sz="4000" dirty="0">
                <a:latin typeface="+mn-lt"/>
              </a:rPr>
              <a:t>SECTION 1: ECONOMIC FUNDAMENTALS</a:t>
            </a:r>
            <a:endParaRPr sz="40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77"/>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3000" dirty="0">
                <a:latin typeface="+mn-lt"/>
              </a:rPr>
              <a:t>All humans have the same basic </a:t>
            </a:r>
            <a:r>
              <a:rPr lang="en-US" sz="3000" b="1" dirty="0">
                <a:latin typeface="+mn-lt"/>
              </a:rPr>
              <a:t>needs</a:t>
            </a:r>
            <a:r>
              <a:rPr lang="en-US" sz="3000" dirty="0">
                <a:latin typeface="+mn-lt"/>
              </a:rPr>
              <a:t>, like air, food, water, and shelter, but we all desire different things, called </a:t>
            </a:r>
            <a:r>
              <a:rPr lang="en-US" sz="3000" b="1" dirty="0">
                <a:latin typeface="+mn-lt"/>
              </a:rPr>
              <a:t>wants</a:t>
            </a:r>
            <a:r>
              <a:rPr lang="en-US" sz="3000" dirty="0">
                <a:latin typeface="+mn-lt"/>
              </a:rPr>
              <a:t>, which are almost unlimited.</a:t>
            </a:r>
          </a:p>
          <a:p>
            <a:pPr marL="743771" indent="-743771" defTabSz="896111">
              <a:spcBef>
                <a:spcPts val="1690"/>
              </a:spcBef>
              <a:defRPr sz="3136"/>
            </a:pPr>
            <a:r>
              <a:rPr lang="en-US" sz="3000" dirty="0">
                <a:latin typeface="+mn-lt"/>
              </a:rPr>
              <a:t>Humans satisfy their needs and wants by buying goods and services.</a:t>
            </a:r>
          </a:p>
          <a:p>
            <a:pPr marL="1204020" lvl="2" indent="-743771" defTabSz="896111">
              <a:spcBef>
                <a:spcPts val="1690"/>
              </a:spcBef>
              <a:buFont typeface="Arial" panose="020B0604020202020204" pitchFamily="34" charset="0"/>
              <a:buChar char="•"/>
              <a:defRPr sz="3136"/>
            </a:pPr>
            <a:r>
              <a:rPr lang="en-US" sz="2600" b="1" dirty="0">
                <a:latin typeface="+mn-lt"/>
              </a:rPr>
              <a:t>Goods</a:t>
            </a:r>
            <a:r>
              <a:rPr lang="en-US" sz="2600" dirty="0">
                <a:latin typeface="+mn-lt"/>
              </a:rPr>
              <a:t> are tangible items like food, clothing, and so on, while </a:t>
            </a:r>
            <a:r>
              <a:rPr lang="en-US" sz="2600" b="1" dirty="0">
                <a:latin typeface="+mn-lt"/>
              </a:rPr>
              <a:t>services</a:t>
            </a:r>
            <a:r>
              <a:rPr lang="en-US" sz="2600" dirty="0">
                <a:latin typeface="+mn-lt"/>
              </a:rPr>
              <a:t> are the work or activities people perform for a fee, like a haircut or a doctor’s appointment.</a:t>
            </a:r>
          </a:p>
          <a:p>
            <a:pPr marL="743771" indent="-743771" defTabSz="896111">
              <a:spcBef>
                <a:spcPts val="1690"/>
              </a:spcBef>
              <a:defRPr sz="3136"/>
            </a:pPr>
            <a:r>
              <a:rPr lang="en-US" sz="3000" dirty="0">
                <a:latin typeface="+mn-lt"/>
              </a:rPr>
              <a:t>The person who buys these things is a </a:t>
            </a:r>
            <a:r>
              <a:rPr lang="en-US" sz="3000" b="1" dirty="0">
                <a:latin typeface="+mn-lt"/>
              </a:rPr>
              <a:t>consumer</a:t>
            </a:r>
            <a:r>
              <a:rPr lang="en-US" sz="3000" dirty="0">
                <a:latin typeface="+mn-lt"/>
              </a:rPr>
              <a:t>, and the person or group providing these things is a </a:t>
            </a:r>
            <a:r>
              <a:rPr lang="en-US" sz="3000" b="1" dirty="0">
                <a:latin typeface="+mn-lt"/>
              </a:rPr>
              <a:t>producer</a:t>
            </a:r>
            <a:r>
              <a:rPr lang="en-US" sz="3000" dirty="0">
                <a:latin typeface="+mn-lt"/>
              </a:rPr>
              <a:t>.</a:t>
            </a:r>
          </a:p>
        </p:txBody>
      </p:sp>
      <p:sp>
        <p:nvSpPr>
          <p:cNvPr id="78" name="Shape 78"/>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5</a:t>
            </a:fld>
            <a:endParaRPr/>
          </a:p>
        </p:txBody>
      </p:sp>
      <p:sp>
        <p:nvSpPr>
          <p:cNvPr id="6" name="Shape 72">
            <a:extLst>
              <a:ext uri="{FF2B5EF4-FFF2-40B4-BE49-F238E27FC236}">
                <a16:creationId xmlns:a16="http://schemas.microsoft.com/office/drawing/2014/main" id="{AA7F495F-FF79-E5BB-ACEF-7078CD242F17}"/>
              </a:ext>
            </a:extLst>
          </p:cNvPr>
          <p:cNvSpPr txBox="1">
            <a:spLocks/>
          </p:cNvSpPr>
          <p:nvPr/>
        </p:nvSpPr>
        <p:spPr>
          <a:xfrm>
            <a:off x="457199"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NEEDS AND WANTS</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1" nodeType="withEffect">
                                  <p:stCondLst>
                                    <p:cond delay="0"/>
                                  </p:stCondLst>
                                  <p:iterate>
                                    <p:tmAbs val="0"/>
                                  </p:iterate>
                                  <p:childTnLst>
                                    <p:set>
                                      <p:cBhvr>
                                        <p:cTn id="14" fill="hold"/>
                                        <p:tgtEl>
                                          <p:spTgt spid="77">
                                            <p:txEl>
                                              <p:pRg st="1" end="1"/>
                                            </p:txEl>
                                          </p:spTgt>
                                        </p:tgtEl>
                                        <p:attrNameLst>
                                          <p:attrName>style.visibility</p:attrName>
                                        </p:attrNameLst>
                                      </p:cBhvr>
                                      <p:to>
                                        <p:strVal val="visible"/>
                                      </p:to>
                                    </p:set>
                                    <p:anim calcmode="lin" valueType="num">
                                      <p:cBhvr>
                                        <p:cTn id="15"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8" fill="hold" grpId="1" nodeType="afterEffect">
                                  <p:stCondLst>
                                    <p:cond delay="0"/>
                                  </p:stCondLst>
                                  <p:iterate>
                                    <p:tmAbs val="0"/>
                                  </p:iterate>
                                  <p:childTnLst>
                                    <p:set>
                                      <p:cBhvr>
                                        <p:cTn id="19" fill="hold"/>
                                        <p:tgtEl>
                                          <p:spTgt spid="77">
                                            <p:txEl>
                                              <p:pRg st="2" end="2"/>
                                            </p:txEl>
                                          </p:spTgt>
                                        </p:tgtEl>
                                        <p:attrNameLst>
                                          <p:attrName>style.visibility</p:attrName>
                                        </p:attrNameLst>
                                      </p:cBhvr>
                                      <p:to>
                                        <p:strVal val="visible"/>
                                      </p:to>
                                    </p:set>
                                    <p:anim calcmode="lin" valueType="num">
                                      <p:cBhvr>
                                        <p:cTn id="20"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1"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grpId="1" nodeType="afterEffect">
                                  <p:stCondLst>
                                    <p:cond delay="0"/>
                                  </p:stCondLst>
                                  <p:iterate>
                                    <p:tmAbs val="0"/>
                                  </p:iterate>
                                  <p:childTnLst>
                                    <p:set>
                                      <p:cBhvr>
                                        <p:cTn id="24" fill="hold"/>
                                        <p:tgtEl>
                                          <p:spTgt spid="77">
                                            <p:txEl>
                                              <p:pRg st="3" end="3"/>
                                            </p:txEl>
                                          </p:spTgt>
                                        </p:tgtEl>
                                        <p:attrNameLst>
                                          <p:attrName>style.visibility</p:attrName>
                                        </p:attrNameLst>
                                      </p:cBhvr>
                                      <p:to>
                                        <p:strVal val="visible"/>
                                      </p:to>
                                    </p:set>
                                    <p:anim calcmode="lin" valueType="num">
                                      <p:cBhvr>
                                        <p:cTn id="25"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6"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1" build="p" bldLvl="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83EC0-BC88-D2AE-EEDF-4D2FD240C617}"/>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2CC18205-AE7C-F1ED-265D-BC67489FBBFC}"/>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b="1" dirty="0">
                <a:latin typeface="+mn-lt"/>
              </a:rPr>
              <a:t>Scarcity</a:t>
            </a:r>
            <a:r>
              <a:rPr lang="en-US" dirty="0">
                <a:latin typeface="+mn-lt"/>
              </a:rPr>
              <a:t> is when people and societies try to satisfy unlimited wants with limited resources, like when the newest phone is released and everyone tries to get one.</a:t>
            </a:r>
          </a:p>
          <a:p>
            <a:pPr marL="743771" indent="-743771" defTabSz="896111">
              <a:spcBef>
                <a:spcPts val="1690"/>
              </a:spcBef>
              <a:defRPr sz="3136"/>
            </a:pPr>
            <a:r>
              <a:rPr lang="en-US" dirty="0">
                <a:latin typeface="+mn-lt"/>
              </a:rPr>
              <a:t>Scarcity requires both consumers and producers to make </a:t>
            </a:r>
            <a:r>
              <a:rPr lang="en-US" b="1" dirty="0">
                <a:latin typeface="+mn-lt"/>
              </a:rPr>
              <a:t>choices</a:t>
            </a:r>
            <a:r>
              <a:rPr lang="en-US" dirty="0">
                <a:latin typeface="+mn-lt"/>
              </a:rPr>
              <a:t> with their limited resources, such as deciding how to use the limited resources they have access to.</a:t>
            </a:r>
          </a:p>
        </p:txBody>
      </p:sp>
      <p:sp>
        <p:nvSpPr>
          <p:cNvPr id="78" name="Shape 78">
            <a:extLst>
              <a:ext uri="{FF2B5EF4-FFF2-40B4-BE49-F238E27FC236}">
                <a16:creationId xmlns:a16="http://schemas.microsoft.com/office/drawing/2014/main" id="{F90854B6-911D-9C85-10C5-E8A618932720}"/>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6</a:t>
            </a:fld>
            <a:endParaRPr/>
          </a:p>
        </p:txBody>
      </p:sp>
      <p:sp>
        <p:nvSpPr>
          <p:cNvPr id="6" name="Shape 72">
            <a:extLst>
              <a:ext uri="{FF2B5EF4-FFF2-40B4-BE49-F238E27FC236}">
                <a16:creationId xmlns:a16="http://schemas.microsoft.com/office/drawing/2014/main" id="{9373F8E8-8C3A-2410-69BE-0CC9CAA4F062}"/>
              </a:ext>
            </a:extLst>
          </p:cNvPr>
          <p:cNvSpPr txBox="1">
            <a:spLocks/>
          </p:cNvSpPr>
          <p:nvPr/>
        </p:nvSpPr>
        <p:spPr>
          <a:xfrm>
            <a:off x="457199"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SCARCITY REQUIRES CHOICE</a:t>
            </a:r>
          </a:p>
        </p:txBody>
      </p:sp>
    </p:spTree>
    <p:extLst>
      <p:ext uri="{BB962C8B-B14F-4D97-AF65-F5344CB8AC3E}">
        <p14:creationId xmlns:p14="http://schemas.microsoft.com/office/powerpoint/2010/main" val="6765316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iterate>
                                    <p:tmAbs val="0"/>
                                  </p:iterate>
                                  <p:childTnLst>
                                    <p:set>
                                      <p:cBhvr>
                                        <p:cTn id="14" fill="hold"/>
                                        <p:tgtEl>
                                          <p:spTgt spid="77">
                                            <p:txEl>
                                              <p:pRg st="1" end="1"/>
                                            </p:txEl>
                                          </p:spTgt>
                                        </p:tgtEl>
                                        <p:attrNameLst>
                                          <p:attrName>style.visibility</p:attrName>
                                        </p:attrNameLst>
                                      </p:cBhvr>
                                      <p:to>
                                        <p:strVal val="visible"/>
                                      </p:to>
                                    </p:set>
                                    <p:anim calcmode="lin" valueType="num">
                                      <p:cBhvr>
                                        <p:cTn id="15"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A3AB4-6DAF-98EE-4E98-B0AC5CD09616}"/>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7C43B3E3-806C-8DA4-1DD5-8440D6D951C4}"/>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2400" dirty="0">
                <a:latin typeface="+mn-lt"/>
              </a:rPr>
              <a:t>Economists identify many ways in which the resource allocation decision could be made, including:</a:t>
            </a:r>
          </a:p>
          <a:p>
            <a:pPr marL="1204020" lvl="2" indent="-743771" defTabSz="896111">
              <a:spcBef>
                <a:spcPts val="1300"/>
              </a:spcBef>
              <a:buFont typeface="Arial" panose="020B0604020202020204" pitchFamily="34" charset="0"/>
              <a:buChar char="•"/>
              <a:defRPr sz="3136"/>
            </a:pPr>
            <a:r>
              <a:rPr lang="en-US" sz="2000" b="1" dirty="0">
                <a:latin typeface="+mn-lt"/>
              </a:rPr>
              <a:t>price</a:t>
            </a:r>
            <a:r>
              <a:rPr lang="en-US" sz="2000" dirty="0">
                <a:latin typeface="+mn-lt"/>
              </a:rPr>
              <a:t>- trade or barter for the resource</a:t>
            </a:r>
          </a:p>
          <a:p>
            <a:pPr marL="1204020" lvl="2" indent="-743771" defTabSz="896111">
              <a:spcBef>
                <a:spcPts val="1300"/>
              </a:spcBef>
              <a:buFont typeface="Arial" panose="020B0604020202020204" pitchFamily="34" charset="0"/>
              <a:buChar char="•"/>
              <a:defRPr sz="3136"/>
            </a:pPr>
            <a:r>
              <a:rPr lang="en-US" sz="2000" b="1" dirty="0">
                <a:latin typeface="+mn-lt"/>
              </a:rPr>
              <a:t>vote</a:t>
            </a:r>
            <a:r>
              <a:rPr lang="en-US" sz="2000" dirty="0">
                <a:latin typeface="+mn-lt"/>
              </a:rPr>
              <a:t>- majority decides who gets the resource</a:t>
            </a:r>
          </a:p>
          <a:p>
            <a:pPr marL="1204020" lvl="2" indent="-743771" defTabSz="896111">
              <a:spcBef>
                <a:spcPts val="1300"/>
              </a:spcBef>
              <a:buFont typeface="Arial" panose="020B0604020202020204" pitchFamily="34" charset="0"/>
              <a:buChar char="•"/>
              <a:defRPr sz="3136"/>
            </a:pPr>
            <a:r>
              <a:rPr lang="en-US" sz="2000" b="1" dirty="0">
                <a:latin typeface="+mn-lt"/>
              </a:rPr>
              <a:t>sharing</a:t>
            </a:r>
            <a:r>
              <a:rPr lang="en-US" sz="2000" dirty="0">
                <a:latin typeface="+mn-lt"/>
              </a:rPr>
              <a:t>- dividing the resource</a:t>
            </a:r>
          </a:p>
          <a:p>
            <a:pPr marL="1204020" lvl="2" indent="-743771" defTabSz="896111">
              <a:spcBef>
                <a:spcPts val="1300"/>
              </a:spcBef>
              <a:buFont typeface="Arial" panose="020B0604020202020204" pitchFamily="34" charset="0"/>
              <a:buChar char="•"/>
              <a:defRPr sz="3136"/>
            </a:pPr>
            <a:r>
              <a:rPr lang="en-US" sz="2000" b="1" dirty="0">
                <a:latin typeface="+mn-lt"/>
              </a:rPr>
              <a:t>contests</a:t>
            </a:r>
            <a:r>
              <a:rPr lang="en-US" sz="2000" dirty="0">
                <a:latin typeface="+mn-lt"/>
              </a:rPr>
              <a:t>- resource goes to the winner</a:t>
            </a:r>
          </a:p>
          <a:p>
            <a:pPr marL="1204020" lvl="2" indent="-743771" defTabSz="896111">
              <a:spcBef>
                <a:spcPts val="1300"/>
              </a:spcBef>
              <a:buFont typeface="Arial" panose="020B0604020202020204" pitchFamily="34" charset="0"/>
              <a:buChar char="•"/>
              <a:defRPr sz="3136"/>
            </a:pPr>
            <a:r>
              <a:rPr lang="en-US" sz="2000" b="1" dirty="0">
                <a:latin typeface="+mn-lt"/>
              </a:rPr>
              <a:t>force</a:t>
            </a:r>
            <a:r>
              <a:rPr lang="en-US" sz="2000" dirty="0">
                <a:latin typeface="+mn-lt"/>
              </a:rPr>
              <a:t>- the strongest gets the resource</a:t>
            </a:r>
          </a:p>
          <a:p>
            <a:pPr marL="1204020" lvl="2" indent="-743771" defTabSz="896111">
              <a:spcBef>
                <a:spcPts val="1300"/>
              </a:spcBef>
              <a:buFont typeface="Arial" panose="020B0604020202020204" pitchFamily="34" charset="0"/>
              <a:buChar char="•"/>
              <a:defRPr sz="3136"/>
            </a:pPr>
            <a:r>
              <a:rPr lang="en-US" sz="2000" b="1" dirty="0">
                <a:latin typeface="+mn-lt"/>
              </a:rPr>
              <a:t>authority</a:t>
            </a:r>
            <a:r>
              <a:rPr lang="en-US" sz="2000" dirty="0">
                <a:latin typeface="+mn-lt"/>
              </a:rPr>
              <a:t>- directed/ordered by another person</a:t>
            </a:r>
          </a:p>
          <a:p>
            <a:pPr marL="1204020" lvl="2" indent="-743771" defTabSz="896111">
              <a:spcBef>
                <a:spcPts val="1300"/>
              </a:spcBef>
              <a:buFont typeface="Arial" panose="020B0604020202020204" pitchFamily="34" charset="0"/>
              <a:buChar char="•"/>
              <a:defRPr sz="3136"/>
            </a:pPr>
            <a:r>
              <a:rPr lang="en-US" sz="2000" b="1" dirty="0">
                <a:latin typeface="+mn-lt"/>
              </a:rPr>
              <a:t>lottery</a:t>
            </a:r>
            <a:r>
              <a:rPr lang="en-US" sz="2000" dirty="0">
                <a:latin typeface="+mn-lt"/>
              </a:rPr>
              <a:t>- resource goes to the luckiest</a:t>
            </a:r>
          </a:p>
          <a:p>
            <a:pPr marL="1204020" lvl="2" indent="-743771" defTabSz="896111">
              <a:spcBef>
                <a:spcPts val="1300"/>
              </a:spcBef>
              <a:buFont typeface="Arial" panose="020B0604020202020204" pitchFamily="34" charset="0"/>
              <a:buChar char="•"/>
              <a:defRPr sz="3136"/>
            </a:pPr>
            <a:r>
              <a:rPr lang="en-US" sz="2000" b="1" dirty="0">
                <a:latin typeface="+mn-lt"/>
              </a:rPr>
              <a:t>first-come/first-served</a:t>
            </a:r>
            <a:r>
              <a:rPr lang="en-US" sz="2000" dirty="0">
                <a:latin typeface="+mn-lt"/>
              </a:rPr>
              <a:t>- first person gets the resource</a:t>
            </a:r>
          </a:p>
          <a:p>
            <a:pPr marL="1204020" lvl="2" indent="-743771" defTabSz="896111">
              <a:spcBef>
                <a:spcPts val="1300"/>
              </a:spcBef>
              <a:buFont typeface="Arial" panose="020B0604020202020204" pitchFamily="34" charset="0"/>
              <a:buChar char="•"/>
              <a:defRPr sz="3136"/>
            </a:pPr>
            <a:r>
              <a:rPr lang="en-US" sz="2000" b="1" dirty="0">
                <a:latin typeface="+mn-lt"/>
              </a:rPr>
              <a:t>personal characteristic</a:t>
            </a:r>
            <a:r>
              <a:rPr lang="en-US" sz="2000" dirty="0">
                <a:latin typeface="+mn-lt"/>
              </a:rPr>
              <a:t>- resource goes to the person who is oldest, is the most experienced, etc.</a:t>
            </a:r>
          </a:p>
          <a:p>
            <a:pPr marL="743771" indent="-743771" defTabSz="896111">
              <a:spcBef>
                <a:spcPts val="1690"/>
              </a:spcBef>
              <a:defRPr sz="3136"/>
            </a:pPr>
            <a:r>
              <a:rPr lang="en-US" sz="2400" dirty="0">
                <a:latin typeface="+mn-lt"/>
              </a:rPr>
              <a:t>Some of these strategies may be used more than others, based on the economy one is looking at.</a:t>
            </a:r>
          </a:p>
        </p:txBody>
      </p:sp>
      <p:sp>
        <p:nvSpPr>
          <p:cNvPr id="78" name="Shape 78">
            <a:extLst>
              <a:ext uri="{FF2B5EF4-FFF2-40B4-BE49-F238E27FC236}">
                <a16:creationId xmlns:a16="http://schemas.microsoft.com/office/drawing/2014/main" id="{35B2E1A0-0F93-86C2-7DF3-386EE0FDF72C}"/>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7</a:t>
            </a:fld>
            <a:endParaRPr/>
          </a:p>
        </p:txBody>
      </p:sp>
      <p:sp>
        <p:nvSpPr>
          <p:cNvPr id="3" name="Shape 72">
            <a:extLst>
              <a:ext uri="{FF2B5EF4-FFF2-40B4-BE49-F238E27FC236}">
                <a16:creationId xmlns:a16="http://schemas.microsoft.com/office/drawing/2014/main" id="{3FF5E7C0-FFEE-0321-07DF-5C4F327E7D5A}"/>
              </a:ext>
            </a:extLst>
          </p:cNvPr>
          <p:cNvSpPr txBox="1">
            <a:spLocks/>
          </p:cNvSpPr>
          <p:nvPr/>
        </p:nvSpPr>
        <p:spPr>
          <a:xfrm>
            <a:off x="457199"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000" dirty="0">
                <a:latin typeface="+mn-lt"/>
              </a:rPr>
              <a:t>RESOURCE ALLOCATION STRATEGIES</a:t>
            </a:r>
          </a:p>
        </p:txBody>
      </p:sp>
    </p:spTree>
    <p:extLst>
      <p:ext uri="{BB962C8B-B14F-4D97-AF65-F5344CB8AC3E}">
        <p14:creationId xmlns:p14="http://schemas.microsoft.com/office/powerpoint/2010/main" val="26407366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iterate>
                                    <p:tmAbs val="0"/>
                                  </p:iterate>
                                  <p:childTnLst>
                                    <p:set>
                                      <p:cBhvr>
                                        <p:cTn id="25" fill="hold"/>
                                        <p:tgtEl>
                                          <p:spTgt spid="77">
                                            <p:txEl>
                                              <p:pRg st="3" end="3"/>
                                            </p:txEl>
                                          </p:spTgt>
                                        </p:tgtEl>
                                        <p:attrNameLst>
                                          <p:attrName>style.visibility</p:attrName>
                                        </p:attrNameLst>
                                      </p:cBhvr>
                                      <p:to>
                                        <p:strVal val="visible"/>
                                      </p:to>
                                    </p:set>
                                    <p:anim calcmode="lin" valueType="num">
                                      <p:cBhvr>
                                        <p:cTn id="26"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iterate>
                                    <p:tmAbs val="0"/>
                                  </p:iterate>
                                  <p:childTnLst>
                                    <p:set>
                                      <p:cBhvr>
                                        <p:cTn id="30" fill="hold"/>
                                        <p:tgtEl>
                                          <p:spTgt spid="77">
                                            <p:txEl>
                                              <p:pRg st="4" end="4"/>
                                            </p:txEl>
                                          </p:spTgt>
                                        </p:tgtEl>
                                        <p:attrNameLst>
                                          <p:attrName>style.visibility</p:attrName>
                                        </p:attrNameLst>
                                      </p:cBhvr>
                                      <p:to>
                                        <p:strVal val="visible"/>
                                      </p:to>
                                    </p:set>
                                    <p:anim calcmode="lin" valueType="num">
                                      <p:cBhvr>
                                        <p:cTn id="31" dur="500" fill="hold"/>
                                        <p:tgtEl>
                                          <p:spTgt spid="77">
                                            <p:txEl>
                                              <p:pRg st="4" end="4"/>
                                            </p:txEl>
                                          </p:spTgt>
                                        </p:tgtEl>
                                        <p:attrNameLst>
                                          <p:attrName>ppt_x</p:attrName>
                                        </p:attrNameLst>
                                      </p:cBhvr>
                                      <p:tavLst>
                                        <p:tav tm="0">
                                          <p:val>
                                            <p:strVal val="0-#ppt_w/2"/>
                                          </p:val>
                                        </p:tav>
                                        <p:tav tm="100000">
                                          <p:val>
                                            <p:strVal val="#ppt_x"/>
                                          </p:val>
                                        </p:tav>
                                      </p:tavLst>
                                    </p:anim>
                                    <p:anim calcmode="lin" valueType="num">
                                      <p:cBhvr>
                                        <p:cTn id="32" dur="500" fill="hold"/>
                                        <p:tgtEl>
                                          <p:spTgt spid="77">
                                            <p:txEl>
                                              <p:pRg st="4" end="4"/>
                                            </p:txEl>
                                          </p:spTgt>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 presetClass="entr" presetSubtype="8" fill="hold" grpId="0" nodeType="afterEffect">
                                  <p:stCondLst>
                                    <p:cond delay="0"/>
                                  </p:stCondLst>
                                  <p:iterate>
                                    <p:tmAbs val="0"/>
                                  </p:iterate>
                                  <p:childTnLst>
                                    <p:set>
                                      <p:cBhvr>
                                        <p:cTn id="35" fill="hold"/>
                                        <p:tgtEl>
                                          <p:spTgt spid="77">
                                            <p:txEl>
                                              <p:pRg st="5" end="5"/>
                                            </p:txEl>
                                          </p:spTgt>
                                        </p:tgtEl>
                                        <p:attrNameLst>
                                          <p:attrName>style.visibility</p:attrName>
                                        </p:attrNameLst>
                                      </p:cBhvr>
                                      <p:to>
                                        <p:strVal val="visible"/>
                                      </p:to>
                                    </p:set>
                                    <p:anim calcmode="lin" valueType="num">
                                      <p:cBhvr>
                                        <p:cTn id="36" dur="500" fill="hold"/>
                                        <p:tgtEl>
                                          <p:spTgt spid="77">
                                            <p:txEl>
                                              <p:pRg st="5" end="5"/>
                                            </p:txEl>
                                          </p:spTgt>
                                        </p:tgtEl>
                                        <p:attrNameLst>
                                          <p:attrName>ppt_x</p:attrName>
                                        </p:attrNameLst>
                                      </p:cBhvr>
                                      <p:tavLst>
                                        <p:tav tm="0">
                                          <p:val>
                                            <p:strVal val="0-#ppt_w/2"/>
                                          </p:val>
                                        </p:tav>
                                        <p:tav tm="100000">
                                          <p:val>
                                            <p:strVal val="#ppt_x"/>
                                          </p:val>
                                        </p:tav>
                                      </p:tavLst>
                                    </p:anim>
                                    <p:anim calcmode="lin" valueType="num">
                                      <p:cBhvr>
                                        <p:cTn id="37" dur="500" fill="hold"/>
                                        <p:tgtEl>
                                          <p:spTgt spid="77">
                                            <p:txEl>
                                              <p:pRg st="5" end="5"/>
                                            </p:txEl>
                                          </p:spTgt>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2" presetClass="entr" presetSubtype="8" fill="hold" grpId="0" nodeType="afterEffect">
                                  <p:stCondLst>
                                    <p:cond delay="0"/>
                                  </p:stCondLst>
                                  <p:iterate>
                                    <p:tmAbs val="0"/>
                                  </p:iterate>
                                  <p:childTnLst>
                                    <p:set>
                                      <p:cBhvr>
                                        <p:cTn id="40" fill="hold"/>
                                        <p:tgtEl>
                                          <p:spTgt spid="77">
                                            <p:txEl>
                                              <p:pRg st="6" end="6"/>
                                            </p:txEl>
                                          </p:spTgt>
                                        </p:tgtEl>
                                        <p:attrNameLst>
                                          <p:attrName>style.visibility</p:attrName>
                                        </p:attrNameLst>
                                      </p:cBhvr>
                                      <p:to>
                                        <p:strVal val="visible"/>
                                      </p:to>
                                    </p:set>
                                    <p:anim calcmode="lin" valueType="num">
                                      <p:cBhvr>
                                        <p:cTn id="41" dur="500" fill="hold"/>
                                        <p:tgtEl>
                                          <p:spTgt spid="77">
                                            <p:txEl>
                                              <p:pRg st="6" end="6"/>
                                            </p:txEl>
                                          </p:spTgt>
                                        </p:tgtEl>
                                        <p:attrNameLst>
                                          <p:attrName>ppt_x</p:attrName>
                                        </p:attrNameLst>
                                      </p:cBhvr>
                                      <p:tavLst>
                                        <p:tav tm="0">
                                          <p:val>
                                            <p:strVal val="0-#ppt_w/2"/>
                                          </p:val>
                                        </p:tav>
                                        <p:tav tm="100000">
                                          <p:val>
                                            <p:strVal val="#ppt_x"/>
                                          </p:val>
                                        </p:tav>
                                      </p:tavLst>
                                    </p:anim>
                                    <p:anim calcmode="lin" valueType="num">
                                      <p:cBhvr>
                                        <p:cTn id="42" dur="500" fill="hold"/>
                                        <p:tgtEl>
                                          <p:spTgt spid="77">
                                            <p:txEl>
                                              <p:pRg st="6" end="6"/>
                                            </p:txEl>
                                          </p:spTgt>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2" presetClass="entr" presetSubtype="8" fill="hold" grpId="0" nodeType="afterEffect">
                                  <p:stCondLst>
                                    <p:cond delay="0"/>
                                  </p:stCondLst>
                                  <p:iterate>
                                    <p:tmAbs val="0"/>
                                  </p:iterate>
                                  <p:childTnLst>
                                    <p:set>
                                      <p:cBhvr>
                                        <p:cTn id="45" fill="hold"/>
                                        <p:tgtEl>
                                          <p:spTgt spid="77">
                                            <p:txEl>
                                              <p:pRg st="7" end="7"/>
                                            </p:txEl>
                                          </p:spTgt>
                                        </p:tgtEl>
                                        <p:attrNameLst>
                                          <p:attrName>style.visibility</p:attrName>
                                        </p:attrNameLst>
                                      </p:cBhvr>
                                      <p:to>
                                        <p:strVal val="visible"/>
                                      </p:to>
                                    </p:set>
                                    <p:anim calcmode="lin" valueType="num">
                                      <p:cBhvr>
                                        <p:cTn id="46" dur="500" fill="hold"/>
                                        <p:tgtEl>
                                          <p:spTgt spid="77">
                                            <p:txEl>
                                              <p:pRg st="7" end="7"/>
                                            </p:txEl>
                                          </p:spTgt>
                                        </p:tgtEl>
                                        <p:attrNameLst>
                                          <p:attrName>ppt_x</p:attrName>
                                        </p:attrNameLst>
                                      </p:cBhvr>
                                      <p:tavLst>
                                        <p:tav tm="0">
                                          <p:val>
                                            <p:strVal val="0-#ppt_w/2"/>
                                          </p:val>
                                        </p:tav>
                                        <p:tav tm="100000">
                                          <p:val>
                                            <p:strVal val="#ppt_x"/>
                                          </p:val>
                                        </p:tav>
                                      </p:tavLst>
                                    </p:anim>
                                    <p:anim calcmode="lin" valueType="num">
                                      <p:cBhvr>
                                        <p:cTn id="47" dur="500" fill="hold"/>
                                        <p:tgtEl>
                                          <p:spTgt spid="77">
                                            <p:txEl>
                                              <p:pRg st="7" end="7"/>
                                            </p:txEl>
                                          </p:spTgt>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 presetClass="entr" presetSubtype="8" fill="hold" grpId="0" nodeType="afterEffect">
                                  <p:stCondLst>
                                    <p:cond delay="0"/>
                                  </p:stCondLst>
                                  <p:iterate>
                                    <p:tmAbs val="0"/>
                                  </p:iterate>
                                  <p:childTnLst>
                                    <p:set>
                                      <p:cBhvr>
                                        <p:cTn id="50" fill="hold"/>
                                        <p:tgtEl>
                                          <p:spTgt spid="77">
                                            <p:txEl>
                                              <p:pRg st="8" end="8"/>
                                            </p:txEl>
                                          </p:spTgt>
                                        </p:tgtEl>
                                        <p:attrNameLst>
                                          <p:attrName>style.visibility</p:attrName>
                                        </p:attrNameLst>
                                      </p:cBhvr>
                                      <p:to>
                                        <p:strVal val="visible"/>
                                      </p:to>
                                    </p:set>
                                    <p:anim calcmode="lin" valueType="num">
                                      <p:cBhvr>
                                        <p:cTn id="51" dur="500" fill="hold"/>
                                        <p:tgtEl>
                                          <p:spTgt spid="77">
                                            <p:txEl>
                                              <p:pRg st="8" end="8"/>
                                            </p:txEl>
                                          </p:spTgt>
                                        </p:tgtEl>
                                        <p:attrNameLst>
                                          <p:attrName>ppt_x</p:attrName>
                                        </p:attrNameLst>
                                      </p:cBhvr>
                                      <p:tavLst>
                                        <p:tav tm="0">
                                          <p:val>
                                            <p:strVal val="0-#ppt_w/2"/>
                                          </p:val>
                                        </p:tav>
                                        <p:tav tm="100000">
                                          <p:val>
                                            <p:strVal val="#ppt_x"/>
                                          </p:val>
                                        </p:tav>
                                      </p:tavLst>
                                    </p:anim>
                                    <p:anim calcmode="lin" valueType="num">
                                      <p:cBhvr>
                                        <p:cTn id="52" dur="500" fill="hold"/>
                                        <p:tgtEl>
                                          <p:spTgt spid="77">
                                            <p:txEl>
                                              <p:pRg st="8" end="8"/>
                                            </p:txEl>
                                          </p:spTgt>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2" presetClass="entr" presetSubtype="8" fill="hold" grpId="0" nodeType="afterEffect">
                                  <p:stCondLst>
                                    <p:cond delay="0"/>
                                  </p:stCondLst>
                                  <p:iterate>
                                    <p:tmAbs val="0"/>
                                  </p:iterate>
                                  <p:childTnLst>
                                    <p:set>
                                      <p:cBhvr>
                                        <p:cTn id="55" fill="hold"/>
                                        <p:tgtEl>
                                          <p:spTgt spid="77">
                                            <p:txEl>
                                              <p:pRg st="9" end="9"/>
                                            </p:txEl>
                                          </p:spTgt>
                                        </p:tgtEl>
                                        <p:attrNameLst>
                                          <p:attrName>style.visibility</p:attrName>
                                        </p:attrNameLst>
                                      </p:cBhvr>
                                      <p:to>
                                        <p:strVal val="visible"/>
                                      </p:to>
                                    </p:set>
                                    <p:anim calcmode="lin" valueType="num">
                                      <p:cBhvr>
                                        <p:cTn id="56" dur="500" fill="hold"/>
                                        <p:tgtEl>
                                          <p:spTgt spid="77">
                                            <p:txEl>
                                              <p:pRg st="9" end="9"/>
                                            </p:txEl>
                                          </p:spTgt>
                                        </p:tgtEl>
                                        <p:attrNameLst>
                                          <p:attrName>ppt_x</p:attrName>
                                        </p:attrNameLst>
                                      </p:cBhvr>
                                      <p:tavLst>
                                        <p:tav tm="0">
                                          <p:val>
                                            <p:strVal val="0-#ppt_w/2"/>
                                          </p:val>
                                        </p:tav>
                                        <p:tav tm="100000">
                                          <p:val>
                                            <p:strVal val="#ppt_x"/>
                                          </p:val>
                                        </p:tav>
                                      </p:tavLst>
                                    </p:anim>
                                    <p:anim calcmode="lin" valueType="num">
                                      <p:cBhvr>
                                        <p:cTn id="57" dur="500" fill="hold"/>
                                        <p:tgtEl>
                                          <p:spTgt spid="77">
                                            <p:txEl>
                                              <p:pRg st="9" end="9"/>
                                            </p:txEl>
                                          </p:spTgt>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2" presetClass="entr" presetSubtype="8" fill="hold" grpId="0" nodeType="afterEffect">
                                  <p:stCondLst>
                                    <p:cond delay="0"/>
                                  </p:stCondLst>
                                  <p:iterate>
                                    <p:tmAbs val="0"/>
                                  </p:iterate>
                                  <p:childTnLst>
                                    <p:set>
                                      <p:cBhvr>
                                        <p:cTn id="60" fill="hold"/>
                                        <p:tgtEl>
                                          <p:spTgt spid="77">
                                            <p:txEl>
                                              <p:pRg st="10" end="10"/>
                                            </p:txEl>
                                          </p:spTgt>
                                        </p:tgtEl>
                                        <p:attrNameLst>
                                          <p:attrName>style.visibility</p:attrName>
                                        </p:attrNameLst>
                                      </p:cBhvr>
                                      <p:to>
                                        <p:strVal val="visible"/>
                                      </p:to>
                                    </p:set>
                                    <p:anim calcmode="lin" valueType="num">
                                      <p:cBhvr>
                                        <p:cTn id="61" dur="500" fill="hold"/>
                                        <p:tgtEl>
                                          <p:spTgt spid="77">
                                            <p:txEl>
                                              <p:pRg st="10" end="10"/>
                                            </p:txEl>
                                          </p:spTgt>
                                        </p:tgtEl>
                                        <p:attrNameLst>
                                          <p:attrName>ppt_x</p:attrName>
                                        </p:attrNameLst>
                                      </p:cBhvr>
                                      <p:tavLst>
                                        <p:tav tm="0">
                                          <p:val>
                                            <p:strVal val="0-#ppt_w/2"/>
                                          </p:val>
                                        </p:tav>
                                        <p:tav tm="100000">
                                          <p:val>
                                            <p:strVal val="#ppt_x"/>
                                          </p:val>
                                        </p:tav>
                                      </p:tavLst>
                                    </p:anim>
                                    <p:anim calcmode="lin" valueType="num">
                                      <p:cBhvr>
                                        <p:cTn id="62" dur="500" fill="hold"/>
                                        <p:tgtEl>
                                          <p:spTgt spid="77">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93EEF-CCFB-7F04-00A5-6A3CE5FB2C27}"/>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C5A029B4-102C-616C-D216-80E4EE700FB6}"/>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dirty="0">
                <a:latin typeface="+mn-lt"/>
              </a:rPr>
              <a:t>Each choice individuals, families, businesses, and governments make, offer an opportunity that has a cost and a benefit.</a:t>
            </a:r>
          </a:p>
          <a:p>
            <a:pPr marL="743771" indent="-743771" defTabSz="896111">
              <a:spcBef>
                <a:spcPts val="1690"/>
              </a:spcBef>
              <a:defRPr sz="3136"/>
            </a:pPr>
            <a:r>
              <a:rPr lang="en-US" dirty="0">
                <a:latin typeface="+mn-lt"/>
              </a:rPr>
              <a:t>The </a:t>
            </a:r>
            <a:r>
              <a:rPr lang="en-US" b="1" dirty="0">
                <a:latin typeface="+mn-lt"/>
              </a:rPr>
              <a:t>opportunity cost</a:t>
            </a:r>
            <a:r>
              <a:rPr lang="en-US" dirty="0">
                <a:latin typeface="+mn-lt"/>
              </a:rPr>
              <a:t>, in any decision, is the value of the next best alternative that the person does not choose.</a:t>
            </a:r>
          </a:p>
          <a:p>
            <a:pPr marL="743771" indent="-743771" defTabSz="896111">
              <a:spcBef>
                <a:spcPts val="1690"/>
              </a:spcBef>
              <a:defRPr sz="3136"/>
            </a:pPr>
            <a:r>
              <a:rPr lang="en-US" dirty="0">
                <a:latin typeface="+mn-lt"/>
              </a:rPr>
              <a:t>Opportunity costs and benefits can affect how resources are used, like time.</a:t>
            </a:r>
          </a:p>
        </p:txBody>
      </p:sp>
      <p:sp>
        <p:nvSpPr>
          <p:cNvPr id="78" name="Shape 78">
            <a:extLst>
              <a:ext uri="{FF2B5EF4-FFF2-40B4-BE49-F238E27FC236}">
                <a16:creationId xmlns:a16="http://schemas.microsoft.com/office/drawing/2014/main" id="{EB51D3B8-C7F1-DE4A-2C94-68C2413668BD}"/>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8</a:t>
            </a:fld>
            <a:endParaRPr/>
          </a:p>
        </p:txBody>
      </p:sp>
      <p:sp>
        <p:nvSpPr>
          <p:cNvPr id="3" name="Shape 72">
            <a:extLst>
              <a:ext uri="{FF2B5EF4-FFF2-40B4-BE49-F238E27FC236}">
                <a16:creationId xmlns:a16="http://schemas.microsoft.com/office/drawing/2014/main" id="{E22F8C50-6CCF-651C-5DD2-4C44DCEBF9C6}"/>
              </a:ext>
            </a:extLst>
          </p:cNvPr>
          <p:cNvSpPr txBox="1">
            <a:spLocks/>
          </p:cNvSpPr>
          <p:nvPr/>
        </p:nvSpPr>
        <p:spPr>
          <a:xfrm>
            <a:off x="457199"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COST/BENEFIT ANALYSIS</a:t>
            </a:r>
          </a:p>
        </p:txBody>
      </p:sp>
    </p:spTree>
    <p:extLst>
      <p:ext uri="{BB962C8B-B14F-4D97-AF65-F5344CB8AC3E}">
        <p14:creationId xmlns:p14="http://schemas.microsoft.com/office/powerpoint/2010/main" val="14440768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iterate>
                                    <p:tmAbs val="0"/>
                                  </p:iterate>
                                  <p:childTnLst>
                                    <p:set>
                                      <p:cBhvr>
                                        <p:cTn id="14" fill="hold"/>
                                        <p:tgtEl>
                                          <p:spTgt spid="77">
                                            <p:txEl>
                                              <p:pRg st="1" end="1"/>
                                            </p:txEl>
                                          </p:spTgt>
                                        </p:tgtEl>
                                        <p:attrNameLst>
                                          <p:attrName>style.visibility</p:attrName>
                                        </p:attrNameLst>
                                      </p:cBhvr>
                                      <p:to>
                                        <p:strVal val="visible"/>
                                      </p:to>
                                    </p:set>
                                    <p:anim calcmode="lin" valueType="num">
                                      <p:cBhvr>
                                        <p:cTn id="15"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77">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iterate>
                                    <p:tmAbs val="0"/>
                                  </p:iterate>
                                  <p:childTnLst>
                                    <p:set>
                                      <p:cBhvr>
                                        <p:cTn id="18" fill="hold"/>
                                        <p:tgtEl>
                                          <p:spTgt spid="77">
                                            <p:txEl>
                                              <p:pRg st="2" end="2"/>
                                            </p:txEl>
                                          </p:spTgt>
                                        </p:tgtEl>
                                        <p:attrNameLst>
                                          <p:attrName>style.visibility</p:attrName>
                                        </p:attrNameLst>
                                      </p:cBhvr>
                                      <p:to>
                                        <p:strVal val="visible"/>
                                      </p:to>
                                    </p:set>
                                    <p:anim calcmode="lin" valueType="num">
                                      <p:cBhvr>
                                        <p:cTn id="19"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0"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418CC-3128-711C-0B4F-FD976C7A31D6}"/>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2236621D-D0CE-A329-AE9F-20CD9001A258}"/>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b="1" dirty="0">
                <a:latin typeface="+mn-lt"/>
              </a:rPr>
              <a:t>Trade-offs</a:t>
            </a:r>
            <a:r>
              <a:rPr lang="en-US" dirty="0">
                <a:latin typeface="+mn-lt"/>
              </a:rPr>
              <a:t> are when an individual or group choose to have less of one thing for more of another.</a:t>
            </a:r>
          </a:p>
          <a:p>
            <a:pPr marL="743771" indent="-743771" defTabSz="896111">
              <a:spcBef>
                <a:spcPts val="1690"/>
              </a:spcBef>
              <a:defRPr sz="3136"/>
            </a:pPr>
            <a:r>
              <a:rPr lang="en-US" dirty="0">
                <a:latin typeface="+mn-lt"/>
              </a:rPr>
              <a:t>This requires comparing the costs and benefits of all alternatives before making your decision.</a:t>
            </a:r>
          </a:p>
          <a:p>
            <a:pPr marL="743771" indent="-743771" defTabSz="896111">
              <a:spcBef>
                <a:spcPts val="1690"/>
              </a:spcBef>
              <a:defRPr sz="3136"/>
            </a:pPr>
            <a:r>
              <a:rPr lang="en-US" dirty="0">
                <a:latin typeface="+mn-lt"/>
              </a:rPr>
              <a:t>If properly done, one could even have both, but in reduced amounts.</a:t>
            </a:r>
          </a:p>
        </p:txBody>
      </p:sp>
      <p:sp>
        <p:nvSpPr>
          <p:cNvPr id="78" name="Shape 78">
            <a:extLst>
              <a:ext uri="{FF2B5EF4-FFF2-40B4-BE49-F238E27FC236}">
                <a16:creationId xmlns:a16="http://schemas.microsoft.com/office/drawing/2014/main" id="{95533527-AA0C-9858-B840-8825B9B2ECBA}"/>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9</a:t>
            </a:fld>
            <a:endParaRPr/>
          </a:p>
        </p:txBody>
      </p:sp>
      <p:sp>
        <p:nvSpPr>
          <p:cNvPr id="3" name="Shape 72">
            <a:extLst>
              <a:ext uri="{FF2B5EF4-FFF2-40B4-BE49-F238E27FC236}">
                <a16:creationId xmlns:a16="http://schemas.microsoft.com/office/drawing/2014/main" id="{5E030A40-8247-8167-6EFC-6BE80462593F}"/>
              </a:ext>
            </a:extLst>
          </p:cNvPr>
          <p:cNvSpPr txBox="1">
            <a:spLocks/>
          </p:cNvSpPr>
          <p:nvPr/>
        </p:nvSpPr>
        <p:spPr>
          <a:xfrm>
            <a:off x="457199"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TRADE-OFFS</a:t>
            </a:r>
          </a:p>
        </p:txBody>
      </p:sp>
      <p:sp>
        <p:nvSpPr>
          <p:cNvPr id="2" name="TextBox 1">
            <a:extLst>
              <a:ext uri="{FF2B5EF4-FFF2-40B4-BE49-F238E27FC236}">
                <a16:creationId xmlns:a16="http://schemas.microsoft.com/office/drawing/2014/main" id="{C6A9A615-CC6D-614D-F29A-6955B84DAEB5}"/>
              </a:ext>
            </a:extLst>
          </p:cNvPr>
          <p:cNvSpPr txBox="1"/>
          <p:nvPr/>
        </p:nvSpPr>
        <p:spPr>
          <a:xfrm>
            <a:off x="3464709" y="6490770"/>
            <a:ext cx="2214581" cy="369332"/>
          </a:xfrm>
          <a:prstGeom prst="rect">
            <a:avLst/>
          </a:prstGeom>
          <a:noFill/>
          <a:effectLst>
            <a:softEdge rad="31750"/>
          </a:effectLst>
        </p:spPr>
        <p:txBody>
          <a:bodyPr wrap="none">
            <a:spAutoFit/>
          </a:bodyPr>
          <a:lstStyle/>
          <a:p>
            <a:pPr eaLnBrk="1" fontAlgn="auto" hangingPunct="1">
              <a:spcBef>
                <a:spcPts val="0"/>
              </a:spcBef>
              <a:spcAft>
                <a:spcPts val="0"/>
              </a:spcAft>
              <a:defRPr/>
            </a:pPr>
            <a:r>
              <a:rPr lang="en-US" dirty="0">
                <a:latin typeface="+mn-lt"/>
                <a:ea typeface="+mn-ea"/>
                <a:hlinkClick r:id="rId2" action="ppaction://hlinksldjump"/>
              </a:rPr>
              <a:t>Return to Main Menu</a:t>
            </a:r>
            <a:endParaRPr lang="en-US" dirty="0">
              <a:latin typeface="+mn-lt"/>
              <a:ea typeface="+mn-ea"/>
            </a:endParaRPr>
          </a:p>
        </p:txBody>
      </p:sp>
    </p:spTree>
    <p:extLst>
      <p:ext uri="{BB962C8B-B14F-4D97-AF65-F5344CB8AC3E}">
        <p14:creationId xmlns:p14="http://schemas.microsoft.com/office/powerpoint/2010/main" val="41433555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iterate>
                                    <p:tmAbs val="0"/>
                                  </p:iterate>
                                  <p:childTnLst>
                                    <p:set>
                                      <p:cBhvr>
                                        <p:cTn id="14" fill="hold"/>
                                        <p:tgtEl>
                                          <p:spTgt spid="77">
                                            <p:txEl>
                                              <p:pRg st="1" end="1"/>
                                            </p:txEl>
                                          </p:spTgt>
                                        </p:tgtEl>
                                        <p:attrNameLst>
                                          <p:attrName>style.visibility</p:attrName>
                                        </p:attrNameLst>
                                      </p:cBhvr>
                                      <p:to>
                                        <p:strVal val="visible"/>
                                      </p:to>
                                    </p:set>
                                    <p:anim calcmode="lin" valueType="num">
                                      <p:cBhvr>
                                        <p:cTn id="15"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77">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iterate>
                                    <p:tmAbs val="0"/>
                                  </p:iterate>
                                  <p:childTnLst>
                                    <p:set>
                                      <p:cBhvr>
                                        <p:cTn id="18" fill="hold"/>
                                        <p:tgtEl>
                                          <p:spTgt spid="77">
                                            <p:txEl>
                                              <p:pRg st="2" end="2"/>
                                            </p:txEl>
                                          </p:spTgt>
                                        </p:tgtEl>
                                        <p:attrNameLst>
                                          <p:attrName>style.visibility</p:attrName>
                                        </p:attrNameLst>
                                      </p:cBhvr>
                                      <p:to>
                                        <p:strVal val="visible"/>
                                      </p:to>
                                    </p:set>
                                    <p:anim calcmode="lin" valueType="num">
                                      <p:cBhvr>
                                        <p:cTn id="19"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0"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theme/theme1.xml><?xml version="1.0" encoding="utf-8"?>
<a:theme xmlns:a="http://schemas.openxmlformats.org/drawingml/2006/main" name="Office Theme">
  <a:themeElements>
    <a:clrScheme name="Custom 3">
      <a:dk1>
        <a:srgbClr val="000000"/>
      </a:dk1>
      <a:lt1>
        <a:srgbClr val="4F81BD"/>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2062</TotalTime>
  <Words>2160</Words>
  <Application>Microsoft Macintosh PowerPoint</Application>
  <PresentationFormat>On-screen Show (4:3)</PresentationFormat>
  <Paragraphs>223</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Trebuchet MS</vt:lpstr>
      <vt:lpstr>Wingdings</vt:lpstr>
      <vt:lpstr>Office Theme</vt:lpstr>
      <vt:lpstr>PowerPoint Presentation</vt:lpstr>
      <vt:lpstr>PowerPoint Presentation</vt:lpstr>
      <vt:lpstr>SECTION 1: ECONOMIC FUNDAMENTALS</vt:lpstr>
      <vt:lpstr>SECTION 1: ECONOMIC FUNDAMENTALS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Emmett Mullins</cp:lastModifiedBy>
  <cp:revision>144</cp:revision>
  <dcterms:modified xsi:type="dcterms:W3CDTF">2025-10-13T00:12:33Z</dcterms:modified>
  <cp:category/>
</cp:coreProperties>
</file>