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320" r:id="rId7"/>
    <p:sldId id="326" r:id="rId8"/>
    <p:sldId id="321" r:id="rId9"/>
    <p:sldId id="323" r:id="rId10"/>
    <p:sldId id="324" r:id="rId11"/>
    <p:sldId id="325" r:id="rId12"/>
    <p:sldId id="322" r:id="rId13"/>
    <p:sldId id="268" r:id="rId14"/>
    <p:sldId id="269" r:id="rId15"/>
    <p:sldId id="327" r:id="rId16"/>
    <p:sldId id="331" r:id="rId17"/>
    <p:sldId id="332" r:id="rId18"/>
    <p:sldId id="328" r:id="rId19"/>
    <p:sldId id="333" r:id="rId20"/>
    <p:sldId id="278" r:id="rId21"/>
    <p:sldId id="279" r:id="rId22"/>
    <p:sldId id="334" r:id="rId23"/>
    <p:sldId id="352" r:id="rId24"/>
    <p:sldId id="335" r:id="rId25"/>
    <p:sldId id="337" r:id="rId26"/>
    <p:sldId id="303" r:id="rId27"/>
    <p:sldId id="311" r:id="rId28"/>
    <p:sldId id="280" r:id="rId29"/>
    <p:sldId id="341" r:id="rId30"/>
    <p:sldId id="345" r:id="rId31"/>
    <p:sldId id="346" r:id="rId32"/>
    <p:sldId id="347" r:id="rId33"/>
    <p:sldId id="344" r:id="rId34"/>
    <p:sldId id="353" r:id="rId35"/>
    <p:sldId id="354" r:id="rId36"/>
    <p:sldId id="283" r:id="rId37"/>
    <p:sldId id="284" r:id="rId38"/>
    <p:sldId id="348" r:id="rId39"/>
    <p:sldId id="349" r:id="rId40"/>
    <p:sldId id="350" r:id="rId41"/>
    <p:sldId id="351" r:id="rId42"/>
    <p:sldId id="293" r:id="rId4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51" autoAdjust="0"/>
    <p:restoredTop sz="91682" autoAdjust="0"/>
  </p:normalViewPr>
  <p:slideViewPr>
    <p:cSldViewPr snapToGrid="0" snapToObjects="1">
      <p:cViewPr varScale="1">
        <p:scale>
          <a:sx n="56" d="100"/>
          <a:sy n="56" d="100"/>
        </p:scale>
        <p:origin x="192" y="17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microsoft.com/office/2007/relationships/hdphoto" Target="../media/hdphoto2.wdp"/><Relationship Id="rId7" Type="http://schemas.openxmlformats.org/officeDocument/2006/relationships/slide" Target="slide2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13.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Picture 3" descr="Aso_Rock_as_seen_from_the_IBB_golf_course_in_Abuja,_Nigeria.jpg">
            <a:extLst>
              <a:ext uri="{FF2B5EF4-FFF2-40B4-BE49-F238E27FC236}">
                <a16:creationId xmlns:a16="http://schemas.microsoft.com/office/drawing/2014/main" id="{42742B02-7BE4-D696-9231-541FC63A11E8}"/>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p:blipFill>
        <p:spPr>
          <a:xfrm>
            <a:off x="-1" y="-1"/>
            <a:ext cx="9144001" cy="6486569"/>
          </a:xfrm>
          <a:prstGeom prst="rect">
            <a:avLst/>
          </a:prstGeom>
        </p:spPr>
      </p:pic>
      <p:sp>
        <p:nvSpPr>
          <p:cNvPr id="59" name="Shape 59"/>
          <p:cNvSpPr/>
          <p:nvPr/>
        </p:nvSpPr>
        <p:spPr>
          <a:xfrm>
            <a:off x="2754" y="5409355"/>
            <a:ext cx="9141246" cy="1077214"/>
          </a:xfrm>
          <a:prstGeom prst="rect">
            <a:avLst/>
          </a:prstGeom>
          <a:solidFill>
            <a:srgbClr val="DCE6F2">
              <a:alpha val="18000"/>
            </a:srgbClr>
          </a:solidFill>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11</a:t>
            </a:r>
            <a:r>
              <a:rPr b="1" dirty="0">
                <a:latin typeface="+mn-lt"/>
              </a:rPr>
              <a:t>:</a:t>
            </a:r>
            <a:r>
              <a:rPr lang="en-US" b="1" dirty="0">
                <a:latin typeface="+mn-lt"/>
              </a:rPr>
              <a:t> </a:t>
            </a:r>
            <a:r>
              <a:rPr lang="en-US" sz="3200" b="1" dirty="0">
                <a:latin typeface="+mn-lt"/>
              </a:rPr>
              <a:t>Federal Republic of Nigeria</a:t>
            </a:r>
            <a:endParaRPr sz="2900" b="1" dirty="0">
              <a:latin typeface="+mn-lt"/>
            </a:endParaRPr>
          </a:p>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3" name="Picture 2">
            <a:extLst>
              <a:ext uri="{FF2B5EF4-FFF2-40B4-BE49-F238E27FC236}">
                <a16:creationId xmlns:a16="http://schemas.microsoft.com/office/drawing/2014/main" id="{E5A0D0D7-6409-B880-A99B-EEBA7A2C72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1519" y="528322"/>
            <a:ext cx="7581691"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72FA7-3F07-E365-1757-ED0EDA6B4401}"/>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E2BC1D4-1DC0-70AC-2200-6EEC85C2DC79}"/>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About half the people in the country still live in rural areas, practicing traditions.</a:t>
            </a:r>
          </a:p>
          <a:p>
            <a:pPr marL="743771" indent="-743771" defTabSz="896111">
              <a:spcBef>
                <a:spcPts val="1690"/>
              </a:spcBef>
              <a:defRPr sz="3136"/>
            </a:pPr>
            <a:r>
              <a:rPr lang="en-US" dirty="0">
                <a:latin typeface="+mn-lt"/>
              </a:rPr>
              <a:t>The coast is heavily populated because it is easier to trade and is the center of the oil industry.</a:t>
            </a:r>
          </a:p>
          <a:p>
            <a:pPr marL="743771" indent="-743771" defTabSz="896111">
              <a:spcBef>
                <a:spcPts val="1690"/>
              </a:spcBef>
              <a:defRPr sz="3136"/>
            </a:pPr>
            <a:r>
              <a:rPr lang="en-US" dirty="0">
                <a:latin typeface="+mn-lt"/>
              </a:rPr>
              <a:t>Areas along the Niger River and its delta are also heavily populated.</a:t>
            </a:r>
          </a:p>
          <a:p>
            <a:pPr marL="743771" indent="-743771" defTabSz="896111">
              <a:spcBef>
                <a:spcPts val="1690"/>
              </a:spcBef>
              <a:defRPr sz="3136"/>
            </a:pPr>
            <a:r>
              <a:rPr lang="en-US" dirty="0">
                <a:latin typeface="+mn-lt"/>
              </a:rPr>
              <a:t>Cities like Lagos and Abuja are both large urban centers. </a:t>
            </a:r>
          </a:p>
        </p:txBody>
      </p:sp>
      <p:sp>
        <p:nvSpPr>
          <p:cNvPr id="78" name="Shape 78">
            <a:extLst>
              <a:ext uri="{FF2B5EF4-FFF2-40B4-BE49-F238E27FC236}">
                <a16:creationId xmlns:a16="http://schemas.microsoft.com/office/drawing/2014/main" id="{9E15207E-14BA-00E2-833C-92C3939F193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6" name="Shape 72">
            <a:extLst>
              <a:ext uri="{FF2B5EF4-FFF2-40B4-BE49-F238E27FC236}">
                <a16:creationId xmlns:a16="http://schemas.microsoft.com/office/drawing/2014/main" id="{A32CAAB2-CF1C-CCB9-82AE-9F35B07EB0C9}"/>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IMPACT OF LOCATION IN NIGERIA</a:t>
            </a:r>
          </a:p>
        </p:txBody>
      </p:sp>
    </p:spTree>
    <p:extLst>
      <p:ext uri="{BB962C8B-B14F-4D97-AF65-F5344CB8AC3E}">
        <p14:creationId xmlns:p14="http://schemas.microsoft.com/office/powerpoint/2010/main" val="3263701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FF22A-C63B-73E8-0997-93901F21406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5317AA99-FE7C-A037-B9D8-39648B44DE3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Deforestation is a problem, causing soil erosion as well as destroying habitats for plants and animals and disrupting the water cycle.</a:t>
            </a:r>
          </a:p>
          <a:p>
            <a:pPr marL="743771" indent="-743771" defTabSz="896111">
              <a:spcBef>
                <a:spcPts val="1690"/>
              </a:spcBef>
              <a:defRPr sz="3136"/>
            </a:pPr>
            <a:r>
              <a:rPr lang="en-US" dirty="0">
                <a:latin typeface="+mn-lt"/>
              </a:rPr>
              <a:t>Urbanization brings with it pollution problems.</a:t>
            </a:r>
          </a:p>
          <a:p>
            <a:pPr marL="1204020" lvl="2" indent="-743771" defTabSz="896111">
              <a:spcBef>
                <a:spcPts val="1690"/>
              </a:spcBef>
              <a:buFont typeface="Arial" panose="020B0604020202020204" pitchFamily="34" charset="0"/>
              <a:buChar char="•"/>
              <a:defRPr sz="3136"/>
            </a:pPr>
            <a:r>
              <a:rPr lang="en-US" sz="2800" dirty="0">
                <a:latin typeface="+mn-lt"/>
              </a:rPr>
              <a:t>Nigeria deals with oil spills quite a bit, which can contaminate the water, air, and land.</a:t>
            </a:r>
          </a:p>
          <a:p>
            <a:pPr marL="743771" indent="-743771" defTabSz="896111">
              <a:spcBef>
                <a:spcPts val="1690"/>
              </a:spcBef>
              <a:defRPr sz="3136"/>
            </a:pPr>
            <a:r>
              <a:rPr lang="en-US" dirty="0">
                <a:latin typeface="+mn-lt"/>
              </a:rPr>
              <a:t>The government needs to balance earning money from oil with protecting the environment.</a:t>
            </a:r>
          </a:p>
        </p:txBody>
      </p:sp>
      <p:sp>
        <p:nvSpPr>
          <p:cNvPr id="78" name="Shape 78">
            <a:extLst>
              <a:ext uri="{FF2B5EF4-FFF2-40B4-BE49-F238E27FC236}">
                <a16:creationId xmlns:a16="http://schemas.microsoft.com/office/drawing/2014/main" id="{43ECC497-FD10-A42A-DCA0-E2ED8AAB241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
        <p:nvSpPr>
          <p:cNvPr id="6" name="Shape 72">
            <a:extLst>
              <a:ext uri="{FF2B5EF4-FFF2-40B4-BE49-F238E27FC236}">
                <a16:creationId xmlns:a16="http://schemas.microsoft.com/office/drawing/2014/main" id="{E3584647-26EA-FC44-4AA8-26D7EFAC43DD}"/>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ENVIRONMENTAL</a:t>
            </a:r>
            <a:br>
              <a:rPr lang="en-US" sz="4000" dirty="0">
                <a:latin typeface="+mn-lt"/>
              </a:rPr>
            </a:br>
            <a:r>
              <a:rPr lang="en-US" sz="4000" dirty="0">
                <a:latin typeface="+mn-lt"/>
              </a:rPr>
              <a:t>ISSUES IN NIGERIA</a:t>
            </a:r>
          </a:p>
        </p:txBody>
      </p:sp>
    </p:spTree>
    <p:extLst>
      <p:ext uri="{BB962C8B-B14F-4D97-AF65-F5344CB8AC3E}">
        <p14:creationId xmlns:p14="http://schemas.microsoft.com/office/powerpoint/2010/main" val="2060155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C1EC8-3A15-29EC-4300-9DADC94906B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1F0BC44-F352-25FD-CA6A-01A6003EE84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is a very diverse, or varied, country, with the Hausa, Igbo, and Yoruba ethnic groups making up a 5th of the population.</a:t>
            </a:r>
          </a:p>
          <a:p>
            <a:pPr marL="743771" indent="-743771" defTabSz="896111">
              <a:spcBef>
                <a:spcPts val="1690"/>
              </a:spcBef>
              <a:defRPr sz="3136"/>
            </a:pPr>
            <a:r>
              <a:rPr lang="en-US" dirty="0">
                <a:latin typeface="+mn-lt"/>
              </a:rPr>
              <a:t>Nigeria is also divided by religion, with half being Muslim, 40% being Christian, and the remaining 10% practicing indigenous beliefs.</a:t>
            </a:r>
          </a:p>
          <a:p>
            <a:pPr marL="1204020" lvl="2" indent="-743771" defTabSz="896111">
              <a:spcBef>
                <a:spcPts val="1690"/>
              </a:spcBef>
              <a:buFont typeface="Arial" panose="020B0604020202020204" pitchFamily="34" charset="0"/>
              <a:buChar char="•"/>
              <a:defRPr sz="3136"/>
            </a:pPr>
            <a:r>
              <a:rPr lang="en-US" sz="2800" dirty="0">
                <a:latin typeface="+mn-lt"/>
              </a:rPr>
              <a:t>Religious tensions are a constant problem, with the militant Muslim group </a:t>
            </a:r>
            <a:r>
              <a:rPr lang="en-US" sz="2800" b="1" dirty="0">
                <a:latin typeface="+mn-lt"/>
              </a:rPr>
              <a:t>Boko Haram </a:t>
            </a:r>
            <a:r>
              <a:rPr lang="en-US" sz="2800" dirty="0">
                <a:latin typeface="+mn-lt"/>
              </a:rPr>
              <a:t>trying to take over parts of the country.</a:t>
            </a:r>
          </a:p>
          <a:p>
            <a:pPr marL="743771" indent="-743771" defTabSz="896111">
              <a:spcBef>
                <a:spcPts val="1690"/>
              </a:spcBef>
              <a:defRPr sz="3136"/>
            </a:pPr>
            <a:r>
              <a:rPr lang="en-US" dirty="0">
                <a:latin typeface="+mn-lt"/>
              </a:rPr>
              <a:t>Generally, religion is taken very seriously, and most people will make frequent references to their faith.</a:t>
            </a:r>
          </a:p>
        </p:txBody>
      </p:sp>
      <p:sp>
        <p:nvSpPr>
          <p:cNvPr id="78" name="Shape 78">
            <a:extLst>
              <a:ext uri="{FF2B5EF4-FFF2-40B4-BE49-F238E27FC236}">
                <a16:creationId xmlns:a16="http://schemas.microsoft.com/office/drawing/2014/main" id="{2864D06D-5485-81D5-DB86-66B6E25F4EB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
        <p:nvSpPr>
          <p:cNvPr id="2" name="TextBox 1">
            <a:extLst>
              <a:ext uri="{FF2B5EF4-FFF2-40B4-BE49-F238E27FC236}">
                <a16:creationId xmlns:a16="http://schemas.microsoft.com/office/drawing/2014/main" id="{B8CF32D7-7F37-4CF4-3A65-660CC81047BC}"/>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
        <p:nvSpPr>
          <p:cNvPr id="6" name="Shape 72">
            <a:extLst>
              <a:ext uri="{FF2B5EF4-FFF2-40B4-BE49-F238E27FC236}">
                <a16:creationId xmlns:a16="http://schemas.microsoft.com/office/drawing/2014/main" id="{8462D612-95F0-40CD-3122-9F39477077B8}"/>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PEOPLE OF NIGERIA</a:t>
            </a:r>
          </a:p>
        </p:txBody>
      </p:sp>
    </p:spTree>
    <p:extLst>
      <p:ext uri="{BB962C8B-B14F-4D97-AF65-F5344CB8AC3E}">
        <p14:creationId xmlns:p14="http://schemas.microsoft.com/office/powerpoint/2010/main" val="1472007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53348" y="1143000"/>
            <a:ext cx="8229600" cy="4525963"/>
          </a:xfrm>
          <a:prstGeom prst="rect">
            <a:avLst/>
          </a:prstGeom>
        </p:spPr>
        <p:txBody>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What was the immediate aftermath of independence in Nigeria?</a:t>
            </a:r>
          </a:p>
        </p:txBody>
      </p:sp>
      <p:sp>
        <p:nvSpPr>
          <p:cNvPr id="113" name="Shape 113"/>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
        <p:nvSpPr>
          <p:cNvPr id="2" name="Shape 72">
            <a:extLst>
              <a:ext uri="{FF2B5EF4-FFF2-40B4-BE49-F238E27FC236}">
                <a16:creationId xmlns:a16="http://schemas.microsoft.com/office/drawing/2014/main" id="{D6C31D75-EC2D-0374-9D6B-4D28753D5C20}"/>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A BRIEF HISTORY</a:t>
            </a:r>
            <a:br>
              <a:rPr lang="en-US" sz="4000" dirty="0">
                <a:latin typeface="+mn-lt"/>
              </a:rPr>
            </a:br>
            <a:r>
              <a:rPr lang="en-US" sz="4000" dirty="0">
                <a:latin typeface="+mn-lt"/>
              </a:rPr>
              <a:t>OF NIGERIA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
          </p:nvPr>
        </p:nvSpPr>
        <p:spPr>
          <a:xfrm>
            <a:off x="453348" y="1143000"/>
            <a:ext cx="8229600" cy="5385116"/>
          </a:xfrm>
          <a:prstGeom prst="rect">
            <a:avLst/>
          </a:prstGeom>
        </p:spPr>
        <p:txBody>
          <a:bodyPr>
            <a:normAutofit/>
          </a:bodyPr>
          <a:lstStyle/>
          <a:p>
            <a:pPr marL="342900" lvl="1" indent="-342900">
              <a:lnSpc>
                <a:spcPct val="100000"/>
              </a:lnSpc>
              <a:spcBef>
                <a:spcPts val="1690"/>
              </a:spcBef>
              <a:buFont typeface="Wingdings"/>
              <a:buChar char="➢"/>
            </a:pPr>
            <a:r>
              <a:rPr lang="en-US" dirty="0">
                <a:latin typeface="+mn-lt"/>
              </a:rPr>
              <a:t>What terms do I need to know?:</a:t>
            </a:r>
          </a:p>
        </p:txBody>
      </p:sp>
      <p:sp>
        <p:nvSpPr>
          <p:cNvPr id="117" name="Shape 117"/>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2" name="Shape 72">
            <a:extLst>
              <a:ext uri="{FF2B5EF4-FFF2-40B4-BE49-F238E27FC236}">
                <a16:creationId xmlns:a16="http://schemas.microsoft.com/office/drawing/2014/main" id="{50EE3B1D-56A7-236E-410A-73985B71CE8C}"/>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A BRIEF HISTORY</a:t>
            </a:r>
            <a:br>
              <a:rPr lang="en-US" sz="4000" dirty="0">
                <a:latin typeface="+mn-lt"/>
              </a:rPr>
            </a:br>
            <a:r>
              <a:rPr lang="en-US" sz="4000" dirty="0">
                <a:latin typeface="+mn-lt"/>
              </a:rPr>
              <a:t>OF NIGERIA</a:t>
            </a:r>
          </a:p>
        </p:txBody>
      </p:sp>
      <p:sp>
        <p:nvSpPr>
          <p:cNvPr id="3" name="Shape 116">
            <a:extLst>
              <a:ext uri="{FF2B5EF4-FFF2-40B4-BE49-F238E27FC236}">
                <a16:creationId xmlns:a16="http://schemas.microsoft.com/office/drawing/2014/main" id="{72F51698-AFFE-5316-3C92-42C164595FED}"/>
              </a:ext>
            </a:extLst>
          </p:cNvPr>
          <p:cNvSpPr txBox="1">
            <a:spLocks/>
          </p:cNvSpPr>
          <p:nvPr/>
        </p:nvSpPr>
        <p:spPr>
          <a:xfrm>
            <a:off x="461052" y="1859280"/>
            <a:ext cx="8229600" cy="53851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numCol="2">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742950" lvl="1" indent="-285750" hangingPunct="1">
              <a:lnSpc>
                <a:spcPct val="100000"/>
              </a:lnSpc>
              <a:spcBef>
                <a:spcPts val="1690"/>
              </a:spcBef>
              <a:buFont typeface="Arial"/>
              <a:buChar char="•"/>
              <a:defRPr sz="2800"/>
            </a:pPr>
            <a:r>
              <a:rPr lang="en-US" sz="2800" dirty="0">
                <a:latin typeface="+mn-lt"/>
              </a:rPr>
              <a:t>merchant</a:t>
            </a:r>
          </a:p>
          <a:p>
            <a:pPr marL="742950" lvl="1" indent="-285750" hangingPunct="1">
              <a:lnSpc>
                <a:spcPct val="100000"/>
              </a:lnSpc>
              <a:spcBef>
                <a:spcPts val="1690"/>
              </a:spcBef>
              <a:buFont typeface="Arial"/>
              <a:buChar char="•"/>
              <a:defRPr sz="2800"/>
            </a:pPr>
            <a:r>
              <a:rPr lang="en-US" sz="2800" dirty="0">
                <a:latin typeface="+mn-lt"/>
              </a:rPr>
              <a:t>missionary</a:t>
            </a:r>
          </a:p>
          <a:p>
            <a:pPr marL="742950" lvl="1" indent="-285750" hangingPunct="1">
              <a:lnSpc>
                <a:spcPct val="100000"/>
              </a:lnSpc>
              <a:spcBef>
                <a:spcPts val="1690"/>
              </a:spcBef>
              <a:buFont typeface="Arial"/>
              <a:buChar char="•"/>
              <a:defRPr sz="2800"/>
            </a:pPr>
            <a:r>
              <a:rPr lang="en-US" sz="2800" dirty="0">
                <a:latin typeface="+mn-lt"/>
              </a:rPr>
              <a:t>Pan-African Movement</a:t>
            </a:r>
          </a:p>
          <a:p>
            <a:pPr marL="742950" lvl="1" indent="-285750" hangingPunct="1">
              <a:lnSpc>
                <a:spcPct val="100000"/>
              </a:lnSpc>
              <a:spcBef>
                <a:spcPts val="1690"/>
              </a:spcBef>
              <a:buFont typeface="Arial"/>
              <a:buChar char="•"/>
              <a:defRPr sz="2800"/>
            </a:pPr>
            <a:r>
              <a:rPr lang="en-US" sz="2800" dirty="0">
                <a:latin typeface="+mn-lt"/>
              </a:rPr>
              <a:t>nationalism</a:t>
            </a:r>
          </a:p>
          <a:p>
            <a:pPr marL="742950" lvl="1" indent="-285750" hangingPunct="1">
              <a:lnSpc>
                <a:spcPct val="100000"/>
              </a:lnSpc>
              <a:spcBef>
                <a:spcPts val="1690"/>
              </a:spcBef>
              <a:buFont typeface="Arial"/>
              <a:buChar char="•"/>
              <a:defRPr sz="2800"/>
            </a:pPr>
            <a:endParaRPr lang="en-US" sz="2800" dirty="0">
              <a:latin typeface="+mn-lt"/>
            </a:endParaRPr>
          </a:p>
          <a:p>
            <a:pPr marL="742950" lvl="1" indent="-285750" hangingPunct="1">
              <a:lnSpc>
                <a:spcPct val="100000"/>
              </a:lnSpc>
              <a:spcBef>
                <a:spcPts val="1690"/>
              </a:spcBef>
              <a:buFont typeface="Arial"/>
              <a:buChar char="•"/>
              <a:defRPr sz="2800"/>
            </a:pPr>
            <a:endParaRPr lang="en-US" sz="2800" dirty="0">
              <a:latin typeface="+mn-lt"/>
            </a:endParaRPr>
          </a:p>
          <a:p>
            <a:pPr marL="742950" lvl="1" indent="-285750" hangingPunct="1">
              <a:lnSpc>
                <a:spcPct val="100000"/>
              </a:lnSpc>
              <a:spcBef>
                <a:spcPts val="1690"/>
              </a:spcBef>
              <a:buFont typeface="Arial"/>
              <a:buChar char="•"/>
              <a:defRPr sz="2800"/>
            </a:pPr>
            <a:endParaRPr lang="en-US" sz="2800" dirty="0">
              <a:latin typeface="+mn-lt"/>
            </a:endParaRPr>
          </a:p>
          <a:p>
            <a:pPr marL="742950" lvl="1" indent="-285750" hangingPunct="1">
              <a:lnSpc>
                <a:spcPct val="100000"/>
              </a:lnSpc>
              <a:spcBef>
                <a:spcPts val="1690"/>
              </a:spcBef>
              <a:buFont typeface="Arial"/>
              <a:buChar char="•"/>
              <a:defRPr sz="2800"/>
            </a:pPr>
            <a:r>
              <a:rPr lang="en-US" sz="2800" dirty="0">
                <a:latin typeface="+mn-lt"/>
              </a:rPr>
              <a:t>Independent State of Biafra</a:t>
            </a:r>
          </a:p>
          <a:p>
            <a:pPr marL="742950" lvl="1" indent="-285750" hangingPunct="1">
              <a:lnSpc>
                <a:spcPct val="100000"/>
              </a:lnSpc>
              <a:spcBef>
                <a:spcPts val="1690"/>
              </a:spcBef>
              <a:buFont typeface="Arial"/>
              <a:buChar char="•"/>
              <a:defRPr sz="2800"/>
            </a:pPr>
            <a:r>
              <a:rPr lang="en-US" sz="2800" dirty="0">
                <a:latin typeface="+mn-lt"/>
              </a:rPr>
              <a:t>civil war</a:t>
            </a:r>
          </a:p>
          <a:p>
            <a:pPr marL="742950" lvl="1" indent="-285750" hangingPunct="1">
              <a:lnSpc>
                <a:spcPct val="100000"/>
              </a:lnSpc>
              <a:spcBef>
                <a:spcPts val="1690"/>
              </a:spcBef>
              <a:buFont typeface="Arial"/>
              <a:buChar char="•"/>
              <a:defRPr sz="2800"/>
            </a:pPr>
            <a:r>
              <a:rPr lang="en-US" sz="2800" dirty="0">
                <a:latin typeface="+mn-lt"/>
              </a:rPr>
              <a:t>military coup</a:t>
            </a:r>
          </a:p>
          <a:p>
            <a:pPr marL="742950" lvl="1" indent="-285750" hangingPunct="1">
              <a:lnSpc>
                <a:spcPct val="100000"/>
              </a:lnSpc>
              <a:spcBef>
                <a:spcPts val="1690"/>
              </a:spcBef>
              <a:buFont typeface="Arial"/>
              <a:buChar char="•"/>
              <a:defRPr sz="2800"/>
            </a:pPr>
            <a:r>
              <a:rPr lang="en-US" sz="2800" dirty="0">
                <a:latin typeface="+mn-lt"/>
              </a:rPr>
              <a:t>civilian rule</a:t>
            </a:r>
            <a:endParaRPr lang="en-US" sz="2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3">
                                            <p:bg/>
                                          </p:spTgt>
                                        </p:tgtEl>
                                        <p:attrNameLst>
                                          <p:attrName>style.visibility</p:attrName>
                                        </p:attrNameLst>
                                      </p:cBhvr>
                                      <p:to>
                                        <p:strVal val="visible"/>
                                      </p:to>
                                    </p:set>
                                    <p:anim calcmode="lin" valueType="num">
                                      <p:cBhvr>
                                        <p:cTn id="16" dur="500" fill="hold"/>
                                        <p:tgtEl>
                                          <p:spTgt spid="3">
                                            <p:bg/>
                                          </p:spTgt>
                                        </p:tgtEl>
                                        <p:attrNameLst>
                                          <p:attrName>ppt_x</p:attrName>
                                        </p:attrNameLst>
                                      </p:cBhvr>
                                      <p:tavLst>
                                        <p:tav tm="0">
                                          <p:val>
                                            <p:strVal val="0-#ppt_w/2"/>
                                          </p:val>
                                        </p:tav>
                                        <p:tav tm="100000">
                                          <p:val>
                                            <p:strVal val="#ppt_x"/>
                                          </p:val>
                                        </p:tav>
                                      </p:tavLst>
                                    </p:anim>
                                    <p:anim calcmode="lin" valueType="num">
                                      <p:cBhvr>
                                        <p:cTn id="17" dur="500" fill="hold"/>
                                        <p:tgtEl>
                                          <p:spTgt spid="3">
                                            <p:bg/>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3">
                                            <p:txEl>
                                              <p:pRg st="8" end="8"/>
                                            </p:txEl>
                                          </p:spTgt>
                                        </p:tgtEl>
                                        <p:attrNameLst>
                                          <p:attrName>style.visibility</p:attrName>
                                        </p:attrNameLst>
                                      </p:cBhvr>
                                      <p:to>
                                        <p:strVal val="visible"/>
                                      </p:to>
                                    </p:set>
                                    <p:anim calcmode="lin" valueType="num">
                                      <p:cBhvr>
                                        <p:cTn id="46"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p:cTn id="47"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3">
                                            <p:txEl>
                                              <p:pRg st="9" end="9"/>
                                            </p:txEl>
                                          </p:spTgt>
                                        </p:tgtEl>
                                        <p:attrNameLst>
                                          <p:attrName>style.visibility</p:attrName>
                                        </p:attrNameLst>
                                      </p:cBhvr>
                                      <p:to>
                                        <p:strVal val="visible"/>
                                      </p:to>
                                    </p:set>
                                    <p:anim calcmode="lin" valueType="num">
                                      <p:cBhvr>
                                        <p:cTn id="5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p:cTn id="5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3">
                                            <p:txEl>
                                              <p:pRg st="10" end="10"/>
                                            </p:txEl>
                                          </p:spTgt>
                                        </p:tgtEl>
                                        <p:attrNameLst>
                                          <p:attrName>style.visibility</p:attrName>
                                        </p:attrNameLst>
                                      </p:cBhvr>
                                      <p:to>
                                        <p:strVal val="visible"/>
                                      </p:to>
                                    </p:set>
                                    <p:anim calcmode="lin" valueType="num">
                                      <p:cBhvr>
                                        <p:cTn id="56"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p:cTn id="57"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P spid="3"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91C9B-46EB-F631-BF36-3B72A7D635C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3EF4B4C-38F2-3168-24C7-28C812BBB6A8}"/>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Throughout its history, Nigeria has had many different ruling systems and has come in frequent contact with foreign traders.</a:t>
            </a:r>
          </a:p>
          <a:p>
            <a:pPr marL="743771" indent="-743771" defTabSz="896111">
              <a:spcBef>
                <a:spcPts val="1690"/>
              </a:spcBef>
              <a:defRPr sz="3136"/>
            </a:pPr>
            <a:r>
              <a:rPr lang="en-US" sz="2400" dirty="0">
                <a:latin typeface="+mn-lt"/>
              </a:rPr>
              <a:t>The first group of traders that came to Nigeria were </a:t>
            </a:r>
            <a:r>
              <a:rPr lang="en-US" sz="2400" b="1" dirty="0">
                <a:latin typeface="+mn-lt"/>
              </a:rPr>
              <a:t>merchants</a:t>
            </a:r>
            <a:r>
              <a:rPr lang="en-US" sz="2400" dirty="0">
                <a:latin typeface="+mn-lt"/>
              </a:rPr>
              <a:t>, or people involved in trade, from North Africa and the Arabian Peninsula.</a:t>
            </a:r>
          </a:p>
          <a:p>
            <a:pPr marL="1204020" lvl="2" indent="-743771" defTabSz="896111">
              <a:spcBef>
                <a:spcPts val="1690"/>
              </a:spcBef>
              <a:buFont typeface="Arial" panose="020B0604020202020204" pitchFamily="34" charset="0"/>
              <a:buChar char="•"/>
              <a:defRPr sz="3136"/>
            </a:pPr>
            <a:r>
              <a:rPr lang="en-US" sz="2000" dirty="0">
                <a:latin typeface="+mn-lt"/>
              </a:rPr>
              <a:t>These traders brought gold, ivory, iron, slaves, and gum, as well as the Quran and Islam.</a:t>
            </a:r>
          </a:p>
          <a:p>
            <a:pPr marL="743771" indent="-743771" defTabSz="896111">
              <a:spcBef>
                <a:spcPts val="1690"/>
              </a:spcBef>
              <a:defRPr sz="3136"/>
            </a:pPr>
            <a:r>
              <a:rPr lang="en-US" sz="2400" dirty="0">
                <a:latin typeface="+mn-lt"/>
              </a:rPr>
              <a:t>Two of the four trans-Saharan trade routes went through Nigeria, which made it a crossroads of people, goods, and ideas from around the continent.</a:t>
            </a:r>
          </a:p>
          <a:p>
            <a:pPr marL="743771" indent="-743771" defTabSz="896111">
              <a:spcBef>
                <a:spcPts val="1690"/>
              </a:spcBef>
              <a:defRPr sz="3136"/>
            </a:pPr>
            <a:r>
              <a:rPr lang="en-US" sz="2400" dirty="0">
                <a:latin typeface="+mn-lt"/>
              </a:rPr>
              <a:t>European traders arrived in the 15th century, looking for gold and slave labor.</a:t>
            </a:r>
          </a:p>
          <a:p>
            <a:pPr marL="1204020" lvl="2" indent="-743771" defTabSz="896111">
              <a:spcBef>
                <a:spcPts val="1690"/>
              </a:spcBef>
              <a:buFont typeface="Arial" panose="020B0604020202020204" pitchFamily="34" charset="0"/>
              <a:buChar char="•"/>
              <a:defRPr sz="3136"/>
            </a:pPr>
            <a:r>
              <a:rPr lang="en-US" sz="2000" dirty="0">
                <a:latin typeface="+mn-lt"/>
              </a:rPr>
              <a:t>For over 300 years, the human slave trade was conducted along Africa’s shores, with the center of the trade in Nigeria.</a:t>
            </a:r>
          </a:p>
        </p:txBody>
      </p:sp>
      <p:sp>
        <p:nvSpPr>
          <p:cNvPr id="78" name="Shape 78">
            <a:extLst>
              <a:ext uri="{FF2B5EF4-FFF2-40B4-BE49-F238E27FC236}">
                <a16:creationId xmlns:a16="http://schemas.microsoft.com/office/drawing/2014/main" id="{93A218DE-6C00-61D0-62D3-756762B94C8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6" name="Shape 72">
            <a:extLst>
              <a:ext uri="{FF2B5EF4-FFF2-40B4-BE49-F238E27FC236}">
                <a16:creationId xmlns:a16="http://schemas.microsoft.com/office/drawing/2014/main" id="{F62CC397-0E6B-ED14-C4C5-D4186D2D4C83}"/>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EARLY HISTORY</a:t>
            </a:r>
          </a:p>
        </p:txBody>
      </p:sp>
    </p:spTree>
    <p:extLst>
      <p:ext uri="{BB962C8B-B14F-4D97-AF65-F5344CB8AC3E}">
        <p14:creationId xmlns:p14="http://schemas.microsoft.com/office/powerpoint/2010/main" val="620619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p:tmAbs val="0"/>
                                  </p:iterate>
                                  <p:childTnLst>
                                    <p:set>
                                      <p:cBhvr>
                                        <p:cTn id="28" fill="hold"/>
                                        <p:tgtEl>
                                          <p:spTgt spid="77">
                                            <p:txEl>
                                              <p:pRg st="4" end="4"/>
                                            </p:txEl>
                                          </p:spTgt>
                                        </p:tgtEl>
                                        <p:attrNameLst>
                                          <p:attrName>style.visibility</p:attrName>
                                        </p:attrNameLst>
                                      </p:cBhvr>
                                      <p:to>
                                        <p:strVal val="visible"/>
                                      </p:to>
                                    </p:set>
                                    <p:anim calcmode="lin" valueType="num">
                                      <p:cBhvr>
                                        <p:cTn id="29"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iterate>
                                    <p:tmAbs val="0"/>
                                  </p:iterate>
                                  <p:childTnLst>
                                    <p:set>
                                      <p:cBhvr>
                                        <p:cTn id="33" fill="hold"/>
                                        <p:tgtEl>
                                          <p:spTgt spid="77">
                                            <p:txEl>
                                              <p:pRg st="5" end="5"/>
                                            </p:txEl>
                                          </p:spTgt>
                                        </p:tgtEl>
                                        <p:attrNameLst>
                                          <p:attrName>style.visibility</p:attrName>
                                        </p:attrNameLst>
                                      </p:cBhvr>
                                      <p:to>
                                        <p:strVal val="visible"/>
                                      </p:to>
                                    </p:set>
                                    <p:anim calcmode="lin" valueType="num">
                                      <p:cBhvr>
                                        <p:cTn id="34"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5"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68FF7-ACC0-A46C-B8ED-9C521A72B3BE}"/>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B9CC5E8-DB2F-4DFA-AAD7-CEF2A600E7F5}"/>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British stayed in Nigeria even after they abolished slavery in 1807.</a:t>
            </a:r>
          </a:p>
          <a:p>
            <a:pPr marL="1204020" lvl="2" indent="-743771" defTabSz="896111">
              <a:spcBef>
                <a:spcPts val="1690"/>
              </a:spcBef>
              <a:buFont typeface="Arial" panose="020B0604020202020204" pitchFamily="34" charset="0"/>
              <a:buChar char="•"/>
              <a:defRPr sz="3136"/>
            </a:pPr>
            <a:r>
              <a:rPr lang="en-US" sz="2800" dirty="0">
                <a:latin typeface="+mn-lt"/>
              </a:rPr>
              <a:t>They were interested in Nigeria’s cocoa, groundnuts, rubber, and palm oil, so they made permanent settlements in Nigeria.</a:t>
            </a:r>
          </a:p>
          <a:p>
            <a:pPr marL="1204020" lvl="2" indent="-743771" defTabSz="896111">
              <a:spcBef>
                <a:spcPts val="1690"/>
              </a:spcBef>
              <a:buFont typeface="Arial" panose="020B0604020202020204" pitchFamily="34" charset="0"/>
              <a:buChar char="•"/>
              <a:defRPr sz="3136"/>
            </a:pPr>
            <a:r>
              <a:rPr lang="en-US" sz="2800" dirty="0">
                <a:latin typeface="+mn-lt"/>
              </a:rPr>
              <a:t>The British used the Niger River to move inland.</a:t>
            </a:r>
          </a:p>
          <a:p>
            <a:pPr marL="743771" indent="-743771" defTabSz="896111">
              <a:spcBef>
                <a:spcPts val="1690"/>
              </a:spcBef>
              <a:defRPr sz="3136"/>
            </a:pPr>
            <a:r>
              <a:rPr lang="en-US" dirty="0">
                <a:latin typeface="+mn-lt"/>
              </a:rPr>
              <a:t>Along with their takeover, they brought </a:t>
            </a:r>
            <a:r>
              <a:rPr lang="en-US" b="1" dirty="0">
                <a:latin typeface="+mn-lt"/>
              </a:rPr>
              <a:t>missionaries</a:t>
            </a:r>
            <a:r>
              <a:rPr lang="en-US" dirty="0">
                <a:latin typeface="+mn-lt"/>
              </a:rPr>
              <a:t> to promote Christianity in the country.</a:t>
            </a:r>
          </a:p>
          <a:p>
            <a:pPr marL="743771" indent="-743771" defTabSz="896111">
              <a:spcBef>
                <a:spcPts val="1690"/>
              </a:spcBef>
              <a:defRPr sz="3136"/>
            </a:pPr>
            <a:r>
              <a:rPr lang="en-US" dirty="0">
                <a:latin typeface="+mn-lt"/>
              </a:rPr>
              <a:t>British influence and control over Nigeria grew over the 19th century.</a:t>
            </a:r>
          </a:p>
        </p:txBody>
      </p:sp>
      <p:sp>
        <p:nvSpPr>
          <p:cNvPr id="78" name="Shape 78">
            <a:extLst>
              <a:ext uri="{FF2B5EF4-FFF2-40B4-BE49-F238E27FC236}">
                <a16:creationId xmlns:a16="http://schemas.microsoft.com/office/drawing/2014/main" id="{8B958261-EC78-1E19-A498-AE10F74143EE}"/>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6" name="Shape 72">
            <a:extLst>
              <a:ext uri="{FF2B5EF4-FFF2-40B4-BE49-F238E27FC236}">
                <a16:creationId xmlns:a16="http://schemas.microsoft.com/office/drawing/2014/main" id="{32183057-E361-4028-486B-2991948CEC98}"/>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BRITISH COLONIAL HISTORY</a:t>
            </a:r>
          </a:p>
        </p:txBody>
      </p:sp>
    </p:spTree>
    <p:extLst>
      <p:ext uri="{BB962C8B-B14F-4D97-AF65-F5344CB8AC3E}">
        <p14:creationId xmlns:p14="http://schemas.microsoft.com/office/powerpoint/2010/main" val="27348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25E59-6639-59BB-08A6-AC5B1F9D45F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6FC53ACF-BA66-F864-78F0-93B59211A34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This movement began as a reaction to colonial rule in Africa.</a:t>
            </a:r>
          </a:p>
          <a:p>
            <a:pPr marL="743771" indent="-743771" defTabSz="896111">
              <a:spcBef>
                <a:spcPts val="1690"/>
              </a:spcBef>
              <a:defRPr sz="3136"/>
            </a:pPr>
            <a:r>
              <a:rPr lang="en-US" dirty="0">
                <a:latin typeface="+mn-lt"/>
              </a:rPr>
              <a:t>The goal of the </a:t>
            </a:r>
            <a:r>
              <a:rPr lang="en-US" b="1" dirty="0">
                <a:latin typeface="+mn-lt"/>
              </a:rPr>
              <a:t>Pan-African Movement </a:t>
            </a:r>
            <a:r>
              <a:rPr lang="en-US" dirty="0">
                <a:latin typeface="+mn-lt"/>
              </a:rPr>
              <a:t>was for all people of African decent to work together to improve Africa and to think of Africa as a homeland.</a:t>
            </a:r>
          </a:p>
          <a:p>
            <a:pPr marL="743771" indent="-743771" defTabSz="896111">
              <a:spcBef>
                <a:spcPts val="1690"/>
              </a:spcBef>
              <a:defRPr sz="3136"/>
            </a:pPr>
            <a:r>
              <a:rPr lang="en-US" dirty="0">
                <a:latin typeface="+mn-lt"/>
              </a:rPr>
              <a:t>Another goal was to end European colonial rule, and as it spread through Nigeria and the rest of Africa, many Nigerians began pushing for independence.</a:t>
            </a:r>
          </a:p>
        </p:txBody>
      </p:sp>
      <p:sp>
        <p:nvSpPr>
          <p:cNvPr id="78" name="Shape 78">
            <a:extLst>
              <a:ext uri="{FF2B5EF4-FFF2-40B4-BE49-F238E27FC236}">
                <a16:creationId xmlns:a16="http://schemas.microsoft.com/office/drawing/2014/main" id="{90685525-00FF-29F0-180C-4ED3DAC69BD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
        <p:nvSpPr>
          <p:cNvPr id="6" name="Shape 72">
            <a:extLst>
              <a:ext uri="{FF2B5EF4-FFF2-40B4-BE49-F238E27FC236}">
                <a16:creationId xmlns:a16="http://schemas.microsoft.com/office/drawing/2014/main" id="{96857A93-EA1B-0538-A50D-CF7242644BF9}"/>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PAN-AFRICAN MOVEMENT</a:t>
            </a:r>
          </a:p>
        </p:txBody>
      </p:sp>
    </p:spTree>
    <p:extLst>
      <p:ext uri="{BB962C8B-B14F-4D97-AF65-F5344CB8AC3E}">
        <p14:creationId xmlns:p14="http://schemas.microsoft.com/office/powerpoint/2010/main" val="3179771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B926-6864-FF42-7F93-B4AAF775ABD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DB550E6-40F9-17C7-C1DC-554CD3CCD6FF}"/>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After World War II, Nigeria was granted more  freedoms through a series of constitutions, and </a:t>
            </a:r>
            <a:r>
              <a:rPr lang="en-US" sz="2600" b="1" dirty="0">
                <a:latin typeface="+mn-lt"/>
              </a:rPr>
              <a:t>nationalism</a:t>
            </a:r>
            <a:r>
              <a:rPr lang="en-US" sz="2600" dirty="0">
                <a:latin typeface="+mn-lt"/>
              </a:rPr>
              <a:t> (love for one’s country and a desire for independence) grew.</a:t>
            </a:r>
          </a:p>
          <a:p>
            <a:pPr marL="743771" indent="-743771" defTabSz="896111">
              <a:spcBef>
                <a:spcPts val="1690"/>
              </a:spcBef>
              <a:defRPr sz="3136"/>
            </a:pPr>
            <a:r>
              <a:rPr lang="en-US" sz="2600" dirty="0">
                <a:latin typeface="+mn-lt"/>
              </a:rPr>
              <a:t>After gaining independence in 1960, war broke out between the Muslim north and Christian south, leaving thousands dead or injured.</a:t>
            </a:r>
          </a:p>
          <a:p>
            <a:pPr marL="743771" indent="-743771" defTabSz="896111">
              <a:spcBef>
                <a:spcPts val="1690"/>
              </a:spcBef>
              <a:defRPr sz="3136"/>
            </a:pPr>
            <a:r>
              <a:rPr lang="en-US" sz="2600" dirty="0">
                <a:latin typeface="+mn-lt"/>
              </a:rPr>
              <a:t>When the country tried to reorganize itself into twelve regions, the Igbo people in the east declared themselves to be the </a:t>
            </a:r>
            <a:r>
              <a:rPr lang="en-US" sz="2600" b="1" dirty="0">
                <a:latin typeface="+mn-lt"/>
              </a:rPr>
              <a:t>Independent State of Biafra</a:t>
            </a:r>
            <a:r>
              <a:rPr lang="en-US" sz="2600" dirty="0">
                <a:latin typeface="+mn-lt"/>
              </a:rPr>
              <a:t>, resulting in a 30-month </a:t>
            </a:r>
            <a:r>
              <a:rPr lang="en-US" sz="2600" b="1" dirty="0">
                <a:latin typeface="+mn-lt"/>
              </a:rPr>
              <a:t>civil war </a:t>
            </a:r>
            <a:r>
              <a:rPr lang="en-US" sz="2600" dirty="0">
                <a:latin typeface="+mn-lt"/>
              </a:rPr>
              <a:t>(war between citizens of the same country).</a:t>
            </a:r>
          </a:p>
          <a:p>
            <a:pPr marL="1204020" lvl="2" indent="-743771" defTabSz="896111">
              <a:spcBef>
                <a:spcPts val="1690"/>
              </a:spcBef>
              <a:buFont typeface="Arial" panose="020B0604020202020204" pitchFamily="34" charset="0"/>
              <a:buChar char="•"/>
              <a:defRPr sz="3136"/>
            </a:pPr>
            <a:r>
              <a:rPr lang="en-US" sz="2200" dirty="0">
                <a:latin typeface="+mn-lt"/>
              </a:rPr>
              <a:t>By the end, Biafra was again part of Nigeria, but </a:t>
            </a:r>
            <a:r>
              <a:rPr lang="en-US" sz="2200" b="1" dirty="0">
                <a:latin typeface="+mn-lt"/>
              </a:rPr>
              <a:t>military coups </a:t>
            </a:r>
            <a:r>
              <a:rPr lang="en-US" sz="2200" dirty="0">
                <a:latin typeface="+mn-lt"/>
              </a:rPr>
              <a:t>(military takeovers of the government) and violence occurred in the years following.</a:t>
            </a:r>
          </a:p>
        </p:txBody>
      </p:sp>
      <p:sp>
        <p:nvSpPr>
          <p:cNvPr id="78" name="Shape 78">
            <a:extLst>
              <a:ext uri="{FF2B5EF4-FFF2-40B4-BE49-F238E27FC236}">
                <a16:creationId xmlns:a16="http://schemas.microsoft.com/office/drawing/2014/main" id="{9844F9E3-937E-A905-81B5-BF81AD03D1C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
        <p:nvSpPr>
          <p:cNvPr id="6" name="Shape 72">
            <a:extLst>
              <a:ext uri="{FF2B5EF4-FFF2-40B4-BE49-F238E27FC236}">
                <a16:creationId xmlns:a16="http://schemas.microsoft.com/office/drawing/2014/main" id="{B6C0018F-A1F9-7BC3-CB72-3FF66BCB55C0}"/>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INDEPENDENCE</a:t>
            </a:r>
          </a:p>
        </p:txBody>
      </p:sp>
    </p:spTree>
    <p:extLst>
      <p:ext uri="{BB962C8B-B14F-4D97-AF65-F5344CB8AC3E}">
        <p14:creationId xmlns:p14="http://schemas.microsoft.com/office/powerpoint/2010/main" val="2123208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BB95D-AF0F-E269-CBF5-2E3FE59216D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F1CC8F54-3A2D-59E5-3649-F6C241E4A1D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In 1999, a new constitution was adopted, and a civilian government was established.</a:t>
            </a:r>
          </a:p>
          <a:p>
            <a:pPr marL="1204020" lvl="2" indent="-743771" defTabSz="896111">
              <a:spcBef>
                <a:spcPts val="1690"/>
              </a:spcBef>
              <a:buFont typeface="Arial" panose="020B0604020202020204" pitchFamily="34" charset="0"/>
              <a:buChar char="•"/>
              <a:defRPr sz="3136"/>
            </a:pPr>
            <a:r>
              <a:rPr lang="en-US" sz="2800" dirty="0">
                <a:latin typeface="+mn-lt"/>
              </a:rPr>
              <a:t>Nigeria is currently experiencing its longest period of </a:t>
            </a:r>
            <a:r>
              <a:rPr lang="en-US" sz="2800" b="1" dirty="0">
                <a:latin typeface="+mn-lt"/>
              </a:rPr>
              <a:t>civilian rule </a:t>
            </a:r>
            <a:r>
              <a:rPr lang="en-US" sz="2800" dirty="0">
                <a:latin typeface="+mn-lt"/>
              </a:rPr>
              <a:t>(which means that the leaders have not been part of the military), despite some minor violence around elections.</a:t>
            </a:r>
          </a:p>
          <a:p>
            <a:pPr marL="1204020" lvl="2" indent="-743771" defTabSz="896111">
              <a:spcBef>
                <a:spcPts val="1690"/>
              </a:spcBef>
              <a:buFont typeface="Arial" panose="020B0604020202020204" pitchFamily="34" charset="0"/>
              <a:buChar char="•"/>
              <a:defRPr sz="3136"/>
            </a:pPr>
            <a:r>
              <a:rPr lang="en-US" sz="2800" dirty="0">
                <a:latin typeface="+mn-lt"/>
              </a:rPr>
              <a:t>There were accusations of voting irregularities and corruption in the 2023 election, leading to protesting in the streets.</a:t>
            </a:r>
          </a:p>
        </p:txBody>
      </p:sp>
      <p:sp>
        <p:nvSpPr>
          <p:cNvPr id="78" name="Shape 78">
            <a:extLst>
              <a:ext uri="{FF2B5EF4-FFF2-40B4-BE49-F238E27FC236}">
                <a16:creationId xmlns:a16="http://schemas.microsoft.com/office/drawing/2014/main" id="{2BFF543F-D726-A2EE-3488-9FBD47B74B4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sp>
        <p:nvSpPr>
          <p:cNvPr id="6" name="Shape 72">
            <a:extLst>
              <a:ext uri="{FF2B5EF4-FFF2-40B4-BE49-F238E27FC236}">
                <a16:creationId xmlns:a16="http://schemas.microsoft.com/office/drawing/2014/main" id="{7B5BF98E-8997-F109-1827-2E82E29B7CB0}"/>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INDEPENDENCE, Pt. 2</a:t>
            </a:r>
          </a:p>
        </p:txBody>
      </p:sp>
      <p:sp>
        <p:nvSpPr>
          <p:cNvPr id="2" name="TextBox 1">
            <a:extLst>
              <a:ext uri="{FF2B5EF4-FFF2-40B4-BE49-F238E27FC236}">
                <a16:creationId xmlns:a16="http://schemas.microsoft.com/office/drawing/2014/main" id="{3C20BA25-C65A-DFF2-AAA9-B8B357773019}"/>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1219203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 name="Picture 1" descr="Nigeriahouseofreps.jpg">
            <a:extLst>
              <a:ext uri="{FF2B5EF4-FFF2-40B4-BE49-F238E27FC236}">
                <a16:creationId xmlns:a16="http://schemas.microsoft.com/office/drawing/2014/main" id="{9DAB3467-D6FF-5AC3-0B52-8C136E41283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a:xfrm>
            <a:off x="0" y="1"/>
            <a:ext cx="9144000" cy="6829324"/>
          </a:xfrm>
          <a:prstGeom prst="rect">
            <a:avLst/>
          </a:prstGeom>
        </p:spPr>
      </p:pic>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
        <p:nvSpPr>
          <p:cNvPr id="4" name="Rectangle 3">
            <a:extLst>
              <a:ext uri="{FF2B5EF4-FFF2-40B4-BE49-F238E27FC236}">
                <a16:creationId xmlns:a16="http://schemas.microsoft.com/office/drawing/2014/main" id="{A959EA9A-87F3-BBAF-14E8-5E7C785FACA1}"/>
              </a:ext>
            </a:extLst>
          </p:cNvPr>
          <p:cNvSpPr/>
          <p:nvPr/>
        </p:nvSpPr>
        <p:spPr>
          <a:xfrm>
            <a:off x="0" y="4834202"/>
            <a:ext cx="5701696" cy="1631212"/>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4834202"/>
            <a:ext cx="5766458" cy="163121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t> </a:t>
            </a:r>
            <a:r>
              <a:rPr dirty="0">
                <a:latin typeface="+mn-lt"/>
              </a:rPr>
              <a:t>Section 1: </a:t>
            </a:r>
            <a:r>
              <a:rPr lang="en-US" u="sng" dirty="0">
                <a:solidFill>
                  <a:srgbClr val="FF0000"/>
                </a:solidFill>
                <a:uFill>
                  <a:solidFill>
                    <a:srgbClr val="FF0000"/>
                  </a:solidFill>
                </a:uFill>
                <a:latin typeface="+mn-lt"/>
                <a:hlinkClick r:id="rId4" action="ppaction://hlinksldjump"/>
              </a:rPr>
              <a:t>The Geography of Nigeria</a:t>
            </a:r>
            <a:endParaRPr u="sng" dirty="0">
              <a:solidFill>
                <a:srgbClr val="FF0000"/>
              </a:solidFill>
              <a:uFill>
                <a:solidFill>
                  <a:srgbClr val="FF0000"/>
                </a:solidFill>
              </a:uFill>
              <a:latin typeface="+mn-lt"/>
              <a:hlinkClick r:id="rId4"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2: </a:t>
            </a:r>
            <a:r>
              <a:rPr lang="en-US" u="sng" dirty="0">
                <a:solidFill>
                  <a:srgbClr val="FF0000"/>
                </a:solidFill>
                <a:uFill>
                  <a:solidFill>
                    <a:srgbClr val="FF0000"/>
                  </a:solidFill>
                </a:uFill>
                <a:latin typeface="+mn-lt"/>
                <a:hlinkClick r:id="rId5" action="ppaction://hlinksldjump"/>
              </a:rPr>
              <a:t>A Brief History of Nigeria</a:t>
            </a:r>
            <a:endParaRPr u="sng" dirty="0">
              <a:solidFill>
                <a:srgbClr val="FF0000"/>
              </a:solidFill>
              <a:uFill>
                <a:solidFill>
                  <a:srgbClr val="FF0000"/>
                </a:solidFill>
              </a:uFill>
              <a:latin typeface="+mn-lt"/>
              <a:hlinkClick r:id="rId5"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latin typeface="+mn-lt"/>
              </a:rPr>
              <a:t> </a:t>
            </a:r>
            <a:r>
              <a:rPr dirty="0">
                <a:solidFill>
                  <a:srgbClr val="FFFFFF"/>
                </a:solidFill>
                <a:latin typeface="+mn-lt"/>
              </a:rPr>
              <a:t>Section 3: </a:t>
            </a:r>
            <a:r>
              <a:rPr lang="en-US" u="sng" dirty="0">
                <a:solidFill>
                  <a:srgbClr val="FF0000"/>
                </a:solidFill>
                <a:uFill>
                  <a:solidFill>
                    <a:srgbClr val="FF0000"/>
                  </a:solidFill>
                </a:uFill>
                <a:latin typeface="+mn-lt"/>
                <a:hlinkClick r:id="rId6" action="ppaction://hlinksldjump"/>
              </a:rPr>
              <a:t>Government of Nigeria</a:t>
            </a:r>
            <a:endParaRPr u="sng" dirty="0">
              <a:solidFill>
                <a:srgbClr val="FF0000"/>
              </a:solidFill>
              <a:uFill>
                <a:solidFill>
                  <a:srgbClr val="FF0000"/>
                </a:solidFill>
              </a:uFill>
              <a:latin typeface="+mn-lt"/>
              <a:hlinkClick r:id="rId6"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latin typeface="+mn-lt"/>
              </a:rPr>
              <a:t> </a:t>
            </a:r>
            <a:r>
              <a:rPr dirty="0">
                <a:solidFill>
                  <a:srgbClr val="FFFFFF"/>
                </a:solidFill>
                <a:latin typeface="+mn-lt"/>
              </a:rPr>
              <a:t>Section 4: </a:t>
            </a:r>
            <a:r>
              <a:rPr lang="en-US" u="sng" dirty="0">
                <a:solidFill>
                  <a:srgbClr val="FF0000"/>
                </a:solidFill>
                <a:uFill>
                  <a:solidFill>
                    <a:srgbClr val="FF0000"/>
                  </a:solidFill>
                </a:uFill>
                <a:latin typeface="+mn-lt"/>
                <a:hlinkClick r:id="rId7" action="ppaction://hlinksldjump"/>
              </a:rPr>
              <a:t>Economy of Nigeria</a:t>
            </a:r>
            <a:endParaRPr lang="en-US" u="sng" dirty="0">
              <a:solidFill>
                <a:srgbClr val="FF0000"/>
              </a:solidFill>
              <a:uFill>
                <a:solidFill>
                  <a:srgbClr val="FF0000"/>
                </a:solidFill>
              </a:uFill>
              <a:latin typeface="+mn-lt"/>
              <a:hlinkClick r:id="rId8"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uFill>
                  <a:solidFill>
                    <a:srgbClr val="0000FF"/>
                  </a:solidFill>
                </a:uFill>
                <a:latin typeface="+mn-lt"/>
              </a:rPr>
              <a:t> Section 5: </a:t>
            </a:r>
            <a:r>
              <a:rPr lang="en-US" u="sng" dirty="0">
                <a:solidFill>
                  <a:srgbClr val="FF0000"/>
                </a:solidFill>
                <a:uFill>
                  <a:solidFill>
                    <a:srgbClr val="FF0000"/>
                  </a:solidFill>
                </a:uFill>
                <a:latin typeface="+mn-lt"/>
                <a:hlinkClick r:id="rId8" action="ppaction://hlinksldjump"/>
              </a:rPr>
              <a:t>U.S.-Nigeria Relations</a:t>
            </a:r>
            <a:endParaRPr u="sng" dirty="0">
              <a:solidFill>
                <a:srgbClr val="FF0000"/>
              </a:solidFill>
              <a:uFill>
                <a:solidFill>
                  <a:srgbClr val="FF0000"/>
                </a:solidFill>
              </a:uFill>
              <a:latin typeface="+mn-lt"/>
              <a:hlinkClick r:id="rId8"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
        <p:nvSpPr>
          <p:cNvPr id="2" name="Shape 112">
            <a:extLst>
              <a:ext uri="{FF2B5EF4-FFF2-40B4-BE49-F238E27FC236}">
                <a16:creationId xmlns:a16="http://schemas.microsoft.com/office/drawing/2014/main" id="{4AA1E661-B789-89BB-2011-33573CDD5E6B}"/>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How do citizens participate in the government?</a:t>
            </a:r>
          </a:p>
        </p:txBody>
      </p:sp>
      <p:sp>
        <p:nvSpPr>
          <p:cNvPr id="8" name="Shape 156">
            <a:extLst>
              <a:ext uri="{FF2B5EF4-FFF2-40B4-BE49-F238E27FC236}">
                <a16:creationId xmlns:a16="http://schemas.microsoft.com/office/drawing/2014/main" id="{DC7BB197-8A82-96A6-8108-37E8D065FE33}"/>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3: GOVERNMENT OF NIGERIA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21</a:t>
            </a:fld>
            <a:endParaRPr/>
          </a:p>
        </p:txBody>
      </p:sp>
      <p:sp>
        <p:nvSpPr>
          <p:cNvPr id="2" name="Shape 116">
            <a:extLst>
              <a:ext uri="{FF2B5EF4-FFF2-40B4-BE49-F238E27FC236}">
                <a16:creationId xmlns:a16="http://schemas.microsoft.com/office/drawing/2014/main" id="{3795F2A7-EA1A-3A91-A237-4F2089EC2FCC}"/>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dirty="0">
                <a:latin typeface="+mn-lt"/>
              </a:rPr>
              <a:t>republic</a:t>
            </a:r>
          </a:p>
          <a:p>
            <a:pPr marL="742950" lvl="1" indent="-285750">
              <a:lnSpc>
                <a:spcPct val="100000"/>
              </a:lnSpc>
              <a:spcBef>
                <a:spcPts val="1690"/>
              </a:spcBef>
              <a:buFont typeface="Arial"/>
              <a:defRPr sz="2800"/>
            </a:pPr>
            <a:r>
              <a:rPr lang="en-US" dirty="0">
                <a:latin typeface="+mn-lt"/>
              </a:rPr>
              <a:t>federal government</a:t>
            </a:r>
          </a:p>
          <a:p>
            <a:pPr marL="742950" lvl="1" indent="-285750">
              <a:lnSpc>
                <a:spcPct val="100000"/>
              </a:lnSpc>
              <a:spcBef>
                <a:spcPts val="1690"/>
              </a:spcBef>
              <a:buFont typeface="Arial"/>
              <a:defRPr sz="2800"/>
            </a:pPr>
            <a:r>
              <a:rPr lang="en-US" dirty="0">
                <a:latin typeface="+mn-lt"/>
              </a:rPr>
              <a:t>presidential democracy</a:t>
            </a:r>
          </a:p>
          <a:p>
            <a:pPr marL="742950" lvl="1" indent="-285750">
              <a:lnSpc>
                <a:spcPct val="100000"/>
              </a:lnSpc>
              <a:spcBef>
                <a:spcPts val="1690"/>
              </a:spcBef>
              <a:buFont typeface="Arial"/>
              <a:defRPr sz="2800"/>
            </a:pPr>
            <a:r>
              <a:rPr lang="en-US" dirty="0">
                <a:latin typeface="+mn-lt"/>
              </a:rPr>
              <a:t>Federal Executive Council</a:t>
            </a:r>
          </a:p>
          <a:p>
            <a:pPr marL="742950" lvl="1" indent="-285750">
              <a:lnSpc>
                <a:spcPct val="100000"/>
              </a:lnSpc>
              <a:spcBef>
                <a:spcPts val="1690"/>
              </a:spcBef>
              <a:buFont typeface="Arial"/>
              <a:defRPr sz="2800"/>
            </a:pPr>
            <a:r>
              <a:rPr lang="en-US" dirty="0">
                <a:latin typeface="+mn-lt"/>
              </a:rPr>
              <a:t>National Assembly</a:t>
            </a:r>
          </a:p>
          <a:p>
            <a:pPr marL="742950" lvl="1" indent="-285750">
              <a:lnSpc>
                <a:spcPct val="100000"/>
              </a:lnSpc>
              <a:spcBef>
                <a:spcPts val="1690"/>
              </a:spcBef>
              <a:buFont typeface="Arial"/>
              <a:defRPr sz="2800"/>
            </a:pPr>
            <a:r>
              <a:rPr lang="en-US" dirty="0">
                <a:latin typeface="+mn-lt"/>
              </a:rPr>
              <a:t>Supreme Court</a:t>
            </a:r>
            <a:endParaRPr lang="en-US" sz="2800" dirty="0">
              <a:latin typeface="+mn-lt"/>
            </a:endParaRPr>
          </a:p>
        </p:txBody>
      </p:sp>
      <p:sp>
        <p:nvSpPr>
          <p:cNvPr id="3" name="Shape 156">
            <a:extLst>
              <a:ext uri="{FF2B5EF4-FFF2-40B4-BE49-F238E27FC236}">
                <a16:creationId xmlns:a16="http://schemas.microsoft.com/office/drawing/2014/main" id="{2F0DB134-AECD-0715-D60D-C76512EBC5F1}"/>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3: GOVERNMENT OF NIGERIA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2">
                                            <p:txEl>
                                              <p:pRg st="3" end="3"/>
                                            </p:txEl>
                                          </p:spTgt>
                                        </p:tgtEl>
                                        <p:attrNameLst>
                                          <p:attrName>style.visibility</p:attrName>
                                        </p:attrNameLst>
                                      </p:cBhvr>
                                      <p:to>
                                        <p:strVal val="visible"/>
                                      </p:to>
                                    </p:set>
                                    <p:anim calcmode="lin" valueType="num">
                                      <p:cBhvr>
                                        <p:cTn id="2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2">
                                            <p:txEl>
                                              <p:pRg st="5" end="5"/>
                                            </p:txEl>
                                          </p:spTgt>
                                        </p:tgtEl>
                                        <p:attrNameLst>
                                          <p:attrName>style.visibility</p:attrName>
                                        </p:attrNameLst>
                                      </p:cBhvr>
                                      <p:to>
                                        <p:strVal val="visible"/>
                                      </p:to>
                                    </p:set>
                                    <p:anim calcmode="lin" valueType="num">
                                      <p:cBhvr>
                                        <p:cTn id="36"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2">
                                            <p:txEl>
                                              <p:pRg st="6" end="6"/>
                                            </p:txEl>
                                          </p:spTgt>
                                        </p:tgtEl>
                                        <p:attrNameLst>
                                          <p:attrName>style.visibility</p:attrName>
                                        </p:attrNameLst>
                                      </p:cBhvr>
                                      <p:to>
                                        <p:strVal val="visible"/>
                                      </p:to>
                                    </p:set>
                                    <p:anim calcmode="lin" valueType="num">
                                      <p:cBhvr>
                                        <p:cTn id="4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140DC-29E8-220E-8091-66D34A81ED8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FA68DD24-63F8-29CD-14B2-903155D952E9}"/>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is a </a:t>
            </a:r>
            <a:r>
              <a:rPr lang="en-US" b="1" dirty="0">
                <a:latin typeface="+mn-lt"/>
              </a:rPr>
              <a:t>republic</a:t>
            </a:r>
            <a:r>
              <a:rPr lang="en-US" dirty="0">
                <a:latin typeface="+mn-lt"/>
              </a:rPr>
              <a:t>, which means it has elected representatives.</a:t>
            </a:r>
          </a:p>
          <a:p>
            <a:pPr marL="743771" indent="-743771" defTabSz="896111">
              <a:spcBef>
                <a:spcPts val="1690"/>
              </a:spcBef>
              <a:defRPr sz="3136"/>
            </a:pPr>
            <a:r>
              <a:rPr lang="en-US" dirty="0">
                <a:latin typeface="+mn-lt"/>
              </a:rPr>
              <a:t>Nigeria also has a </a:t>
            </a:r>
            <a:r>
              <a:rPr lang="en-US" b="1" dirty="0">
                <a:latin typeface="+mn-lt"/>
              </a:rPr>
              <a:t>federal government</a:t>
            </a:r>
            <a:r>
              <a:rPr lang="en-US" dirty="0">
                <a:latin typeface="+mn-lt"/>
              </a:rPr>
              <a:t>, which means power within the government is divided among the national, state, and local governments.</a:t>
            </a:r>
          </a:p>
          <a:p>
            <a:pPr marL="743771" indent="-743771" defTabSz="896111">
              <a:spcBef>
                <a:spcPts val="1690"/>
              </a:spcBef>
              <a:defRPr sz="3136"/>
            </a:pPr>
            <a:r>
              <a:rPr lang="en-US" dirty="0">
                <a:latin typeface="+mn-lt"/>
              </a:rPr>
              <a:t>Nigeria is a </a:t>
            </a:r>
            <a:r>
              <a:rPr lang="en-US" b="1" dirty="0">
                <a:latin typeface="+mn-lt"/>
              </a:rPr>
              <a:t>presidential democracy</a:t>
            </a:r>
            <a:r>
              <a:rPr lang="en-US" dirty="0">
                <a:latin typeface="+mn-lt"/>
              </a:rPr>
              <a:t>, which means a president is both head of government and head of state.</a:t>
            </a:r>
          </a:p>
          <a:p>
            <a:pPr marL="743771" indent="-743771" defTabSz="896111">
              <a:spcBef>
                <a:spcPts val="1690"/>
              </a:spcBef>
              <a:defRPr sz="3136"/>
            </a:pPr>
            <a:r>
              <a:rPr lang="en-US" dirty="0">
                <a:latin typeface="+mn-lt"/>
              </a:rPr>
              <a:t>The constitution, written in 1999, established a civilian government and has been amended several times.</a:t>
            </a:r>
          </a:p>
        </p:txBody>
      </p:sp>
      <p:sp>
        <p:nvSpPr>
          <p:cNvPr id="78" name="Shape 78">
            <a:extLst>
              <a:ext uri="{FF2B5EF4-FFF2-40B4-BE49-F238E27FC236}">
                <a16:creationId xmlns:a16="http://schemas.microsoft.com/office/drawing/2014/main" id="{551B305C-1C85-CFB8-4E2B-2CD8E4FD061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sp>
        <p:nvSpPr>
          <p:cNvPr id="6" name="Shape 72">
            <a:extLst>
              <a:ext uri="{FF2B5EF4-FFF2-40B4-BE49-F238E27FC236}">
                <a16:creationId xmlns:a16="http://schemas.microsoft.com/office/drawing/2014/main" id="{9902FD58-858F-ADB1-9096-467616F4E5FE}"/>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STRUCTURE OF GOVERNMENT</a:t>
            </a:r>
          </a:p>
        </p:txBody>
      </p:sp>
    </p:spTree>
    <p:extLst>
      <p:ext uri="{BB962C8B-B14F-4D97-AF65-F5344CB8AC3E}">
        <p14:creationId xmlns:p14="http://schemas.microsoft.com/office/powerpoint/2010/main" val="3799870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3C4BF-A21A-2FF6-F8CE-F7BC1C275E33}"/>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88BC808-37B0-2CF7-8386-5D5FBFB3350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Citizens ages 18 and up vote directly for the president and legislature.</a:t>
            </a:r>
          </a:p>
          <a:p>
            <a:pPr marL="743771" indent="-743771" defTabSz="896111">
              <a:spcBef>
                <a:spcPts val="1690"/>
              </a:spcBef>
              <a:defRPr sz="3136"/>
            </a:pPr>
            <a:r>
              <a:rPr lang="en-US" dirty="0">
                <a:latin typeface="+mn-lt"/>
              </a:rPr>
              <a:t>While the constitution guarantees freedom of speech, expression, press, and religion, these rights are not always protected.</a:t>
            </a:r>
          </a:p>
          <a:p>
            <a:pPr marL="1204020" lvl="2" indent="-743771" defTabSz="896111">
              <a:spcBef>
                <a:spcPts val="1690"/>
              </a:spcBef>
              <a:buFont typeface="Arial" panose="020B0604020202020204" pitchFamily="34" charset="0"/>
              <a:buChar char="•"/>
              <a:defRPr sz="3136"/>
            </a:pPr>
            <a:r>
              <a:rPr lang="en-US" sz="2800" dirty="0">
                <a:latin typeface="+mn-lt"/>
              </a:rPr>
              <a:t>Both the government and Boko Haram have been guilty of limiting people’s rights.</a:t>
            </a:r>
          </a:p>
        </p:txBody>
      </p:sp>
      <p:sp>
        <p:nvSpPr>
          <p:cNvPr id="78" name="Shape 78">
            <a:extLst>
              <a:ext uri="{FF2B5EF4-FFF2-40B4-BE49-F238E27FC236}">
                <a16:creationId xmlns:a16="http://schemas.microsoft.com/office/drawing/2014/main" id="{2D957CD6-5531-A3E7-7AA0-15D7AB32EA34}"/>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23</a:t>
            </a:fld>
            <a:endParaRPr/>
          </a:p>
        </p:txBody>
      </p:sp>
      <p:sp>
        <p:nvSpPr>
          <p:cNvPr id="6" name="Shape 72">
            <a:extLst>
              <a:ext uri="{FF2B5EF4-FFF2-40B4-BE49-F238E27FC236}">
                <a16:creationId xmlns:a16="http://schemas.microsoft.com/office/drawing/2014/main" id="{40C44EC4-463A-91D6-E4CA-FD003113DD87}"/>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CITIZEN PARTICIPATION</a:t>
            </a:r>
          </a:p>
        </p:txBody>
      </p:sp>
    </p:spTree>
    <p:extLst>
      <p:ext uri="{BB962C8B-B14F-4D97-AF65-F5344CB8AC3E}">
        <p14:creationId xmlns:p14="http://schemas.microsoft.com/office/powerpoint/2010/main" val="1631878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69BFB-851C-12E1-37B2-B120EA6DFAA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3C3E464D-B980-78B7-8FA2-52437F39B535}"/>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000" dirty="0">
                <a:latin typeface="+mn-lt"/>
              </a:rPr>
              <a:t>The head of government (president) and cabinet make up the executive branch.</a:t>
            </a:r>
          </a:p>
          <a:p>
            <a:pPr marL="1204020" lvl="2" indent="-743771" defTabSz="896111">
              <a:spcBef>
                <a:spcPts val="1690"/>
              </a:spcBef>
              <a:buFont typeface="Arial" panose="020B0604020202020204" pitchFamily="34" charset="0"/>
              <a:buChar char="•"/>
              <a:defRPr sz="3136"/>
            </a:pPr>
            <a:r>
              <a:rPr lang="en-US" sz="2600" dirty="0">
                <a:latin typeface="+mn-lt"/>
              </a:rPr>
              <a:t>The cabinet, called the </a:t>
            </a:r>
            <a:r>
              <a:rPr lang="en-US" sz="2600" b="1" dirty="0">
                <a:latin typeface="+mn-lt"/>
              </a:rPr>
              <a:t>Federal Executive Council</a:t>
            </a:r>
            <a:r>
              <a:rPr lang="en-US" sz="2600" dirty="0">
                <a:latin typeface="+mn-lt"/>
              </a:rPr>
              <a:t>, is appointed by the president.</a:t>
            </a:r>
          </a:p>
          <a:p>
            <a:pPr marL="743771" indent="-743771" defTabSz="896111">
              <a:spcBef>
                <a:spcPts val="1690"/>
              </a:spcBef>
              <a:defRPr sz="3136"/>
            </a:pPr>
            <a:r>
              <a:rPr lang="en-US" sz="3000" dirty="0">
                <a:latin typeface="+mn-lt"/>
              </a:rPr>
              <a:t>The legislative branch, called the </a:t>
            </a:r>
            <a:r>
              <a:rPr lang="en-US" sz="3000" b="1" dirty="0">
                <a:latin typeface="+mn-lt"/>
              </a:rPr>
              <a:t>National Assembly</a:t>
            </a:r>
            <a:r>
              <a:rPr lang="en-US" sz="3000" dirty="0">
                <a:latin typeface="+mn-lt"/>
              </a:rPr>
              <a:t>, is made up of two houses: the Senate and the House of Representatives.</a:t>
            </a:r>
          </a:p>
          <a:p>
            <a:pPr marL="743771" indent="-743771" defTabSz="896111">
              <a:spcBef>
                <a:spcPts val="1690"/>
              </a:spcBef>
              <a:defRPr sz="3136"/>
            </a:pPr>
            <a:r>
              <a:rPr lang="en-US" sz="3000" dirty="0">
                <a:latin typeface="+mn-lt"/>
              </a:rPr>
              <a:t>The judicial branch has a </a:t>
            </a:r>
            <a:r>
              <a:rPr lang="en-US" sz="3000" b="1" dirty="0">
                <a:latin typeface="+mn-lt"/>
              </a:rPr>
              <a:t>Supreme Court</a:t>
            </a:r>
            <a:r>
              <a:rPr lang="en-US" sz="3000" dirty="0">
                <a:latin typeface="+mn-lt"/>
              </a:rPr>
              <a:t>, with a chief justice and 15 justices, appointed by the president and confirmed by the Senate.</a:t>
            </a:r>
          </a:p>
          <a:p>
            <a:pPr marL="1204020" lvl="2" indent="-743771" defTabSz="896111">
              <a:spcBef>
                <a:spcPts val="1690"/>
              </a:spcBef>
              <a:buFont typeface="Arial" panose="020B0604020202020204" pitchFamily="34" charset="0"/>
              <a:buChar char="•"/>
              <a:defRPr sz="3136"/>
            </a:pPr>
            <a:r>
              <a:rPr lang="en-US" sz="2600" dirty="0">
                <a:latin typeface="+mn-lt"/>
              </a:rPr>
              <a:t>Sharia Law is used in some states in the north, but most Nigerian laws are based on British law traditions.</a:t>
            </a:r>
          </a:p>
          <a:p>
            <a:pPr marL="743771" indent="-743771" defTabSz="896111">
              <a:spcBef>
                <a:spcPts val="1690"/>
              </a:spcBef>
              <a:defRPr sz="3136"/>
            </a:pPr>
            <a:endParaRPr lang="en-US" sz="2800" dirty="0">
              <a:latin typeface="+mn-lt"/>
            </a:endParaRPr>
          </a:p>
        </p:txBody>
      </p:sp>
      <p:sp>
        <p:nvSpPr>
          <p:cNvPr id="78" name="Shape 78">
            <a:extLst>
              <a:ext uri="{FF2B5EF4-FFF2-40B4-BE49-F238E27FC236}">
                <a16:creationId xmlns:a16="http://schemas.microsoft.com/office/drawing/2014/main" id="{D7B2DB52-11DF-1256-34DC-507A833E45BE}"/>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24</a:t>
            </a:fld>
            <a:endParaRPr/>
          </a:p>
        </p:txBody>
      </p:sp>
      <p:sp>
        <p:nvSpPr>
          <p:cNvPr id="6" name="Shape 72">
            <a:extLst>
              <a:ext uri="{FF2B5EF4-FFF2-40B4-BE49-F238E27FC236}">
                <a16:creationId xmlns:a16="http://schemas.microsoft.com/office/drawing/2014/main" id="{BDABE493-BC5E-8A8A-1EFC-F3D83E167FF5}"/>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BRANCHES OF GOVERNMENT</a:t>
            </a:r>
          </a:p>
        </p:txBody>
      </p:sp>
    </p:spTree>
    <p:extLst>
      <p:ext uri="{BB962C8B-B14F-4D97-AF65-F5344CB8AC3E}">
        <p14:creationId xmlns:p14="http://schemas.microsoft.com/office/powerpoint/2010/main" val="1286064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iterate>
                                    <p:tmAbs val="0"/>
                                  </p:iterate>
                                  <p:childTnLst>
                                    <p:set>
                                      <p:cBhvr>
                                        <p:cTn id="31" fill="hold"/>
                                        <p:tgtEl>
                                          <p:spTgt spid="77">
                                            <p:txEl>
                                              <p:pRg st="4" end="4"/>
                                            </p:txEl>
                                          </p:spTgt>
                                        </p:tgtEl>
                                        <p:attrNameLst>
                                          <p:attrName>style.visibility</p:attrName>
                                        </p:attrNameLst>
                                      </p:cBhvr>
                                      <p:to>
                                        <p:strVal val="visible"/>
                                      </p:to>
                                    </p:set>
                                    <p:anim calcmode="lin" valueType="num">
                                      <p:cBhvr>
                                        <p:cTn id="32"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D519E-F04D-791F-2AAB-573DE35C6CE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F4DF665-3A95-012D-F563-74283B7C5F65}"/>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Government corruption and terrorism are common problems in the country.</a:t>
            </a:r>
          </a:p>
          <a:p>
            <a:pPr marL="743771" indent="-743771" defTabSz="896111">
              <a:spcBef>
                <a:spcPts val="1690"/>
              </a:spcBef>
              <a:defRPr sz="3136"/>
            </a:pPr>
            <a:r>
              <a:rPr lang="en-US" sz="2800" dirty="0">
                <a:latin typeface="+mn-lt"/>
              </a:rPr>
              <a:t>The country also has had a long period of military dictators as rulers, so they are getting used to elected leaders.</a:t>
            </a:r>
          </a:p>
          <a:p>
            <a:pPr marL="743771" indent="-743771" defTabSz="896111">
              <a:spcBef>
                <a:spcPts val="1690"/>
              </a:spcBef>
              <a:defRPr sz="3136"/>
            </a:pPr>
            <a:r>
              <a:rPr lang="en-US" sz="2800" dirty="0">
                <a:latin typeface="+mn-lt"/>
              </a:rPr>
              <a:t>The government is working to strengthen its democracy and diversify its economy.</a:t>
            </a:r>
          </a:p>
          <a:p>
            <a:pPr marL="743771" indent="-743771" defTabSz="896111">
              <a:spcBef>
                <a:spcPts val="1690"/>
              </a:spcBef>
              <a:defRPr sz="3136"/>
            </a:pPr>
            <a:r>
              <a:rPr lang="en-US" sz="2800" dirty="0">
                <a:latin typeface="+mn-lt"/>
              </a:rPr>
              <a:t>The Nigerian government forces have a lack of understanding on how to respond to peaceful protests, like when they killed close to 500 people in 2015.</a:t>
            </a:r>
          </a:p>
          <a:p>
            <a:pPr marL="743771" indent="-743771" defTabSz="896111">
              <a:spcBef>
                <a:spcPts val="1690"/>
              </a:spcBef>
              <a:defRPr sz="3136"/>
            </a:pPr>
            <a:r>
              <a:rPr lang="en-US" sz="2800" dirty="0">
                <a:latin typeface="+mn-lt"/>
              </a:rPr>
              <a:t>Boko Haram has been a looming threat to the government and citizens of Nigeria since 2009.</a:t>
            </a:r>
          </a:p>
        </p:txBody>
      </p:sp>
      <p:sp>
        <p:nvSpPr>
          <p:cNvPr id="78" name="Shape 78">
            <a:extLst>
              <a:ext uri="{FF2B5EF4-FFF2-40B4-BE49-F238E27FC236}">
                <a16:creationId xmlns:a16="http://schemas.microsoft.com/office/drawing/2014/main" id="{F5A4BFB6-A16B-30A3-44C7-6AF228F2D941}"/>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25</a:t>
            </a:fld>
            <a:endParaRPr/>
          </a:p>
        </p:txBody>
      </p:sp>
      <p:sp>
        <p:nvSpPr>
          <p:cNvPr id="6" name="Shape 72">
            <a:extLst>
              <a:ext uri="{FF2B5EF4-FFF2-40B4-BE49-F238E27FC236}">
                <a16:creationId xmlns:a16="http://schemas.microsoft.com/office/drawing/2014/main" id="{5008C429-ABDD-C42C-0D5D-B3640A19E34D}"/>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CHALLENGES FACING THE GOVERNMENT</a:t>
            </a:r>
          </a:p>
        </p:txBody>
      </p:sp>
      <p:sp>
        <p:nvSpPr>
          <p:cNvPr id="2" name="TextBox 1">
            <a:extLst>
              <a:ext uri="{FF2B5EF4-FFF2-40B4-BE49-F238E27FC236}">
                <a16:creationId xmlns:a16="http://schemas.microsoft.com/office/drawing/2014/main" id="{37762008-0FF7-3E01-144A-E6D9B9BB099B}"/>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1574287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iterate>
                                    <p:tmAbs val="0"/>
                                  </p:iterate>
                                  <p:childTnLst>
                                    <p:set>
                                      <p:cBhvr>
                                        <p:cTn id="31" fill="hold"/>
                                        <p:tgtEl>
                                          <p:spTgt spid="77">
                                            <p:txEl>
                                              <p:pRg st="4" end="4"/>
                                            </p:txEl>
                                          </p:spTgt>
                                        </p:tgtEl>
                                        <p:attrNameLst>
                                          <p:attrName>style.visibility</p:attrName>
                                        </p:attrNameLst>
                                      </p:cBhvr>
                                      <p:to>
                                        <p:strVal val="visible"/>
                                      </p:to>
                                    </p:set>
                                    <p:anim calcmode="lin" valueType="num">
                                      <p:cBhvr>
                                        <p:cTn id="32"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sz="4400" dirty="0">
                <a:latin typeface="+mn-lt"/>
              </a:rPr>
              <a:t>S</a:t>
            </a:r>
            <a:r>
              <a:rPr lang="en-US" sz="4400" dirty="0">
                <a:latin typeface="+mn-lt"/>
              </a:rPr>
              <a:t>ECTION</a:t>
            </a:r>
            <a:r>
              <a:rPr sz="4400" dirty="0">
                <a:latin typeface="+mn-lt"/>
              </a:rPr>
              <a:t> </a:t>
            </a:r>
            <a:r>
              <a:rPr lang="en-US" sz="4400" dirty="0">
                <a:latin typeface="+mn-lt"/>
              </a:rPr>
              <a:t>4</a:t>
            </a:r>
            <a:r>
              <a:rPr sz="4400" dirty="0">
                <a:latin typeface="+mn-lt"/>
              </a:rPr>
              <a:t>:</a:t>
            </a:r>
            <a:r>
              <a:rPr lang="en-US" sz="4400" dirty="0">
                <a:latin typeface="+mn-lt"/>
              </a:rPr>
              <a:t> ECONOMY OF NIGERIA</a:t>
            </a:r>
            <a:endParaRPr sz="4400" dirty="0">
              <a:latin typeface="+mn-lt"/>
            </a:endParaRPr>
          </a:p>
        </p:txBody>
      </p:sp>
      <p:sp>
        <p:nvSpPr>
          <p:cNvPr id="158" name="Shape 158"/>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26</a:t>
            </a:fld>
            <a:endParaRPr/>
          </a:p>
        </p:txBody>
      </p:sp>
      <p:sp>
        <p:nvSpPr>
          <p:cNvPr id="5" name="Shape 112">
            <a:extLst>
              <a:ext uri="{FF2B5EF4-FFF2-40B4-BE49-F238E27FC236}">
                <a16:creationId xmlns:a16="http://schemas.microsoft.com/office/drawing/2014/main" id="{A2E2EA50-0A44-F237-C655-9576A00F32D2}"/>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What factors are driving Nigeria’s economic growth?</a:t>
            </a:r>
          </a:p>
        </p:txBody>
      </p:sp>
    </p:spTree>
    <p:extLst>
      <p:ext uri="{BB962C8B-B14F-4D97-AF65-F5344CB8AC3E}">
        <p14:creationId xmlns:p14="http://schemas.microsoft.com/office/powerpoint/2010/main" val="133647451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
                                            <p:bg/>
                                          </p:spTgt>
                                        </p:tgtEl>
                                        <p:attrNameLst>
                                          <p:attrName>style.visibility</p:attrName>
                                        </p:attrNameLst>
                                      </p:cBhvr>
                                      <p:to>
                                        <p:strVal val="visible"/>
                                      </p:to>
                                    </p:set>
                                    <p:anim calcmode="lin" valueType="num">
                                      <p:cBhvr>
                                        <p:cTn id="7" dur="500" fill="hold"/>
                                        <p:tgtEl>
                                          <p:spTgt spid="5">
                                            <p:bg/>
                                          </p:spTgt>
                                        </p:tgtEl>
                                        <p:attrNameLst>
                                          <p:attrName>ppt_x</p:attrName>
                                        </p:attrNameLst>
                                      </p:cBhvr>
                                      <p:tavLst>
                                        <p:tav tm="0">
                                          <p:val>
                                            <p:strVal val="0-#ppt_w/2"/>
                                          </p:val>
                                        </p:tav>
                                        <p:tav tm="100000">
                                          <p:val>
                                            <p:strVal val="#ppt_x"/>
                                          </p:val>
                                        </p:tav>
                                      </p:tavLst>
                                    </p:anim>
                                    <p:anim calcmode="lin" valueType="num">
                                      <p:cBhvr>
                                        <p:cTn id="8" dur="50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27</a:t>
            </a:fld>
            <a:endParaRPr/>
          </a:p>
        </p:txBody>
      </p:sp>
      <p:sp>
        <p:nvSpPr>
          <p:cNvPr id="5" name="Shape 116">
            <a:extLst>
              <a:ext uri="{FF2B5EF4-FFF2-40B4-BE49-F238E27FC236}">
                <a16:creationId xmlns:a16="http://schemas.microsoft.com/office/drawing/2014/main" id="{03C53F3E-0A4F-6D45-2E62-8E9F91EAA407}"/>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dirty="0">
                <a:latin typeface="+mn-lt"/>
              </a:rPr>
              <a:t>Nollywood</a:t>
            </a:r>
          </a:p>
          <a:p>
            <a:pPr marL="742950" lvl="1" indent="-285750">
              <a:lnSpc>
                <a:spcPct val="100000"/>
              </a:lnSpc>
              <a:spcBef>
                <a:spcPts val="1690"/>
              </a:spcBef>
              <a:buFont typeface="Arial"/>
              <a:defRPr sz="2800"/>
            </a:pPr>
            <a:r>
              <a:rPr lang="en-US" dirty="0">
                <a:latin typeface="+mn-lt"/>
              </a:rPr>
              <a:t>diversified economy</a:t>
            </a:r>
          </a:p>
          <a:p>
            <a:pPr marL="742950" lvl="1" indent="-285750">
              <a:lnSpc>
                <a:spcPct val="100000"/>
              </a:lnSpc>
              <a:spcBef>
                <a:spcPts val="1690"/>
              </a:spcBef>
              <a:buFont typeface="Arial"/>
              <a:defRPr sz="2800"/>
            </a:pPr>
            <a:r>
              <a:rPr lang="en-US" dirty="0">
                <a:latin typeface="+mn-lt"/>
              </a:rPr>
              <a:t>infrastructure</a:t>
            </a:r>
          </a:p>
          <a:p>
            <a:pPr marL="742950" lvl="1" indent="-285750">
              <a:lnSpc>
                <a:spcPct val="100000"/>
              </a:lnSpc>
              <a:spcBef>
                <a:spcPts val="1690"/>
              </a:spcBef>
              <a:buFont typeface="Arial"/>
              <a:defRPr sz="2800"/>
            </a:pPr>
            <a:r>
              <a:rPr lang="en-US" dirty="0">
                <a:latin typeface="+mn-lt"/>
              </a:rPr>
              <a:t>naira</a:t>
            </a:r>
            <a:endParaRPr lang="en-US" sz="2800" dirty="0">
              <a:latin typeface="+mn-lt"/>
            </a:endParaRPr>
          </a:p>
        </p:txBody>
      </p:sp>
      <p:sp>
        <p:nvSpPr>
          <p:cNvPr id="2" name="Shape 156">
            <a:extLst>
              <a:ext uri="{FF2B5EF4-FFF2-40B4-BE49-F238E27FC236}">
                <a16:creationId xmlns:a16="http://schemas.microsoft.com/office/drawing/2014/main" id="{38FE135C-69B0-8E18-0062-1426AAA479F5}"/>
              </a:ext>
            </a:extLst>
          </p:cNvPr>
          <p:cNvSpPr>
            <a:spLocks noGrp="1"/>
          </p:cNvSpPr>
          <p:nvPr>
            <p:ph type="title"/>
          </p:nvPr>
        </p:nvSpPr>
        <p:spPr>
          <a:xfrm>
            <a:off x="0" y="0"/>
            <a:ext cx="9144000" cy="1143000"/>
          </a:xfrm>
          <a:prstGeom prst="rect">
            <a:avLst/>
          </a:prstGeom>
        </p:spPr>
        <p:txBody>
          <a:bodyPr>
            <a:normAutofit/>
          </a:bodyPr>
          <a:lstStyle>
            <a:lvl1pPr defTabSz="804672">
              <a:defRPr sz="3800">
                <a:effectLst>
                  <a:outerShdw blurRad="38100" dist="33528" dir="2700000" rotWithShape="0">
                    <a:srgbClr val="000000">
                      <a:alpha val="43137"/>
                    </a:srgbClr>
                  </a:outerShdw>
                </a:effectLst>
              </a:defRPr>
            </a:lvl1pPr>
          </a:lstStyle>
          <a:p>
            <a:r>
              <a:rPr sz="4400" dirty="0">
                <a:latin typeface="+mn-lt"/>
              </a:rPr>
              <a:t>S</a:t>
            </a:r>
            <a:r>
              <a:rPr lang="en-US" sz="4400" dirty="0">
                <a:latin typeface="+mn-lt"/>
              </a:rPr>
              <a:t>ECTION</a:t>
            </a:r>
            <a:r>
              <a:rPr sz="4400" dirty="0">
                <a:latin typeface="+mn-lt"/>
              </a:rPr>
              <a:t> </a:t>
            </a:r>
            <a:r>
              <a:rPr lang="en-US" sz="4400" dirty="0">
                <a:latin typeface="+mn-lt"/>
              </a:rPr>
              <a:t>4</a:t>
            </a:r>
            <a:r>
              <a:rPr sz="4400" dirty="0">
                <a:latin typeface="+mn-lt"/>
              </a:rPr>
              <a:t>:</a:t>
            </a:r>
            <a:r>
              <a:rPr lang="en-US" sz="4400" dirty="0">
                <a:latin typeface="+mn-lt"/>
              </a:rPr>
              <a:t> ECONOMY OF NIGERIA</a:t>
            </a:r>
            <a:endParaRPr sz="4400" dirty="0">
              <a:latin typeface="+mn-lt"/>
            </a:endParaRPr>
          </a:p>
        </p:txBody>
      </p:sp>
    </p:spTree>
    <p:extLst>
      <p:ext uri="{BB962C8B-B14F-4D97-AF65-F5344CB8AC3E}">
        <p14:creationId xmlns:p14="http://schemas.microsoft.com/office/powerpoint/2010/main" val="176216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
                                            <p:bg/>
                                          </p:spTgt>
                                        </p:tgtEl>
                                        <p:attrNameLst>
                                          <p:attrName>style.visibility</p:attrName>
                                        </p:attrNameLst>
                                      </p:cBhvr>
                                      <p:to>
                                        <p:strVal val="visible"/>
                                      </p:to>
                                    </p:set>
                                    <p:anim calcmode="lin" valueType="num">
                                      <p:cBhvr>
                                        <p:cTn id="7" dur="500" fill="hold"/>
                                        <p:tgtEl>
                                          <p:spTgt spid="5">
                                            <p:bg/>
                                          </p:spTgt>
                                        </p:tgtEl>
                                        <p:attrNameLst>
                                          <p:attrName>ppt_x</p:attrName>
                                        </p:attrNameLst>
                                      </p:cBhvr>
                                      <p:tavLst>
                                        <p:tav tm="0">
                                          <p:val>
                                            <p:strVal val="0-#ppt_w/2"/>
                                          </p:val>
                                        </p:tav>
                                        <p:tav tm="100000">
                                          <p:val>
                                            <p:strVal val="#ppt_x"/>
                                          </p:val>
                                        </p:tav>
                                      </p:tavLst>
                                    </p:anim>
                                    <p:anim calcmode="lin" valueType="num">
                                      <p:cBhvr>
                                        <p:cTn id="8" dur="50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453349" y="0"/>
            <a:ext cx="8229601" cy="1143001"/>
          </a:xfrm>
          <a:prstGeom prst="rect">
            <a:avLst/>
          </a:prstGeom>
        </p:spPr>
        <p:txBody>
          <a:bodyPr/>
          <a:lstStyle/>
          <a:p>
            <a:r>
              <a:rPr lang="en-US" dirty="0">
                <a:latin typeface="+mn-lt"/>
              </a:rPr>
              <a:t>TYPE OF ECONOMY</a:t>
            </a:r>
            <a:endParaRPr dirty="0">
              <a:latin typeface="+mn-lt"/>
            </a:endParaRPr>
          </a:p>
        </p:txBody>
      </p:sp>
      <p:sp>
        <p:nvSpPr>
          <p:cNvPr id="165" name="Shape 165"/>
          <p:cNvSpPr>
            <a:spLocks noGrp="1"/>
          </p:cNvSpPr>
          <p:nvPr>
            <p:ph type="body" idx="1"/>
          </p:nvPr>
        </p:nvSpPr>
        <p:spPr>
          <a:xfrm>
            <a:off x="453348" y="1143001"/>
            <a:ext cx="8229600" cy="5476556"/>
          </a:xfrm>
          <a:prstGeom prst="rect">
            <a:avLst/>
          </a:prstGeom>
        </p:spPr>
        <p:txBody>
          <a:bodyPr>
            <a:noAutofit/>
          </a:bodyPr>
          <a:lstStyle/>
          <a:p>
            <a:pPr marL="538703" indent="-538703" defTabSz="649041">
              <a:spcBef>
                <a:spcPts val="1690"/>
              </a:spcBef>
              <a:defRPr sz="2262"/>
            </a:pPr>
            <a:r>
              <a:rPr lang="en-US" sz="2800" dirty="0">
                <a:latin typeface="+mn-lt"/>
              </a:rPr>
              <a:t>Nigeria has the largest economy in Africa, with a GDP of $362 billion as of 2023.</a:t>
            </a:r>
          </a:p>
          <a:p>
            <a:pPr marL="538703" indent="-538703" defTabSz="649041">
              <a:spcBef>
                <a:spcPts val="1690"/>
              </a:spcBef>
              <a:defRPr sz="2262"/>
            </a:pPr>
            <a:r>
              <a:rPr lang="en-US" sz="2800" dirty="0">
                <a:latin typeface="+mn-lt"/>
              </a:rPr>
              <a:t>Nigeria’s economy is mixed, leaning toward a market economy.</a:t>
            </a:r>
          </a:p>
          <a:p>
            <a:pPr marL="538703" indent="-538703" defTabSz="649041">
              <a:spcBef>
                <a:spcPts val="1690"/>
              </a:spcBef>
              <a:defRPr sz="2262"/>
            </a:pPr>
            <a:r>
              <a:rPr lang="en-US" sz="2800" dirty="0">
                <a:latin typeface="+mn-lt"/>
              </a:rPr>
              <a:t>Because of their oil reserves, Nigeria is a member of OPEC, and their reserves have been a dominant source of income since the 1970s.</a:t>
            </a:r>
          </a:p>
          <a:p>
            <a:pPr marL="538703" indent="-538703" defTabSz="649041">
              <a:spcBef>
                <a:spcPts val="1690"/>
              </a:spcBef>
              <a:defRPr sz="2262"/>
            </a:pPr>
            <a:r>
              <a:rPr lang="en-US" sz="2800" dirty="0">
                <a:latin typeface="+mn-lt"/>
              </a:rPr>
              <a:t>Nigeria’s economic growth has recently been driven by agriculture, telecommunications, and services, but it has not been enough to decline poverty levels.</a:t>
            </a:r>
          </a:p>
          <a:p>
            <a:pPr marL="538703" indent="-538703" defTabSz="649041">
              <a:spcBef>
                <a:spcPts val="1690"/>
              </a:spcBef>
              <a:defRPr sz="2262"/>
            </a:pPr>
            <a:r>
              <a:rPr lang="en-US" sz="2800" dirty="0">
                <a:latin typeface="+mn-lt"/>
              </a:rPr>
              <a:t>Nigeria’s entertainment industry includes a growing film industry that has been nicknamed </a:t>
            </a:r>
            <a:r>
              <a:rPr lang="en-US" sz="2800" b="1" dirty="0">
                <a:latin typeface="+mn-lt"/>
              </a:rPr>
              <a:t>Nollywood</a:t>
            </a:r>
            <a:r>
              <a:rPr lang="en-US" sz="2800" dirty="0">
                <a:latin typeface="+mn-lt"/>
              </a:rPr>
              <a:t>.</a:t>
            </a:r>
          </a:p>
        </p:txBody>
      </p:sp>
      <p:sp>
        <p:nvSpPr>
          <p:cNvPr id="166" name="Shape 166"/>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28</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5">
                                            <p:bg/>
                                          </p:spTgt>
                                        </p:tgtEl>
                                        <p:attrNameLst>
                                          <p:attrName>style.visibility</p:attrName>
                                        </p:attrNameLst>
                                      </p:cBhvr>
                                      <p:to>
                                        <p:strVal val="visible"/>
                                      </p:to>
                                    </p:set>
                                    <p:anim calcmode="lin" valueType="num">
                                      <p:cBhvr>
                                        <p:cTn id="7" dur="500" fill="hold"/>
                                        <p:tgtEl>
                                          <p:spTgt spid="165">
                                            <p:bg/>
                                          </p:spTgt>
                                        </p:tgtEl>
                                        <p:attrNameLst>
                                          <p:attrName>ppt_x</p:attrName>
                                        </p:attrNameLst>
                                      </p:cBhvr>
                                      <p:tavLst>
                                        <p:tav tm="0">
                                          <p:val>
                                            <p:strVal val="0-#ppt_w/2"/>
                                          </p:val>
                                        </p:tav>
                                        <p:tav tm="100000">
                                          <p:val>
                                            <p:strVal val="#ppt_x"/>
                                          </p:val>
                                        </p:tav>
                                      </p:tavLst>
                                    </p:anim>
                                    <p:anim calcmode="lin" valueType="num">
                                      <p:cBhvr>
                                        <p:cTn id="8" dur="500" fill="hold"/>
                                        <p:tgtEl>
                                          <p:spTgt spid="16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65">
                                            <p:txEl>
                                              <p:pRg st="0" end="0"/>
                                            </p:txEl>
                                          </p:spTgt>
                                        </p:tgtEl>
                                        <p:attrNameLst>
                                          <p:attrName>style.visibility</p:attrName>
                                        </p:attrNameLst>
                                      </p:cBhvr>
                                      <p:to>
                                        <p:strVal val="visible"/>
                                      </p:to>
                                    </p:set>
                                    <p:anim calcmode="lin" valueType="num">
                                      <p:cBhvr>
                                        <p:cTn id="12"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6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1" nodeType="afterEffect">
                                  <p:stCondLst>
                                    <p:cond delay="0"/>
                                  </p:stCondLst>
                                  <p:iterate>
                                    <p:tmAbs val="0"/>
                                  </p:iterate>
                                  <p:childTnLst>
                                    <p:set>
                                      <p:cBhvr>
                                        <p:cTn id="16" fill="hold"/>
                                        <p:tgtEl>
                                          <p:spTgt spid="165">
                                            <p:txEl>
                                              <p:pRg st="1" end="1"/>
                                            </p:txEl>
                                          </p:spTgt>
                                        </p:tgtEl>
                                        <p:attrNameLst>
                                          <p:attrName>style.visibility</p:attrName>
                                        </p:attrNameLst>
                                      </p:cBhvr>
                                      <p:to>
                                        <p:strVal val="visible"/>
                                      </p:to>
                                    </p:set>
                                    <p:anim calcmode="lin" valueType="num">
                                      <p:cBhvr>
                                        <p:cTn id="17" dur="500" fill="hold"/>
                                        <p:tgtEl>
                                          <p:spTgt spid="165">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1" nodeType="afterEffect">
                                  <p:stCondLst>
                                    <p:cond delay="0"/>
                                  </p:stCondLst>
                                  <p:iterate>
                                    <p:tmAbs val="0"/>
                                  </p:iterate>
                                  <p:childTnLst>
                                    <p:set>
                                      <p:cBhvr>
                                        <p:cTn id="21" fill="hold"/>
                                        <p:tgtEl>
                                          <p:spTgt spid="165">
                                            <p:txEl>
                                              <p:pRg st="2" end="2"/>
                                            </p:txEl>
                                          </p:spTgt>
                                        </p:tgtEl>
                                        <p:attrNameLst>
                                          <p:attrName>style.visibility</p:attrName>
                                        </p:attrNameLst>
                                      </p:cBhvr>
                                      <p:to>
                                        <p:strVal val="visible"/>
                                      </p:to>
                                    </p:set>
                                    <p:anim calcmode="lin" valueType="num">
                                      <p:cBhvr>
                                        <p:cTn id="22" dur="500" fill="hold"/>
                                        <p:tgtEl>
                                          <p:spTgt spid="165">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1" nodeType="afterEffect">
                                  <p:stCondLst>
                                    <p:cond delay="0"/>
                                  </p:stCondLst>
                                  <p:iterate>
                                    <p:tmAbs val="0"/>
                                  </p:iterate>
                                  <p:childTnLst>
                                    <p:set>
                                      <p:cBhvr>
                                        <p:cTn id="26" fill="hold"/>
                                        <p:tgtEl>
                                          <p:spTgt spid="165">
                                            <p:txEl>
                                              <p:pRg st="3" end="3"/>
                                            </p:txEl>
                                          </p:spTgt>
                                        </p:tgtEl>
                                        <p:attrNameLst>
                                          <p:attrName>style.visibility</p:attrName>
                                        </p:attrNameLst>
                                      </p:cBhvr>
                                      <p:to>
                                        <p:strVal val="visible"/>
                                      </p:to>
                                    </p:set>
                                    <p:anim calcmode="lin" valueType="num">
                                      <p:cBhvr>
                                        <p:cTn id="27" dur="500" fill="hold"/>
                                        <p:tgtEl>
                                          <p:spTgt spid="165">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165">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1" nodeType="afterEffect">
                                  <p:stCondLst>
                                    <p:cond delay="0"/>
                                  </p:stCondLst>
                                  <p:iterate>
                                    <p:tmAbs val="0"/>
                                  </p:iterate>
                                  <p:childTnLst>
                                    <p:set>
                                      <p:cBhvr>
                                        <p:cTn id="31" fill="hold"/>
                                        <p:tgtEl>
                                          <p:spTgt spid="165">
                                            <p:txEl>
                                              <p:pRg st="4" end="4"/>
                                            </p:txEl>
                                          </p:spTgt>
                                        </p:tgtEl>
                                        <p:attrNameLst>
                                          <p:attrName>style.visibility</p:attrName>
                                        </p:attrNameLst>
                                      </p:cBhvr>
                                      <p:to>
                                        <p:strVal val="visible"/>
                                      </p:to>
                                    </p:set>
                                    <p:anim calcmode="lin" valueType="num">
                                      <p:cBhvr>
                                        <p:cTn id="32" dur="500" fill="hold"/>
                                        <p:tgtEl>
                                          <p:spTgt spid="165">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16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AF9E8-28C5-760D-FABF-A884054F8D9A}"/>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95BBBA9E-E8F1-89B9-7EB8-64B7302AFEB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most important challenge is developing a </a:t>
            </a:r>
            <a:r>
              <a:rPr lang="en-US" b="1" dirty="0">
                <a:latin typeface="+mn-lt"/>
              </a:rPr>
              <a:t>diversified economy</a:t>
            </a:r>
            <a:r>
              <a:rPr lang="en-US" dirty="0">
                <a:latin typeface="+mn-lt"/>
              </a:rPr>
              <a:t>, or one that is broadened to focus on other resources and industries instead of just one.</a:t>
            </a:r>
          </a:p>
          <a:p>
            <a:pPr marL="1204020" lvl="2" indent="-743771" defTabSz="896111">
              <a:spcBef>
                <a:spcPts val="1690"/>
              </a:spcBef>
              <a:buFont typeface="Arial" panose="020B0604020202020204" pitchFamily="34" charset="0"/>
              <a:buChar char="•"/>
              <a:defRPr sz="3136"/>
            </a:pPr>
            <a:r>
              <a:rPr lang="en-US" sz="2800" dirty="0">
                <a:latin typeface="+mn-lt"/>
              </a:rPr>
              <a:t>Nigeria is branching into telecommunications, financial services, and cement.</a:t>
            </a:r>
          </a:p>
          <a:p>
            <a:pPr marL="743771" indent="-743771" defTabSz="896111">
              <a:spcBef>
                <a:spcPts val="1690"/>
              </a:spcBef>
              <a:defRPr sz="3136"/>
            </a:pPr>
            <a:r>
              <a:rPr lang="en-US" dirty="0">
                <a:latin typeface="+mn-lt"/>
              </a:rPr>
              <a:t>Nigeria is trying to improve its </a:t>
            </a:r>
            <a:r>
              <a:rPr lang="en-US" b="1" dirty="0">
                <a:latin typeface="+mn-lt"/>
              </a:rPr>
              <a:t>infrastructure</a:t>
            </a:r>
            <a:r>
              <a:rPr lang="en-US" dirty="0">
                <a:latin typeface="+mn-lt"/>
              </a:rPr>
              <a:t>, which includes roads, railways, and communication systems.</a:t>
            </a:r>
          </a:p>
          <a:p>
            <a:pPr marL="1204020" lvl="2" indent="-743771" defTabSz="896111">
              <a:spcBef>
                <a:spcPts val="1690"/>
              </a:spcBef>
              <a:buFont typeface="Arial" panose="020B0604020202020204" pitchFamily="34" charset="0"/>
              <a:buChar char="•"/>
              <a:defRPr sz="3136"/>
            </a:pPr>
            <a:r>
              <a:rPr lang="en-US" sz="2800" dirty="0">
                <a:latin typeface="+mn-lt"/>
              </a:rPr>
              <a:t>This would not only benefit Nigerians, but also businesses trading goods.</a:t>
            </a:r>
          </a:p>
        </p:txBody>
      </p:sp>
      <p:sp>
        <p:nvSpPr>
          <p:cNvPr id="78" name="Shape 78">
            <a:extLst>
              <a:ext uri="{FF2B5EF4-FFF2-40B4-BE49-F238E27FC236}">
                <a16:creationId xmlns:a16="http://schemas.microsoft.com/office/drawing/2014/main" id="{23F1AE58-6B4D-B349-615F-655B556801B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29</a:t>
            </a:fld>
            <a:endParaRPr/>
          </a:p>
        </p:txBody>
      </p:sp>
      <p:sp>
        <p:nvSpPr>
          <p:cNvPr id="6" name="Shape 72">
            <a:extLst>
              <a:ext uri="{FF2B5EF4-FFF2-40B4-BE49-F238E27FC236}">
                <a16:creationId xmlns:a16="http://schemas.microsoft.com/office/drawing/2014/main" id="{3700BCA2-7E8E-2351-CB04-DC8FCB0137AD}"/>
              </a:ext>
            </a:extLst>
          </p:cNvPr>
          <p:cNvSpPr txBox="1">
            <a:spLocks/>
          </p:cNvSpPr>
          <p:nvPr/>
        </p:nvSpPr>
        <p:spPr>
          <a:xfrm>
            <a:off x="0" y="0"/>
            <a:ext cx="9143999"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TYPE OF ECONOMY, Pt. 2</a:t>
            </a:r>
          </a:p>
        </p:txBody>
      </p:sp>
    </p:spTree>
    <p:extLst>
      <p:ext uri="{BB962C8B-B14F-4D97-AF65-F5344CB8AC3E}">
        <p14:creationId xmlns:p14="http://schemas.microsoft.com/office/powerpoint/2010/main" val="365454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fontScale="90000"/>
          </a:bodyPr>
          <a:lstStyle>
            <a:lvl1pPr defTabSz="850391">
              <a:defRPr sz="3600">
                <a:effectLst>
                  <a:outerShdw blurRad="38100" dist="35433" dir="2700000" rotWithShape="0">
                    <a:srgbClr val="000000">
                      <a:alpha val="43137"/>
                    </a:srgbClr>
                  </a:outerShdw>
                </a:effectLst>
              </a:defRPr>
            </a:lvl1pPr>
          </a:lstStyle>
          <a:p>
            <a:r>
              <a:rPr lang="en-US" sz="4400" dirty="0">
                <a:latin typeface="+mn-lt"/>
              </a:rPr>
              <a:t>SECTION 1: THE GEOGRAPHY</a:t>
            </a:r>
            <a:br>
              <a:rPr lang="en-US" sz="4400" dirty="0">
                <a:latin typeface="+mn-lt"/>
              </a:rPr>
            </a:br>
            <a:r>
              <a:rPr lang="en-US" sz="4400" dirty="0">
                <a:latin typeface="+mn-lt"/>
              </a:rPr>
              <a:t>OF NIGERIA</a:t>
            </a:r>
            <a:endParaRPr sz="4400" dirty="0">
              <a:latin typeface="+mn-lt"/>
            </a:endParaRPr>
          </a:p>
        </p:txBody>
      </p:sp>
      <p:sp>
        <p:nvSpPr>
          <p:cNvPr id="69" name="Shape 69"/>
          <p:cNvSpPr>
            <a:spLocks noGrp="1"/>
          </p:cNvSpPr>
          <p:nvPr>
            <p:ph type="body" idx="1"/>
          </p:nvPr>
        </p:nvSpPr>
        <p:spPr>
          <a:xfrm>
            <a:off x="457200" y="1143000"/>
            <a:ext cx="8229600" cy="4525963"/>
          </a:xfrm>
          <a:prstGeom prst="rect">
            <a:avLst/>
          </a:prstGeom>
        </p:spPr>
        <p:txBody>
          <a:bodyPr/>
          <a:lstStyle/>
          <a:p>
            <a:pPr marL="342900" lvl="1" indent="-342900">
              <a:lnSpc>
                <a:spcPct val="100000"/>
              </a:lnSpc>
              <a:spcBef>
                <a:spcPts val="1690"/>
              </a:spcBef>
              <a:buChar char="➢"/>
            </a:pPr>
            <a:r>
              <a:rPr dirty="0">
                <a:latin typeface="+mn-lt"/>
              </a:rPr>
              <a:t>Essential Question</a:t>
            </a:r>
            <a:r>
              <a:rPr lang="en-US" dirty="0">
                <a:latin typeface="+mn-lt"/>
              </a:rPr>
              <a:t>:</a:t>
            </a:r>
          </a:p>
          <a:p>
            <a:pPr marL="892629" lvl="2" indent="-457200">
              <a:lnSpc>
                <a:spcPct val="100000"/>
              </a:lnSpc>
              <a:spcBef>
                <a:spcPts val="1690"/>
              </a:spcBef>
              <a:buFont typeface="Arial" panose="020B0604020202020204" pitchFamily="34" charset="0"/>
              <a:buChar char="•"/>
            </a:pPr>
            <a:r>
              <a:rPr lang="en-US" sz="2800" dirty="0">
                <a:latin typeface="+mn-lt"/>
              </a:rPr>
              <a:t>What is the role of religion in Nigeria</a:t>
            </a:r>
            <a:r>
              <a:rPr sz="2800" dirty="0">
                <a:latin typeface="+mn-lt"/>
              </a:rPr>
              <a:t>?</a:t>
            </a:r>
          </a:p>
        </p:txBody>
      </p:sp>
      <p:sp>
        <p:nvSpPr>
          <p:cNvPr id="70" name="Shape 70"/>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7CFE-5B3F-1044-AB6A-23B0761ED3C3}"/>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A6C972C-8137-07DD-F277-FD6230AFB510}"/>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has a wide variety of natural resources.</a:t>
            </a:r>
          </a:p>
          <a:p>
            <a:pPr marL="743771" indent="-743771" defTabSz="896111">
              <a:spcBef>
                <a:spcPts val="1690"/>
              </a:spcBef>
              <a:defRPr sz="3136"/>
            </a:pPr>
            <a:r>
              <a:rPr lang="en-US" dirty="0">
                <a:latin typeface="+mn-lt"/>
              </a:rPr>
              <a:t>It has roughly 37 billion barrels of petroleum and 209 trillion cubic meters of natural gas.</a:t>
            </a:r>
          </a:p>
          <a:p>
            <a:pPr marL="743771" indent="-743771" defTabSz="896111">
              <a:spcBef>
                <a:spcPts val="1690"/>
              </a:spcBef>
              <a:defRPr sz="3136"/>
            </a:pPr>
            <a:r>
              <a:rPr lang="en-US" dirty="0">
                <a:latin typeface="+mn-lt"/>
              </a:rPr>
              <a:t>It also has talc, gypsum, iron ore, lead, zinc, gold, coal, rock salt, gemstones, and kaolin.</a:t>
            </a:r>
          </a:p>
          <a:p>
            <a:pPr marL="1204020" lvl="2" indent="-743771" defTabSz="896111">
              <a:spcBef>
                <a:spcPts val="1690"/>
              </a:spcBef>
              <a:buFont typeface="Arial" panose="020B0604020202020204" pitchFamily="34" charset="0"/>
              <a:buChar char="•"/>
              <a:defRPr sz="3136"/>
            </a:pPr>
            <a:r>
              <a:rPr lang="en-US" sz="2800" dirty="0">
                <a:latin typeface="+mn-lt"/>
              </a:rPr>
              <a:t>The government does not focus too much on these resources, though.</a:t>
            </a:r>
          </a:p>
        </p:txBody>
      </p:sp>
      <p:sp>
        <p:nvSpPr>
          <p:cNvPr id="78" name="Shape 78">
            <a:extLst>
              <a:ext uri="{FF2B5EF4-FFF2-40B4-BE49-F238E27FC236}">
                <a16:creationId xmlns:a16="http://schemas.microsoft.com/office/drawing/2014/main" id="{41F53B25-4EF2-930B-3D3B-9DA333332AD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30</a:t>
            </a:fld>
            <a:endParaRPr/>
          </a:p>
        </p:txBody>
      </p:sp>
      <p:sp>
        <p:nvSpPr>
          <p:cNvPr id="6" name="Shape 72">
            <a:extLst>
              <a:ext uri="{FF2B5EF4-FFF2-40B4-BE49-F238E27FC236}">
                <a16:creationId xmlns:a16="http://schemas.microsoft.com/office/drawing/2014/main" id="{32FCCC9D-DB91-23E3-CA74-039DBA61806B}"/>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Natural Resources</a:t>
            </a:r>
          </a:p>
        </p:txBody>
      </p:sp>
    </p:spTree>
    <p:extLst>
      <p:ext uri="{BB962C8B-B14F-4D97-AF65-F5344CB8AC3E}">
        <p14:creationId xmlns:p14="http://schemas.microsoft.com/office/powerpoint/2010/main" val="258064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FAA73-95D8-4ED1-F1E8-287B6BF42AD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72143B0-D1D0-62A9-B5FE-2A536361C3C8}"/>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should have a strong economy thanks to its rich oil deposits, but years of corruption, civil war, and military rule have left it poor.</a:t>
            </a:r>
          </a:p>
          <a:p>
            <a:pPr marL="743771" indent="-743771" defTabSz="896111">
              <a:spcBef>
                <a:spcPts val="1690"/>
              </a:spcBef>
              <a:defRPr sz="3136"/>
            </a:pPr>
            <a:r>
              <a:rPr lang="en-US" dirty="0">
                <a:latin typeface="+mn-lt"/>
              </a:rPr>
              <a:t>Investment in human capital is a way to make the economy grow.</a:t>
            </a:r>
          </a:p>
          <a:p>
            <a:pPr marL="743771" indent="-743771" defTabSz="896111">
              <a:spcBef>
                <a:spcPts val="1690"/>
              </a:spcBef>
              <a:defRPr sz="3136"/>
            </a:pPr>
            <a:r>
              <a:rPr lang="en-US" dirty="0">
                <a:latin typeface="+mn-lt"/>
              </a:rPr>
              <a:t>The literacy rate is currently about 62%, with 71% for men and 52% for women.</a:t>
            </a:r>
          </a:p>
          <a:p>
            <a:pPr marL="743771" indent="-743771" defTabSz="896111">
              <a:spcBef>
                <a:spcPts val="1690"/>
              </a:spcBef>
              <a:defRPr sz="3136"/>
            </a:pPr>
            <a:r>
              <a:rPr lang="en-US" dirty="0">
                <a:latin typeface="+mn-lt"/>
              </a:rPr>
              <a:t>Investments in healthcare have improved the child mortality rate, and Nigeria also faces the second-highest rate of HIV/AIDS in the world.</a:t>
            </a:r>
          </a:p>
        </p:txBody>
      </p:sp>
      <p:sp>
        <p:nvSpPr>
          <p:cNvPr id="78" name="Shape 78">
            <a:extLst>
              <a:ext uri="{FF2B5EF4-FFF2-40B4-BE49-F238E27FC236}">
                <a16:creationId xmlns:a16="http://schemas.microsoft.com/office/drawing/2014/main" id="{4871E049-A27B-9A16-760D-EA40300ACB6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31</a:t>
            </a:fld>
            <a:endParaRPr/>
          </a:p>
        </p:txBody>
      </p:sp>
      <p:sp>
        <p:nvSpPr>
          <p:cNvPr id="6" name="Shape 72">
            <a:extLst>
              <a:ext uri="{FF2B5EF4-FFF2-40B4-BE49-F238E27FC236}">
                <a16:creationId xmlns:a16="http://schemas.microsoft.com/office/drawing/2014/main" id="{6401D933-582D-23D7-FE40-94B7345A45CB}"/>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Human Capital</a:t>
            </a:r>
          </a:p>
        </p:txBody>
      </p:sp>
    </p:spTree>
    <p:extLst>
      <p:ext uri="{BB962C8B-B14F-4D97-AF65-F5344CB8AC3E}">
        <p14:creationId xmlns:p14="http://schemas.microsoft.com/office/powerpoint/2010/main" val="2406941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86F24-F68A-8848-41E0-4ABFBD59C09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B18A973-DCBB-5155-33D5-B0BBE4DF023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has heavily invested in capital goods for the oil industry.</a:t>
            </a:r>
          </a:p>
          <a:p>
            <a:pPr marL="743771" indent="-743771" defTabSz="896111">
              <a:spcBef>
                <a:spcPts val="1690"/>
              </a:spcBef>
              <a:defRPr sz="3136"/>
            </a:pPr>
            <a:r>
              <a:rPr lang="en-US" dirty="0">
                <a:latin typeface="+mn-lt"/>
              </a:rPr>
              <a:t>However, focus on this part of the economy has left many Nigerians without proper food or housing.</a:t>
            </a:r>
          </a:p>
          <a:p>
            <a:pPr marL="743771" indent="-743771" defTabSz="896111">
              <a:spcBef>
                <a:spcPts val="1690"/>
              </a:spcBef>
              <a:defRPr sz="3136"/>
            </a:pPr>
            <a:r>
              <a:rPr lang="en-US" dirty="0">
                <a:latin typeface="+mn-lt"/>
              </a:rPr>
              <a:t>Nigeria does not have a large manufacturing sector, with most of their non-oil related capital goods having to be imported.</a:t>
            </a:r>
          </a:p>
          <a:p>
            <a:pPr marL="743771" indent="-743771" defTabSz="896111">
              <a:spcBef>
                <a:spcPts val="1690"/>
              </a:spcBef>
              <a:defRPr sz="3136"/>
            </a:pPr>
            <a:r>
              <a:rPr lang="en-US" dirty="0">
                <a:latin typeface="+mn-lt"/>
              </a:rPr>
              <a:t>Infrastructure improvements have begun, making the transportation of goods and people easier.</a:t>
            </a:r>
          </a:p>
        </p:txBody>
      </p:sp>
      <p:sp>
        <p:nvSpPr>
          <p:cNvPr id="78" name="Shape 78">
            <a:extLst>
              <a:ext uri="{FF2B5EF4-FFF2-40B4-BE49-F238E27FC236}">
                <a16:creationId xmlns:a16="http://schemas.microsoft.com/office/drawing/2014/main" id="{0AB6D2E2-CCCA-3F5E-8EA2-6F9C05AEA79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32</a:t>
            </a:fld>
            <a:endParaRPr/>
          </a:p>
        </p:txBody>
      </p:sp>
      <p:sp>
        <p:nvSpPr>
          <p:cNvPr id="6" name="Shape 72">
            <a:extLst>
              <a:ext uri="{FF2B5EF4-FFF2-40B4-BE49-F238E27FC236}">
                <a16:creationId xmlns:a16="http://schemas.microsoft.com/office/drawing/2014/main" id="{DA2CAE89-8674-7956-CC93-087B55B96B39}"/>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Capital Goods</a:t>
            </a:r>
          </a:p>
        </p:txBody>
      </p:sp>
    </p:spTree>
    <p:extLst>
      <p:ext uri="{BB962C8B-B14F-4D97-AF65-F5344CB8AC3E}">
        <p14:creationId xmlns:p14="http://schemas.microsoft.com/office/powerpoint/2010/main" val="561294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AF6E4-5112-751A-5C86-10C2151CD63E}"/>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76BA341-DD17-108E-3956-C282623ACBE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Currently, it is not easy to be an entrepreneur in Nigeria.</a:t>
            </a:r>
          </a:p>
          <a:p>
            <a:pPr marL="743771" indent="-743771" defTabSz="896111">
              <a:spcBef>
                <a:spcPts val="1690"/>
              </a:spcBef>
              <a:defRPr sz="3136"/>
            </a:pPr>
            <a:r>
              <a:rPr lang="en-US" dirty="0">
                <a:latin typeface="+mn-lt"/>
              </a:rPr>
              <a:t>Nigeria’s government is working to help small businesses thrive.</a:t>
            </a:r>
          </a:p>
          <a:p>
            <a:pPr marL="743771" indent="-743771" defTabSz="896111">
              <a:spcBef>
                <a:spcPts val="1690"/>
              </a:spcBef>
              <a:defRPr sz="3136"/>
            </a:pPr>
            <a:r>
              <a:rPr lang="en-US" dirty="0">
                <a:latin typeface="+mn-lt"/>
              </a:rPr>
              <a:t>It costs about four times the average annual income to get a business license.</a:t>
            </a:r>
          </a:p>
        </p:txBody>
      </p:sp>
      <p:sp>
        <p:nvSpPr>
          <p:cNvPr id="78" name="Shape 78">
            <a:extLst>
              <a:ext uri="{FF2B5EF4-FFF2-40B4-BE49-F238E27FC236}">
                <a16:creationId xmlns:a16="http://schemas.microsoft.com/office/drawing/2014/main" id="{FF696BCF-C94D-B1FE-D4B2-BF8824925CA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33</a:t>
            </a:fld>
            <a:endParaRPr/>
          </a:p>
        </p:txBody>
      </p:sp>
      <p:sp>
        <p:nvSpPr>
          <p:cNvPr id="6" name="Shape 72">
            <a:extLst>
              <a:ext uri="{FF2B5EF4-FFF2-40B4-BE49-F238E27FC236}">
                <a16:creationId xmlns:a16="http://schemas.microsoft.com/office/drawing/2014/main" id="{A5D8D75F-E548-2E44-E855-4BEA6A54DAD7}"/>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Entrepreneurship</a:t>
            </a:r>
          </a:p>
        </p:txBody>
      </p:sp>
    </p:spTree>
    <p:extLst>
      <p:ext uri="{BB962C8B-B14F-4D97-AF65-F5344CB8AC3E}">
        <p14:creationId xmlns:p14="http://schemas.microsoft.com/office/powerpoint/2010/main" val="726213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B9266-0492-13BE-FF7B-C58D86B0244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48851F0-C3DE-1BAF-CAEA-DB4908A3C70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Trade is very important to Nigeria.</a:t>
            </a:r>
          </a:p>
          <a:p>
            <a:pPr marL="743771" indent="-743771" defTabSz="896111">
              <a:spcBef>
                <a:spcPts val="1690"/>
              </a:spcBef>
              <a:defRPr sz="3136"/>
            </a:pPr>
            <a:r>
              <a:rPr lang="en-US" dirty="0">
                <a:latin typeface="+mn-lt"/>
              </a:rPr>
              <a:t>In 2023, the country’s exports totaled roughly $60 billion, and its imports totaled roughly $72 billion.</a:t>
            </a:r>
          </a:p>
          <a:p>
            <a:pPr marL="743771" indent="-743771" defTabSz="896111">
              <a:spcBef>
                <a:spcPts val="1690"/>
              </a:spcBef>
              <a:defRPr sz="3136"/>
            </a:pPr>
            <a:r>
              <a:rPr lang="en-US" dirty="0">
                <a:latin typeface="+mn-lt"/>
              </a:rPr>
              <a:t>The country’s major exports are crude petroleum, natural gas, fertilizer, refined petroleum, and gold, while its imports were refined petroleum, wheat, garments, plastics, and automobiles.</a:t>
            </a:r>
          </a:p>
        </p:txBody>
      </p:sp>
      <p:sp>
        <p:nvSpPr>
          <p:cNvPr id="78" name="Shape 78">
            <a:extLst>
              <a:ext uri="{FF2B5EF4-FFF2-40B4-BE49-F238E27FC236}">
                <a16:creationId xmlns:a16="http://schemas.microsoft.com/office/drawing/2014/main" id="{3D00A0DF-9AFB-AEC8-BE54-17FA1C8EAB4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34</a:t>
            </a:fld>
            <a:endParaRPr/>
          </a:p>
        </p:txBody>
      </p:sp>
      <p:sp>
        <p:nvSpPr>
          <p:cNvPr id="6" name="Shape 72">
            <a:extLst>
              <a:ext uri="{FF2B5EF4-FFF2-40B4-BE49-F238E27FC236}">
                <a16:creationId xmlns:a16="http://schemas.microsoft.com/office/drawing/2014/main" id="{C154E1C5-28D1-01ED-2151-984A00289AEC}"/>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TRADE</a:t>
            </a:r>
          </a:p>
        </p:txBody>
      </p:sp>
    </p:spTree>
    <p:extLst>
      <p:ext uri="{BB962C8B-B14F-4D97-AF65-F5344CB8AC3E}">
        <p14:creationId xmlns:p14="http://schemas.microsoft.com/office/powerpoint/2010/main" val="2853760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FE03F-76FD-410D-D555-EB8097BCAEF0}"/>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7EAEA19-F8C6-4904-8819-B9E311CB462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currency of Nigeria is the </a:t>
            </a:r>
            <a:r>
              <a:rPr lang="en-US" b="1" dirty="0">
                <a:latin typeface="+mn-lt"/>
              </a:rPr>
              <a:t>naira</a:t>
            </a:r>
            <a:r>
              <a:rPr lang="en-US" dirty="0">
                <a:latin typeface="+mn-lt"/>
              </a:rPr>
              <a:t>, which can be exchanged at banks or electronically so trade can occur.</a:t>
            </a:r>
          </a:p>
          <a:p>
            <a:pPr marL="743771" indent="-743771" defTabSz="896111">
              <a:spcBef>
                <a:spcPts val="1690"/>
              </a:spcBef>
              <a:defRPr sz="3136"/>
            </a:pPr>
            <a:r>
              <a:rPr lang="en-US" dirty="0">
                <a:latin typeface="+mn-lt"/>
              </a:rPr>
              <a:t>In 2024, one US dollar can be exchanged for about 1,591 Nigerian </a:t>
            </a:r>
            <a:r>
              <a:rPr lang="en-US" dirty="0" err="1">
                <a:latin typeface="+mn-lt"/>
              </a:rPr>
              <a:t>nairas</a:t>
            </a:r>
            <a:r>
              <a:rPr lang="en-US" dirty="0">
                <a:latin typeface="+mn-lt"/>
              </a:rPr>
              <a:t>.</a:t>
            </a:r>
          </a:p>
        </p:txBody>
      </p:sp>
      <p:sp>
        <p:nvSpPr>
          <p:cNvPr id="78" name="Shape 78">
            <a:extLst>
              <a:ext uri="{FF2B5EF4-FFF2-40B4-BE49-F238E27FC236}">
                <a16:creationId xmlns:a16="http://schemas.microsoft.com/office/drawing/2014/main" id="{8F72E988-C92A-3B60-CFB8-92D2F0250BC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35</a:t>
            </a:fld>
            <a:endParaRPr/>
          </a:p>
        </p:txBody>
      </p:sp>
      <p:sp>
        <p:nvSpPr>
          <p:cNvPr id="6" name="Shape 72">
            <a:extLst>
              <a:ext uri="{FF2B5EF4-FFF2-40B4-BE49-F238E27FC236}">
                <a16:creationId xmlns:a16="http://schemas.microsoft.com/office/drawing/2014/main" id="{1B891A05-275A-2542-3345-E206B195ECFB}"/>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CURRENCY</a:t>
            </a:r>
          </a:p>
        </p:txBody>
      </p:sp>
      <p:sp>
        <p:nvSpPr>
          <p:cNvPr id="2" name="TextBox 1">
            <a:extLst>
              <a:ext uri="{FF2B5EF4-FFF2-40B4-BE49-F238E27FC236}">
                <a16:creationId xmlns:a16="http://schemas.microsoft.com/office/drawing/2014/main" id="{A187B2AA-80C0-0881-72BB-87986E862EB5}"/>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97744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36</a:t>
            </a:fld>
            <a:endParaRPr/>
          </a:p>
        </p:txBody>
      </p:sp>
      <p:sp>
        <p:nvSpPr>
          <p:cNvPr id="2" name="Shape 156">
            <a:extLst>
              <a:ext uri="{FF2B5EF4-FFF2-40B4-BE49-F238E27FC236}">
                <a16:creationId xmlns:a16="http://schemas.microsoft.com/office/drawing/2014/main" id="{D7A3B23E-EA52-9C47-15C8-DFE39653A058}"/>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SECTION 5: U.S.-NIGERIA RELATIONS</a:t>
            </a:r>
          </a:p>
        </p:txBody>
      </p:sp>
      <p:sp>
        <p:nvSpPr>
          <p:cNvPr id="5" name="Shape 112">
            <a:extLst>
              <a:ext uri="{FF2B5EF4-FFF2-40B4-BE49-F238E27FC236}">
                <a16:creationId xmlns:a16="http://schemas.microsoft.com/office/drawing/2014/main" id="{44A66DC7-6EF8-0E32-758E-D65ED0275A05}"/>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What are some reasons the relationship between the two countries was strained?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
                                            <p:bg/>
                                          </p:spTgt>
                                        </p:tgtEl>
                                        <p:attrNameLst>
                                          <p:attrName>style.visibility</p:attrName>
                                        </p:attrNameLst>
                                      </p:cBhvr>
                                      <p:to>
                                        <p:strVal val="visible"/>
                                      </p:to>
                                    </p:set>
                                    <p:anim calcmode="lin" valueType="num">
                                      <p:cBhvr>
                                        <p:cTn id="7" dur="500" fill="hold"/>
                                        <p:tgtEl>
                                          <p:spTgt spid="5">
                                            <p:bg/>
                                          </p:spTgt>
                                        </p:tgtEl>
                                        <p:attrNameLst>
                                          <p:attrName>ppt_x</p:attrName>
                                        </p:attrNameLst>
                                      </p:cBhvr>
                                      <p:tavLst>
                                        <p:tav tm="0">
                                          <p:val>
                                            <p:strVal val="0-#ppt_w/2"/>
                                          </p:val>
                                        </p:tav>
                                        <p:tav tm="100000">
                                          <p:val>
                                            <p:strVal val="#ppt_x"/>
                                          </p:val>
                                        </p:tav>
                                      </p:tavLst>
                                    </p:anim>
                                    <p:anim calcmode="lin" valueType="num">
                                      <p:cBhvr>
                                        <p:cTn id="8" dur="50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37</a:t>
            </a:fld>
            <a:endParaRPr/>
          </a:p>
        </p:txBody>
      </p:sp>
      <p:sp>
        <p:nvSpPr>
          <p:cNvPr id="2" name="Shape 116">
            <a:extLst>
              <a:ext uri="{FF2B5EF4-FFF2-40B4-BE49-F238E27FC236}">
                <a16:creationId xmlns:a16="http://schemas.microsoft.com/office/drawing/2014/main" id="{5E8FC814-F81F-BF73-EECD-0621C423C306}"/>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dirty="0">
                <a:latin typeface="+mn-lt"/>
              </a:rPr>
              <a:t>diplomatic relations</a:t>
            </a:r>
          </a:p>
          <a:p>
            <a:pPr marL="742950" lvl="1" indent="-285750">
              <a:lnSpc>
                <a:spcPct val="100000"/>
              </a:lnSpc>
              <a:spcBef>
                <a:spcPts val="1690"/>
              </a:spcBef>
              <a:buFont typeface="Arial"/>
              <a:defRPr sz="2800"/>
            </a:pPr>
            <a:r>
              <a:rPr lang="en-US" dirty="0">
                <a:latin typeface="+mn-lt"/>
              </a:rPr>
              <a:t>African Growth and Opportunity Act (AGOA)</a:t>
            </a:r>
          </a:p>
        </p:txBody>
      </p:sp>
      <p:sp>
        <p:nvSpPr>
          <p:cNvPr id="3" name="Shape 156">
            <a:extLst>
              <a:ext uri="{FF2B5EF4-FFF2-40B4-BE49-F238E27FC236}">
                <a16:creationId xmlns:a16="http://schemas.microsoft.com/office/drawing/2014/main" id="{0EA93232-4896-6A49-A804-9E57724A6F9F}"/>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SECTION 5: U.S.-NIGERIA RELATIONS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C2923-EBB8-EB1F-A284-C33A05B94385}"/>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92AE982B-122D-8ABC-38E3-1D526ED9A8EF}"/>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500" dirty="0">
                <a:latin typeface="+mn-lt"/>
              </a:rPr>
              <a:t>The US established </a:t>
            </a:r>
            <a:r>
              <a:rPr lang="en-US" sz="2500" b="1" dirty="0">
                <a:latin typeface="+mn-lt"/>
              </a:rPr>
              <a:t>diplomatic relations</a:t>
            </a:r>
            <a:r>
              <a:rPr lang="en-US" sz="2500" dirty="0">
                <a:latin typeface="+mn-lt"/>
              </a:rPr>
              <a:t>, or an arrangement where two nations have representatives in each other’s country, with Nigeria in 1960, following its independence from the United Kingdom.</a:t>
            </a:r>
          </a:p>
          <a:p>
            <a:pPr marL="743771" indent="-743771" defTabSz="896111">
              <a:spcBef>
                <a:spcPts val="1690"/>
              </a:spcBef>
              <a:defRPr sz="3136"/>
            </a:pPr>
            <a:r>
              <a:rPr lang="en-US" sz="2500" dirty="0">
                <a:latin typeface="+mn-lt"/>
              </a:rPr>
              <a:t>From 1966-1999, Nigeria experienced many civil wars and military coups.</a:t>
            </a:r>
          </a:p>
          <a:p>
            <a:pPr marL="743771" indent="-743771" defTabSz="896111">
              <a:spcBef>
                <a:spcPts val="1690"/>
              </a:spcBef>
              <a:defRPr sz="3136"/>
            </a:pPr>
            <a:r>
              <a:rPr lang="en-US" sz="2500" dirty="0">
                <a:latin typeface="+mn-lt"/>
              </a:rPr>
              <a:t>Following the adoption of the new constitution in 1999, relations improved, along with cooperation on foreign policy goals like peacekeeping.</a:t>
            </a:r>
          </a:p>
          <a:p>
            <a:pPr marL="743771" indent="-743771" defTabSz="896111">
              <a:spcBef>
                <a:spcPts val="1690"/>
              </a:spcBef>
              <a:defRPr sz="3136"/>
            </a:pPr>
            <a:r>
              <a:rPr lang="en-US" sz="2500" dirty="0">
                <a:latin typeface="+mn-lt"/>
              </a:rPr>
              <a:t>The two countries hold talks on key areas: good governance, anti-corruption, trade, investment, food security, security, and counterterrorism.</a:t>
            </a:r>
          </a:p>
        </p:txBody>
      </p:sp>
      <p:sp>
        <p:nvSpPr>
          <p:cNvPr id="78" name="Shape 78">
            <a:extLst>
              <a:ext uri="{FF2B5EF4-FFF2-40B4-BE49-F238E27FC236}">
                <a16:creationId xmlns:a16="http://schemas.microsoft.com/office/drawing/2014/main" id="{692B8273-2EC7-0B76-8BF1-DAC3072CA93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38</a:t>
            </a:fld>
            <a:endParaRPr/>
          </a:p>
        </p:txBody>
      </p:sp>
      <p:sp>
        <p:nvSpPr>
          <p:cNvPr id="6" name="Shape 72">
            <a:extLst>
              <a:ext uri="{FF2B5EF4-FFF2-40B4-BE49-F238E27FC236}">
                <a16:creationId xmlns:a16="http://schemas.microsoft.com/office/drawing/2014/main" id="{4EBAE2FF-949C-37B8-7C05-8522091ECA9A}"/>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IMPROVING RELATIONS</a:t>
            </a:r>
          </a:p>
        </p:txBody>
      </p:sp>
    </p:spTree>
    <p:extLst>
      <p:ext uri="{BB962C8B-B14F-4D97-AF65-F5344CB8AC3E}">
        <p14:creationId xmlns:p14="http://schemas.microsoft.com/office/powerpoint/2010/main" val="70344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B436-E07E-8FAD-4172-1A3847CCFDF5}"/>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3DE3CDD-FBBC-92DB-8BB4-5D855C3A4C3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US wants to help improve economic stability, security, and sell-being for Nigerians by strengthening their democracy.</a:t>
            </a:r>
          </a:p>
          <a:p>
            <a:pPr marL="743771" indent="-743771" defTabSz="896111">
              <a:spcBef>
                <a:spcPts val="1690"/>
              </a:spcBef>
              <a:defRPr sz="3136"/>
            </a:pPr>
            <a:r>
              <a:rPr lang="en-US" dirty="0">
                <a:latin typeface="+mn-lt"/>
              </a:rPr>
              <a:t>Nigeria is combatting corruption in their government, and improving transparency will help citizens trust the government again.</a:t>
            </a:r>
          </a:p>
          <a:p>
            <a:pPr marL="743771" indent="-743771" defTabSz="896111">
              <a:spcBef>
                <a:spcPts val="1690"/>
              </a:spcBef>
              <a:defRPr sz="3136"/>
            </a:pPr>
            <a:r>
              <a:rPr lang="en-US" dirty="0">
                <a:latin typeface="+mn-lt"/>
              </a:rPr>
              <a:t>The US also wants to help with health, education, and agricultural production.</a:t>
            </a:r>
          </a:p>
        </p:txBody>
      </p:sp>
      <p:sp>
        <p:nvSpPr>
          <p:cNvPr id="78" name="Shape 78">
            <a:extLst>
              <a:ext uri="{FF2B5EF4-FFF2-40B4-BE49-F238E27FC236}">
                <a16:creationId xmlns:a16="http://schemas.microsoft.com/office/drawing/2014/main" id="{1E1D367F-2201-36E9-0718-905E225582EB}"/>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39</a:t>
            </a:fld>
            <a:endParaRPr/>
          </a:p>
        </p:txBody>
      </p:sp>
      <p:sp>
        <p:nvSpPr>
          <p:cNvPr id="6" name="Shape 72">
            <a:extLst>
              <a:ext uri="{FF2B5EF4-FFF2-40B4-BE49-F238E27FC236}">
                <a16:creationId xmlns:a16="http://schemas.microsoft.com/office/drawing/2014/main" id="{6A117C27-C5C8-BC01-C7CC-EA50EA4C3213}"/>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U.S. ASSISTANCE TO NIGERIA</a:t>
            </a:r>
          </a:p>
        </p:txBody>
      </p:sp>
    </p:spTree>
    <p:extLst>
      <p:ext uri="{BB962C8B-B14F-4D97-AF65-F5344CB8AC3E}">
        <p14:creationId xmlns:p14="http://schemas.microsoft.com/office/powerpoint/2010/main" val="1054602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
        <p:nvSpPr>
          <p:cNvPr id="4" name="Shape 69">
            <a:extLst>
              <a:ext uri="{FF2B5EF4-FFF2-40B4-BE49-F238E27FC236}">
                <a16:creationId xmlns:a16="http://schemas.microsoft.com/office/drawing/2014/main" id="{374BF298-26A8-705E-479D-BEA18B6AE178}"/>
              </a:ext>
            </a:extLst>
          </p:cNvPr>
          <p:cNvSpPr txBox="1">
            <a:spLocks/>
          </p:cNvSpPr>
          <p:nvPr/>
        </p:nvSpPr>
        <p:spPr>
          <a:xfrm>
            <a:off x="457200" y="1143000"/>
            <a:ext cx="8229600" cy="49987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sz="2800" dirty="0">
                <a:latin typeface="+mn-lt"/>
              </a:rPr>
              <a:t>delta</a:t>
            </a:r>
          </a:p>
          <a:p>
            <a:pPr marL="742950" lvl="1" indent="-285750">
              <a:lnSpc>
                <a:spcPct val="100000"/>
              </a:lnSpc>
              <a:spcBef>
                <a:spcPts val="1690"/>
              </a:spcBef>
              <a:buFont typeface="Arial"/>
              <a:defRPr sz="2800"/>
            </a:pPr>
            <a:r>
              <a:rPr lang="en-US" sz="2800" dirty="0">
                <a:latin typeface="+mn-lt"/>
              </a:rPr>
              <a:t>navigable</a:t>
            </a:r>
          </a:p>
          <a:p>
            <a:pPr marL="742950" lvl="1" indent="-285750">
              <a:lnSpc>
                <a:spcPct val="100000"/>
              </a:lnSpc>
              <a:spcBef>
                <a:spcPts val="1690"/>
              </a:spcBef>
              <a:buFont typeface="Arial"/>
              <a:defRPr sz="2800"/>
            </a:pPr>
            <a:r>
              <a:rPr lang="en-US" sz="2800" dirty="0">
                <a:latin typeface="+mn-lt"/>
              </a:rPr>
              <a:t>tropical savanna climate</a:t>
            </a:r>
          </a:p>
          <a:p>
            <a:pPr marL="742950" lvl="1" indent="-285750">
              <a:lnSpc>
                <a:spcPct val="100000"/>
              </a:lnSpc>
              <a:spcBef>
                <a:spcPts val="1690"/>
              </a:spcBef>
              <a:buFont typeface="Arial"/>
              <a:defRPr sz="2800"/>
            </a:pPr>
            <a:r>
              <a:rPr lang="en-US" sz="2800" dirty="0">
                <a:latin typeface="+mn-lt"/>
              </a:rPr>
              <a:t>harmattan</a:t>
            </a:r>
          </a:p>
          <a:p>
            <a:pPr marL="742950" lvl="1" indent="-285750">
              <a:lnSpc>
                <a:spcPct val="100000"/>
              </a:lnSpc>
              <a:spcBef>
                <a:spcPts val="1690"/>
              </a:spcBef>
              <a:buFont typeface="Arial"/>
              <a:defRPr sz="2800"/>
            </a:pPr>
            <a:r>
              <a:rPr lang="en-US" sz="2800" dirty="0">
                <a:latin typeface="+mn-lt"/>
              </a:rPr>
              <a:t>diverse</a:t>
            </a:r>
          </a:p>
          <a:p>
            <a:pPr marL="742950" lvl="1" indent="-285750">
              <a:lnSpc>
                <a:spcPct val="100000"/>
              </a:lnSpc>
              <a:spcBef>
                <a:spcPts val="1690"/>
              </a:spcBef>
              <a:buFont typeface="Arial"/>
              <a:defRPr sz="2800"/>
            </a:pPr>
            <a:r>
              <a:rPr lang="en-US" sz="2800" dirty="0">
                <a:latin typeface="+mn-lt"/>
              </a:rPr>
              <a:t>Boko Haram</a:t>
            </a:r>
          </a:p>
        </p:txBody>
      </p:sp>
      <p:sp>
        <p:nvSpPr>
          <p:cNvPr id="6" name="Shape 68">
            <a:extLst>
              <a:ext uri="{FF2B5EF4-FFF2-40B4-BE49-F238E27FC236}">
                <a16:creationId xmlns:a16="http://schemas.microsoft.com/office/drawing/2014/main" id="{71393EDB-3EA8-DDEE-9BD8-E22D063643A7}"/>
              </a:ext>
            </a:extLst>
          </p:cNvPr>
          <p:cNvSpPr>
            <a:spLocks noGrp="1"/>
          </p:cNvSpPr>
          <p:nvPr>
            <p:ph type="title"/>
          </p:nvPr>
        </p:nvSpPr>
        <p:spPr>
          <a:xfrm>
            <a:off x="457200" y="0"/>
            <a:ext cx="8229600" cy="1143000"/>
          </a:xfrm>
          <a:prstGeom prst="rect">
            <a:avLst/>
          </a:prstGeom>
        </p:spPr>
        <p:txBody>
          <a:bodyPr>
            <a:normAutofit fontScale="90000"/>
          </a:bodyPr>
          <a:lstStyle>
            <a:lvl1pPr defTabSz="850391">
              <a:defRPr sz="3600">
                <a:effectLst>
                  <a:outerShdw blurRad="38100" dist="35433" dir="2700000" rotWithShape="0">
                    <a:srgbClr val="000000">
                      <a:alpha val="43137"/>
                    </a:srgbClr>
                  </a:outerShdw>
                </a:effectLst>
              </a:defRPr>
            </a:lvl1pPr>
          </a:lstStyle>
          <a:p>
            <a:r>
              <a:rPr lang="en-US" sz="4400" dirty="0">
                <a:latin typeface="+mn-lt"/>
              </a:rPr>
              <a:t>SECTION 1: THE GEOGRAPHY</a:t>
            </a:r>
            <a:br>
              <a:rPr lang="en-US" sz="4400" dirty="0">
                <a:latin typeface="+mn-lt"/>
              </a:rPr>
            </a:br>
            <a:r>
              <a:rPr lang="en-US" sz="4400" dirty="0">
                <a:latin typeface="+mn-lt"/>
              </a:rPr>
              <a:t>OF NIGERIA</a:t>
            </a:r>
            <a:endParaRPr sz="4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379C9-1C90-001C-BAAF-3DC92CBF4AB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A8C8A18-109B-2630-4A6D-61CD9ED0344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US is Nigeria’s largest foreign investor in Nigeria, with most investments concentrated on petroleum, mining, and the trade sector.</a:t>
            </a:r>
          </a:p>
          <a:p>
            <a:pPr marL="743771" indent="-743771" defTabSz="896111">
              <a:spcBef>
                <a:spcPts val="1690"/>
              </a:spcBef>
              <a:defRPr sz="3136"/>
            </a:pPr>
            <a:r>
              <a:rPr lang="en-US" dirty="0">
                <a:latin typeface="+mn-lt"/>
              </a:rPr>
              <a:t>Nigeria is eligible for preferential trade benefits under the </a:t>
            </a:r>
            <a:r>
              <a:rPr lang="en-US" b="1" dirty="0">
                <a:latin typeface="+mn-lt"/>
              </a:rPr>
              <a:t>African Growth and Opportunity Act (AGOA)</a:t>
            </a:r>
            <a:r>
              <a:rPr lang="en-US" dirty="0">
                <a:latin typeface="+mn-lt"/>
              </a:rPr>
              <a:t>, which increases the market access to the US for qualifying countries in sub-Saharan Africa.</a:t>
            </a:r>
          </a:p>
          <a:p>
            <a:pPr marL="743771" indent="-743771" defTabSz="896111">
              <a:spcBef>
                <a:spcPts val="1690"/>
              </a:spcBef>
              <a:defRPr sz="3136"/>
            </a:pPr>
            <a:r>
              <a:rPr lang="en-US" dirty="0">
                <a:latin typeface="+mn-lt"/>
              </a:rPr>
              <a:t>The US and Nigeria have signed a bilateral trade and investment framework agreement.</a:t>
            </a:r>
          </a:p>
        </p:txBody>
      </p:sp>
      <p:sp>
        <p:nvSpPr>
          <p:cNvPr id="78" name="Shape 78">
            <a:extLst>
              <a:ext uri="{FF2B5EF4-FFF2-40B4-BE49-F238E27FC236}">
                <a16:creationId xmlns:a16="http://schemas.microsoft.com/office/drawing/2014/main" id="{2BCE8DD8-4577-71D4-8C66-43E020C71021}"/>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40</a:t>
            </a:fld>
            <a:endParaRPr/>
          </a:p>
        </p:txBody>
      </p:sp>
      <p:sp>
        <p:nvSpPr>
          <p:cNvPr id="6" name="Shape 72">
            <a:extLst>
              <a:ext uri="{FF2B5EF4-FFF2-40B4-BE49-F238E27FC236}">
                <a16:creationId xmlns:a16="http://schemas.microsoft.com/office/drawing/2014/main" id="{00AEEADC-7321-93A5-AEE1-CE968ACFB969}"/>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BILATERAL ECONOMIC RELATIONS</a:t>
            </a:r>
          </a:p>
        </p:txBody>
      </p:sp>
    </p:spTree>
    <p:extLst>
      <p:ext uri="{BB962C8B-B14F-4D97-AF65-F5344CB8AC3E}">
        <p14:creationId xmlns:p14="http://schemas.microsoft.com/office/powerpoint/2010/main" val="3402346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9DA9E-68CF-10C5-4316-C119A5E75C90}"/>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39F796E9-7E9D-B245-2393-CC36B80AF42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and the US belong to many of the same organizations, including the United Nations, International Monetary Fund, World Bank, and World Trade Organization.</a:t>
            </a:r>
          </a:p>
          <a:p>
            <a:pPr marL="743771" indent="-743771" defTabSz="896111">
              <a:spcBef>
                <a:spcPts val="1690"/>
              </a:spcBef>
              <a:defRPr sz="3136"/>
            </a:pPr>
            <a:r>
              <a:rPr lang="en-US" dirty="0">
                <a:latin typeface="+mn-lt"/>
              </a:rPr>
              <a:t>Nigeria is also an observer to the Organization of American States.</a:t>
            </a:r>
          </a:p>
          <a:p>
            <a:pPr marL="743771" indent="-743771" defTabSz="896111">
              <a:spcBef>
                <a:spcPts val="1690"/>
              </a:spcBef>
              <a:defRPr sz="3136"/>
            </a:pPr>
            <a:r>
              <a:rPr lang="en-US" dirty="0">
                <a:latin typeface="+mn-lt"/>
              </a:rPr>
              <a:t>Nigeria is a member of the Organization of Petroleum Exporting Countries (OPEC), who’s goal is to control the price of oil in the world by controlling the supply.</a:t>
            </a:r>
          </a:p>
        </p:txBody>
      </p:sp>
      <p:sp>
        <p:nvSpPr>
          <p:cNvPr id="78" name="Shape 78">
            <a:extLst>
              <a:ext uri="{FF2B5EF4-FFF2-40B4-BE49-F238E27FC236}">
                <a16:creationId xmlns:a16="http://schemas.microsoft.com/office/drawing/2014/main" id="{52599DDF-3407-609D-61C9-9B487E41F2C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41</a:t>
            </a:fld>
            <a:endParaRPr/>
          </a:p>
        </p:txBody>
      </p:sp>
      <p:sp>
        <p:nvSpPr>
          <p:cNvPr id="6" name="Shape 72">
            <a:extLst>
              <a:ext uri="{FF2B5EF4-FFF2-40B4-BE49-F238E27FC236}">
                <a16:creationId xmlns:a16="http://schemas.microsoft.com/office/drawing/2014/main" id="{F9E6DA5D-063F-EF46-6ECF-0684B0958DA3}"/>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20"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NIGERIA’S MEMBERSHIP IN INTERNATIONAL ORGANIZATIONS</a:t>
            </a:r>
          </a:p>
        </p:txBody>
      </p:sp>
    </p:spTree>
    <p:extLst>
      <p:ext uri="{BB962C8B-B14F-4D97-AF65-F5344CB8AC3E}">
        <p14:creationId xmlns:p14="http://schemas.microsoft.com/office/powerpoint/2010/main" val="2399561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tografia_aérea_de_Lagos.jpg">
            <a:extLst>
              <a:ext uri="{FF2B5EF4-FFF2-40B4-BE49-F238E27FC236}">
                <a16:creationId xmlns:a16="http://schemas.microsoft.com/office/drawing/2014/main" id="{DD588B2B-ADA5-1B95-695F-814D6EFAD91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p:blipFill>
        <p:spPr>
          <a:xfrm>
            <a:off x="0" y="0"/>
            <a:ext cx="9144000" cy="6477953"/>
          </a:xfrm>
          <a:prstGeom prst="rect">
            <a:avLst/>
          </a:prstGeom>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42</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3" name="TextBox 2">
            <a:extLst>
              <a:ext uri="{FF2B5EF4-FFF2-40B4-BE49-F238E27FC236}">
                <a16:creationId xmlns:a16="http://schemas.microsoft.com/office/drawing/2014/main" id="{9393E21E-D121-E37F-8A8D-18684E9CCDD2}"/>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4"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Nigeria is in the eastern and northern hemispheres and is located on Africa’s west coast.</a:t>
            </a:r>
          </a:p>
          <a:p>
            <a:pPr marL="743771" indent="-743771" defTabSz="896111">
              <a:spcBef>
                <a:spcPts val="1690"/>
              </a:spcBef>
              <a:defRPr sz="3136"/>
            </a:pPr>
            <a:r>
              <a:rPr lang="en-US" dirty="0">
                <a:latin typeface="+mn-lt"/>
              </a:rPr>
              <a:t>Nigeria is bordered by Niger, Benin, Cameroon, Chad, and the Gulf of Guinea.</a:t>
            </a:r>
          </a:p>
          <a:p>
            <a:pPr marL="743771" indent="-743771" defTabSz="896111">
              <a:spcBef>
                <a:spcPts val="1690"/>
              </a:spcBef>
              <a:defRPr sz="3136"/>
            </a:pPr>
            <a:r>
              <a:rPr lang="en-US" dirty="0">
                <a:latin typeface="+mn-lt"/>
              </a:rPr>
              <a:t>Nigeria’s land area is about 356,000 miles, which is roughly six times the size of Georgia.</a:t>
            </a:r>
          </a:p>
        </p:txBody>
      </p:sp>
      <p:sp>
        <p:nvSpPr>
          <p:cNvPr id="78" name="Shape 78"/>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AA7F495F-FF79-E5BB-ACEF-7078CD242F17}"/>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LOCATION AND SIZE OF NIGERIA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BD1D-BF46-6498-449D-3008E83853A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A7609FE-B861-CBF1-CD0E-62A959DC771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Niger River is the source of the country’s name and is the largest river in West Africa.</a:t>
            </a:r>
          </a:p>
          <a:p>
            <a:pPr marL="1204020" lvl="2" indent="-743771" defTabSz="896111">
              <a:spcBef>
                <a:spcPts val="1690"/>
              </a:spcBef>
              <a:buFont typeface="Arial" panose="020B0604020202020204" pitchFamily="34" charset="0"/>
              <a:buChar char="•"/>
              <a:defRPr sz="3136"/>
            </a:pPr>
            <a:r>
              <a:rPr lang="en-US" sz="2800" dirty="0">
                <a:latin typeface="+mn-lt"/>
              </a:rPr>
              <a:t>The river begins in Guinea and flows through Guinea, Mali, Niger, Benin, and Nigeria to the Gulf of Guinea.</a:t>
            </a:r>
          </a:p>
          <a:p>
            <a:pPr marL="743771" indent="-743771" defTabSz="896111">
              <a:spcBef>
                <a:spcPts val="1690"/>
              </a:spcBef>
              <a:defRPr sz="3136"/>
            </a:pPr>
            <a:r>
              <a:rPr lang="en-US" dirty="0">
                <a:latin typeface="+mn-lt"/>
              </a:rPr>
              <a:t>The river flows through rain forests and swamps and has a </a:t>
            </a:r>
            <a:r>
              <a:rPr lang="en-US" b="1" dirty="0">
                <a:latin typeface="+mn-lt"/>
              </a:rPr>
              <a:t>delta</a:t>
            </a:r>
            <a:r>
              <a:rPr lang="en-US" dirty="0">
                <a:latin typeface="+mn-lt"/>
              </a:rPr>
              <a:t>, which is where a river divides into smaller bodies of water as it meets with a larger body of water.</a:t>
            </a:r>
          </a:p>
          <a:p>
            <a:pPr marL="743771" indent="-743771" defTabSz="896111">
              <a:spcBef>
                <a:spcPts val="1690"/>
              </a:spcBef>
              <a:defRPr sz="3136"/>
            </a:pPr>
            <a:r>
              <a:rPr lang="en-US" dirty="0">
                <a:latin typeface="+mn-lt"/>
              </a:rPr>
              <a:t>Most of the river is </a:t>
            </a:r>
            <a:r>
              <a:rPr lang="en-US" b="1" dirty="0">
                <a:latin typeface="+mn-lt"/>
              </a:rPr>
              <a:t>navigable</a:t>
            </a:r>
            <a:r>
              <a:rPr lang="en-US" dirty="0">
                <a:latin typeface="+mn-lt"/>
              </a:rPr>
              <a:t>, or ships can operate on it, which is great for trade and shipping.</a:t>
            </a:r>
          </a:p>
        </p:txBody>
      </p:sp>
      <p:sp>
        <p:nvSpPr>
          <p:cNvPr id="78" name="Shape 78">
            <a:extLst>
              <a:ext uri="{FF2B5EF4-FFF2-40B4-BE49-F238E27FC236}">
                <a16:creationId xmlns:a16="http://schemas.microsoft.com/office/drawing/2014/main" id="{CC44E2A4-FF74-5EFA-319C-FC6ECBF4AC1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3" name="Shape 72">
            <a:extLst>
              <a:ext uri="{FF2B5EF4-FFF2-40B4-BE49-F238E27FC236}">
                <a16:creationId xmlns:a16="http://schemas.microsoft.com/office/drawing/2014/main" id="{44131C85-C219-919A-DE3A-0B05F0C923D7}"/>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PHYSICAL GEOGRAPHY OF NIGERIA</a:t>
            </a:r>
          </a:p>
        </p:txBody>
      </p:sp>
    </p:spTree>
    <p:extLst>
      <p:ext uri="{BB962C8B-B14F-4D97-AF65-F5344CB8AC3E}">
        <p14:creationId xmlns:p14="http://schemas.microsoft.com/office/powerpoint/2010/main" val="3614076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D5A7F-A270-4BFD-D492-917857E3A82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77CB5C7-67D5-10A9-1C0C-AFCA3331D68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While the coastline is rich in oil, government corruption and other problems have prevented the country from enjoying these benefits.</a:t>
            </a:r>
          </a:p>
          <a:p>
            <a:pPr marL="743771" indent="-743771" defTabSz="896111">
              <a:spcBef>
                <a:spcPts val="1690"/>
              </a:spcBef>
              <a:defRPr sz="3136"/>
            </a:pPr>
            <a:r>
              <a:rPr lang="en-US" dirty="0">
                <a:latin typeface="+mn-lt"/>
              </a:rPr>
              <a:t>The country has low plains in the south with some dense forests, highlands and extinct volcanoes in the central part of the country, and the north has rolling plains with plateaus.</a:t>
            </a:r>
          </a:p>
        </p:txBody>
      </p:sp>
      <p:sp>
        <p:nvSpPr>
          <p:cNvPr id="78" name="Shape 78">
            <a:extLst>
              <a:ext uri="{FF2B5EF4-FFF2-40B4-BE49-F238E27FC236}">
                <a16:creationId xmlns:a16="http://schemas.microsoft.com/office/drawing/2014/main" id="{4235F4D4-A154-67F6-848E-ED944BFD754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3" name="Shape 72">
            <a:extLst>
              <a:ext uri="{FF2B5EF4-FFF2-40B4-BE49-F238E27FC236}">
                <a16:creationId xmlns:a16="http://schemas.microsoft.com/office/drawing/2014/main" id="{1CADC478-1630-5B83-D74E-E7B60F5D56BD}"/>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PHYSICAL GEOGRAPHY OF NIGERIA, Pt. 2</a:t>
            </a:r>
          </a:p>
        </p:txBody>
      </p:sp>
    </p:spTree>
    <p:extLst>
      <p:ext uri="{BB962C8B-B14F-4D97-AF65-F5344CB8AC3E}">
        <p14:creationId xmlns:p14="http://schemas.microsoft.com/office/powerpoint/2010/main" val="175770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357E-970A-0E04-48F2-3F7C115AD72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A419D17-41D2-4E1E-EB68-C915821A28E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Nigeria is just north of the Equator, meaning temperatures are high, with the most common climate being the </a:t>
            </a:r>
            <a:r>
              <a:rPr lang="en-US" sz="2600" b="1" dirty="0">
                <a:latin typeface="+mn-lt"/>
              </a:rPr>
              <a:t>tropical savanna climate</a:t>
            </a:r>
            <a:r>
              <a:rPr lang="en-US" sz="2600" dirty="0">
                <a:latin typeface="+mn-lt"/>
              </a:rPr>
              <a:t>.</a:t>
            </a:r>
          </a:p>
          <a:p>
            <a:pPr marL="1204020" lvl="2" indent="-743771" defTabSz="896111">
              <a:spcBef>
                <a:spcPts val="1690"/>
              </a:spcBef>
              <a:buFont typeface="Arial" panose="020B0604020202020204" pitchFamily="34" charset="0"/>
              <a:buChar char="•"/>
              <a:defRPr sz="3136"/>
            </a:pPr>
            <a:r>
              <a:rPr lang="en-US" sz="2200" dirty="0">
                <a:latin typeface="+mn-lt"/>
              </a:rPr>
              <a:t>That means monthly average temperatures are above 64° F year-round.</a:t>
            </a:r>
          </a:p>
          <a:p>
            <a:pPr marL="1204020" lvl="2" indent="-743771" defTabSz="896111">
              <a:spcBef>
                <a:spcPts val="1690"/>
              </a:spcBef>
              <a:buFont typeface="Arial" panose="020B0604020202020204" pitchFamily="34" charset="0"/>
              <a:buChar char="•"/>
              <a:defRPr sz="3136"/>
            </a:pPr>
            <a:r>
              <a:rPr lang="en-US" sz="2200" dirty="0">
                <a:latin typeface="+mn-lt"/>
              </a:rPr>
              <a:t>A dry winter season is followed by a rainy season in May.</a:t>
            </a:r>
          </a:p>
          <a:p>
            <a:pPr marL="743771" indent="-743771" defTabSz="896111">
              <a:spcBef>
                <a:spcPts val="1690"/>
              </a:spcBef>
              <a:defRPr sz="3136"/>
            </a:pPr>
            <a:r>
              <a:rPr lang="en-US" sz="2600" dirty="0">
                <a:latin typeface="+mn-lt"/>
              </a:rPr>
              <a:t>Along the coast is hot and wet most of the year, with tropical rain forests in this area.</a:t>
            </a:r>
          </a:p>
          <a:p>
            <a:pPr marL="743771" indent="-743771" defTabSz="896111">
              <a:spcBef>
                <a:spcPts val="1690"/>
              </a:spcBef>
              <a:defRPr sz="3136"/>
            </a:pPr>
            <a:r>
              <a:rPr lang="en-US" sz="2600" dirty="0">
                <a:latin typeface="+mn-lt"/>
              </a:rPr>
              <a:t>The climate is hotter and drier in the north, with few plants being able to grow.</a:t>
            </a:r>
          </a:p>
          <a:p>
            <a:pPr marL="1204020" lvl="2" indent="-743771" defTabSz="896111">
              <a:spcBef>
                <a:spcPts val="1690"/>
              </a:spcBef>
              <a:buFont typeface="Arial" panose="020B0604020202020204" pitchFamily="34" charset="0"/>
              <a:buChar char="•"/>
              <a:defRPr sz="3136"/>
            </a:pPr>
            <a:r>
              <a:rPr lang="en-US" sz="2200" dirty="0">
                <a:latin typeface="+mn-lt"/>
              </a:rPr>
              <a:t>During the winter, a dry wind called the </a:t>
            </a:r>
            <a:r>
              <a:rPr lang="en-US" sz="2200" b="1" dirty="0">
                <a:latin typeface="+mn-lt"/>
              </a:rPr>
              <a:t>harmattan</a:t>
            </a:r>
            <a:r>
              <a:rPr lang="en-US" sz="2200" dirty="0">
                <a:latin typeface="+mn-lt"/>
              </a:rPr>
              <a:t> blows from the northeast, carrying dust from the Sahara across the region.</a:t>
            </a:r>
          </a:p>
        </p:txBody>
      </p:sp>
      <p:sp>
        <p:nvSpPr>
          <p:cNvPr id="78" name="Shape 78">
            <a:extLst>
              <a:ext uri="{FF2B5EF4-FFF2-40B4-BE49-F238E27FC236}">
                <a16:creationId xmlns:a16="http://schemas.microsoft.com/office/drawing/2014/main" id="{4E0BD8EA-EED2-441D-5D18-B3EACC84DC0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6" name="Shape 72">
            <a:extLst>
              <a:ext uri="{FF2B5EF4-FFF2-40B4-BE49-F238E27FC236}">
                <a16:creationId xmlns:a16="http://schemas.microsoft.com/office/drawing/2014/main" id="{22F7A953-EE53-03E0-6F93-6E5C4EEF806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CLIMATE OF NIGERIA</a:t>
            </a:r>
          </a:p>
        </p:txBody>
      </p:sp>
    </p:spTree>
    <p:extLst>
      <p:ext uri="{BB962C8B-B14F-4D97-AF65-F5344CB8AC3E}">
        <p14:creationId xmlns:p14="http://schemas.microsoft.com/office/powerpoint/2010/main" val="1420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iterate>
                                    <p:tmAbs val="0"/>
                                  </p:iterate>
                                  <p:childTnLst>
                                    <p:set>
                                      <p:cBhvr>
                                        <p:cTn id="34" fill="hold"/>
                                        <p:tgtEl>
                                          <p:spTgt spid="77">
                                            <p:txEl>
                                              <p:pRg st="5" end="5"/>
                                            </p:txEl>
                                          </p:spTgt>
                                        </p:tgtEl>
                                        <p:attrNameLst>
                                          <p:attrName>style.visibility</p:attrName>
                                        </p:attrNameLst>
                                      </p:cBhvr>
                                      <p:to>
                                        <p:strVal val="visible"/>
                                      </p:to>
                                    </p:set>
                                    <p:anim calcmode="lin" valueType="num">
                                      <p:cBhvr>
                                        <p:cTn id="35"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F85D-16E6-22FA-D71B-8CC0A42C84F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6ED2AA41-E145-259A-5619-DF40D1B53C50}"/>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Nigeria has large deposits of petroleum and natural gas along with other natural resources.</a:t>
            </a:r>
          </a:p>
          <a:p>
            <a:pPr marL="1204020" lvl="2" indent="-743771" defTabSz="896111">
              <a:spcBef>
                <a:spcPts val="1690"/>
              </a:spcBef>
              <a:buFont typeface="Arial" panose="020B0604020202020204" pitchFamily="34" charset="0"/>
              <a:buChar char="•"/>
              <a:defRPr sz="3136"/>
            </a:pPr>
            <a:r>
              <a:rPr lang="en-US" sz="2400" dirty="0">
                <a:latin typeface="+mn-lt"/>
              </a:rPr>
              <a:t>Unfortunately, the money from selling the oil has not benefitted many, due to mismanagement and corruption.</a:t>
            </a:r>
          </a:p>
          <a:p>
            <a:pPr marL="743771" indent="-743771" defTabSz="896111">
              <a:spcBef>
                <a:spcPts val="1690"/>
              </a:spcBef>
              <a:defRPr sz="3136"/>
            </a:pPr>
            <a:r>
              <a:rPr lang="en-US" sz="2800" dirty="0">
                <a:latin typeface="+mn-lt"/>
              </a:rPr>
              <a:t>Nigeria has other natural resources that the government has not invested in because of its investment in the oil trade.</a:t>
            </a:r>
          </a:p>
          <a:p>
            <a:pPr marL="743771" indent="-743771" defTabSz="896111">
              <a:spcBef>
                <a:spcPts val="1690"/>
              </a:spcBef>
              <a:defRPr sz="3136"/>
            </a:pPr>
            <a:r>
              <a:rPr lang="en-US" sz="2800" dirty="0">
                <a:latin typeface="+mn-lt"/>
              </a:rPr>
              <a:t>Even though Nigeria has a large amount of arable land, it still has to import much of its food to meet the needs of the people.</a:t>
            </a:r>
          </a:p>
          <a:p>
            <a:pPr marL="743771" indent="-743771" defTabSz="896111">
              <a:spcBef>
                <a:spcPts val="1690"/>
              </a:spcBef>
              <a:defRPr sz="3136"/>
            </a:pPr>
            <a:r>
              <a:rPr lang="en-US" sz="2800" dirty="0">
                <a:latin typeface="+mn-lt"/>
              </a:rPr>
              <a:t>Nigeria also has talc, gypsum, iron ore, lead, zinc, gold, coal, gemstones, rock salt, and kaolin.</a:t>
            </a:r>
          </a:p>
        </p:txBody>
      </p:sp>
      <p:sp>
        <p:nvSpPr>
          <p:cNvPr id="78" name="Shape 78">
            <a:extLst>
              <a:ext uri="{FF2B5EF4-FFF2-40B4-BE49-F238E27FC236}">
                <a16:creationId xmlns:a16="http://schemas.microsoft.com/office/drawing/2014/main" id="{59820AE2-F221-F3BC-AD75-82C2B55DB2B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6" name="Shape 72">
            <a:extLst>
              <a:ext uri="{FF2B5EF4-FFF2-40B4-BE49-F238E27FC236}">
                <a16:creationId xmlns:a16="http://schemas.microsoft.com/office/drawing/2014/main" id="{158345C3-EC9B-DF55-43E1-5F99B6F223A8}"/>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NATURAL RESOURCES OF NIGERIA</a:t>
            </a:r>
          </a:p>
        </p:txBody>
      </p:sp>
    </p:spTree>
    <p:extLst>
      <p:ext uri="{BB962C8B-B14F-4D97-AF65-F5344CB8AC3E}">
        <p14:creationId xmlns:p14="http://schemas.microsoft.com/office/powerpoint/2010/main" val="190569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p:tmAbs val="0"/>
                                  </p:iterate>
                                  <p:childTnLst>
                                    <p:set>
                                      <p:cBhvr>
                                        <p:cTn id="28" fill="hold"/>
                                        <p:tgtEl>
                                          <p:spTgt spid="77">
                                            <p:txEl>
                                              <p:pRg st="4" end="4"/>
                                            </p:txEl>
                                          </p:spTgt>
                                        </p:tgtEl>
                                        <p:attrNameLst>
                                          <p:attrName>style.visibility</p:attrName>
                                        </p:attrNameLst>
                                      </p:cBhvr>
                                      <p:to>
                                        <p:strVal val="visible"/>
                                      </p:to>
                                    </p:set>
                                    <p:anim calcmode="lin" valueType="num">
                                      <p:cBhvr>
                                        <p:cTn id="29"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3433</TotalTime>
  <Words>2707</Words>
  <Application>Microsoft Macintosh PowerPoint</Application>
  <PresentationFormat>On-screen Show (4:3)</PresentationFormat>
  <Paragraphs>250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Trebuchet MS</vt:lpstr>
      <vt:lpstr>Wingdings</vt:lpstr>
      <vt:lpstr>Office Theme</vt:lpstr>
      <vt:lpstr>PowerPoint Presentation</vt:lpstr>
      <vt:lpstr>PowerPoint Presentation</vt:lpstr>
      <vt:lpstr>SECTION 1: THE GEOGRAPHY OF NIGERIA</vt:lpstr>
      <vt:lpstr>SECTION 1: THE GEOGRAPHY OF NIGERIA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ECONOMY OF NIGERIA</vt:lpstr>
      <vt:lpstr>SECTION 4: ECONOMY OF NIGERIA</vt:lpstr>
      <vt:lpstr>TYPE OF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141</cp:revision>
  <dcterms:modified xsi:type="dcterms:W3CDTF">2025-10-13T00:12:44Z</dcterms:modified>
</cp:coreProperties>
</file>