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321" r:id="rId7"/>
    <p:sldId id="323" r:id="rId8"/>
    <p:sldId id="268" r:id="rId9"/>
    <p:sldId id="269" r:id="rId10"/>
    <p:sldId id="324" r:id="rId11"/>
    <p:sldId id="325" r:id="rId12"/>
    <p:sldId id="326" r:id="rId13"/>
    <p:sldId id="332" r:id="rId14"/>
    <p:sldId id="333" r:id="rId15"/>
    <p:sldId id="334" r:id="rId16"/>
    <p:sldId id="278" r:id="rId17"/>
    <p:sldId id="279" r:id="rId18"/>
    <p:sldId id="328" r:id="rId19"/>
    <p:sldId id="335" r:id="rId20"/>
    <p:sldId id="330" r:id="rId21"/>
    <p:sldId id="331" r:id="rId22"/>
    <p:sldId id="293" r:id="rId2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firstRow>
  </a:tblStyle>
  <a:tblStyle styleId="{C7B018BB-80A7-4F77-B60F-C8B233D01FF8}"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firstRow>
  </a:tblStyle>
  <a:tblStyle styleId="{EEE7283C-3CF3-47DC-8721-378D4A62B228}"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firstRow>
  </a:tblStyle>
  <a:tblStyle styleId="{CF821DB8-F4EB-4A41-A1BA-3FCAFE7338EE}" styleName="">
    <a:tblBg/>
    <a:wholeTbl>
      <a:tcTxStyle b="on"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1"/>
          </a:solidFill>
        </a:fill>
      </a:tcStyle>
    </a:band2H>
    <a:firstCol>
      <a:tcTxStyle b="on" i="off">
        <a:fontRef idx="major">
          <a:schemeClr val="accent1"/>
        </a:fontRef>
        <a:schemeClr val="accent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lastRow>
    <a:firstRow>
      <a:tcTxStyle b="on" i="off">
        <a:fontRef idx="major">
          <a:schemeClr val="accent1"/>
        </a:fontRef>
        <a:schemeClr val="accent1"/>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00"/>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00"/>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00"/>
          </a:solidFill>
        </a:fill>
      </a:tcStyle>
    </a:firstRow>
  </a:tblStyle>
  <a:tblStyle styleId="{2708684C-4D16-4618-839F-0558EEFCDFE6}" styleName="">
    <a:tblBg/>
    <a:wholeTb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autoAdjust="0"/>
    <p:restoredTop sz="91682" autoAdjust="0"/>
  </p:normalViewPr>
  <p:slideViewPr>
    <p:cSldViewPr snapToGrid="0" snapToObjects="1">
      <p:cViewPr varScale="1">
        <p:scale>
          <a:sx n="52" d="100"/>
          <a:sy n="52" d="100"/>
        </p:scale>
        <p:origin x="200" y="2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Shape 55"/>
          <p:cNvSpPr>
            <a:spLocks noGrp="1" noRot="1" noChangeAspect="1"/>
          </p:cNvSpPr>
          <p:nvPr>
            <p:ph type="sldImg"/>
          </p:nvPr>
        </p:nvSpPr>
        <p:spPr>
          <a:xfrm>
            <a:off x="1143000" y="685800"/>
            <a:ext cx="4572000" cy="3429000"/>
          </a:xfrm>
          <a:prstGeom prst="rect">
            <a:avLst/>
          </a:prstGeom>
        </p:spPr>
        <p:txBody>
          <a:bodyPr/>
          <a:lstStyle/>
          <a:p>
            <a:endParaRPr/>
          </a:p>
        </p:txBody>
      </p:sp>
      <p:sp>
        <p:nvSpPr>
          <p:cNvPr id="56" name="Shape 5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1758360"/>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gradFill flip="none" rotWithShape="1">
          <a:gsLst>
            <a:gs pos="0">
              <a:srgbClr val="BCC8E5"/>
            </a:gs>
            <a:gs pos="40000">
              <a:srgbClr val="B1BEE1"/>
            </a:gs>
            <a:gs pos="100000">
              <a:srgbClr val="00224B"/>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Shape 12"/>
          <p:cNvSpPr>
            <a:spLocks noGrp="1"/>
          </p:cNvSpPr>
          <p:nvPr>
            <p:ph type="title"/>
          </p:nvPr>
        </p:nvSpPr>
        <p:spPr>
          <a:xfrm>
            <a:off x="685800" y="2130425"/>
            <a:ext cx="7772400" cy="1470025"/>
          </a:xfrm>
          <a:prstGeom prst="rect">
            <a:avLst/>
          </a:prstGeom>
        </p:spPr>
        <p:txBody>
          <a:bodyPr/>
          <a:lstStyle>
            <a:lvl1pPr>
              <a:defRPr>
                <a:solidFill>
                  <a:srgbClr val="FFFFFF"/>
                </a:solidFill>
              </a:defRPr>
            </a:lvl1pPr>
          </a:lstStyle>
          <a:p>
            <a:r>
              <a:t>Title Text</a:t>
            </a:r>
          </a:p>
        </p:txBody>
      </p:sp>
      <p:sp>
        <p:nvSpPr>
          <p:cNvPr id="13" name="Shape 13"/>
          <p:cNvSpPr>
            <a:spLocks noGrp="1"/>
          </p:cNvSpPr>
          <p:nvPr>
            <p:ph type="body" sz="quarter" idx="1"/>
          </p:nvPr>
        </p:nvSpPr>
        <p:spPr>
          <a:xfrm>
            <a:off x="1371600" y="3886200"/>
            <a:ext cx="6400800" cy="1752600"/>
          </a:xfrm>
          <a:prstGeom prst="rect">
            <a:avLst/>
          </a:prstGeom>
        </p:spPr>
        <p:txBody>
          <a:bodyPr/>
          <a:lstStyle>
            <a:lvl1pPr marL="0" indent="0" algn="ctr">
              <a:lnSpc>
                <a:spcPct val="100000"/>
              </a:lnSpc>
              <a:buSzTx/>
              <a:buFontTx/>
              <a:buNone/>
              <a:defRPr>
                <a:solidFill>
                  <a:srgbClr val="FFFFFF"/>
                </a:solidFill>
              </a:defRPr>
            </a:lvl1pPr>
            <a:lvl2pPr marL="0" indent="0" algn="ctr">
              <a:lnSpc>
                <a:spcPct val="100000"/>
              </a:lnSpc>
              <a:buSzTx/>
              <a:buFontTx/>
              <a:buNone/>
              <a:defRPr>
                <a:solidFill>
                  <a:srgbClr val="FFFFFF"/>
                </a:solidFill>
              </a:defRPr>
            </a:lvl2pPr>
            <a:lvl3pPr marL="0" indent="0" algn="ctr">
              <a:lnSpc>
                <a:spcPct val="100000"/>
              </a:lnSpc>
              <a:buSzTx/>
              <a:buFontTx/>
              <a:buNone/>
              <a:defRPr>
                <a:solidFill>
                  <a:srgbClr val="FFFFFF"/>
                </a:solidFill>
              </a:defRPr>
            </a:lvl3pPr>
            <a:lvl4pPr marL="0" indent="0" algn="ctr">
              <a:lnSpc>
                <a:spcPct val="100000"/>
              </a:lnSpc>
              <a:buSzTx/>
              <a:buFontTx/>
              <a:buNone/>
              <a:defRPr>
                <a:solidFill>
                  <a:srgbClr val="FFFFFF"/>
                </a:solidFill>
              </a:defRPr>
            </a:lvl4pPr>
            <a:lvl5pPr marL="0" indent="0" algn="ctr">
              <a:lnSpc>
                <a:spcPct val="100000"/>
              </a:lnSpc>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xfrm>
            <a:off x="8679102" y="6528118"/>
            <a:ext cx="312499" cy="294639"/>
          </a:xfrm>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r>
              <a:t>Title Text</a:t>
            </a:r>
          </a:p>
        </p:txBody>
      </p:sp>
      <p:sp>
        <p:nvSpPr>
          <p:cNvPr id="22" name="Shape 2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0" name="Shape 30"/>
          <p:cNvSpPr>
            <a:spLocks noGrp="1"/>
          </p:cNvSpPr>
          <p:nvPr>
            <p:ph type="body" sz="half" idx="1"/>
          </p:nvPr>
        </p:nvSpPr>
        <p:spPr>
          <a:xfrm>
            <a:off x="457200" y="1600200"/>
            <a:ext cx="4038600" cy="4525963"/>
          </a:xfrm>
          <a:prstGeom prst="rect">
            <a:avLst/>
          </a:prstGeom>
        </p:spPr>
        <p:txBody>
          <a:bodyPr/>
          <a:lstStyle>
            <a:lvl1pPr marL="342900" indent="-342900">
              <a:lnSpc>
                <a:spcPct val="100000"/>
              </a:lnSpc>
              <a:spcBef>
                <a:spcPts val="600"/>
              </a:spcBef>
              <a:defRPr sz="2800"/>
            </a:lvl1pPr>
            <a:lvl2pPr marL="790575" indent="-333375">
              <a:lnSpc>
                <a:spcPct val="100000"/>
              </a:lnSpc>
              <a:spcBef>
                <a:spcPts val="600"/>
              </a:spcBef>
              <a:defRPr sz="2800"/>
            </a:lvl2pPr>
            <a:lvl3pPr marL="1234438" indent="-320038">
              <a:lnSpc>
                <a:spcPct val="100000"/>
              </a:lnSpc>
              <a:spcBef>
                <a:spcPts val="600"/>
              </a:spcBef>
              <a:defRPr sz="2800"/>
            </a:lvl3pPr>
            <a:lvl4pPr marL="1727200" indent="-355600">
              <a:lnSpc>
                <a:spcPct val="100000"/>
              </a:lnSpc>
              <a:spcBef>
                <a:spcPts val="600"/>
              </a:spcBef>
              <a:defRPr sz="2800"/>
            </a:lvl4pPr>
            <a:lvl5pPr marL="2184400" indent="-355600">
              <a:lnSpc>
                <a:spcPct val="100000"/>
              </a:lnSpc>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title"/>
          </p:nvPr>
        </p:nvSpPr>
        <p:spPr>
          <a:prstGeom prst="rect">
            <a:avLst/>
          </a:prstGeom>
        </p:spPr>
        <p:txBody>
          <a:bodyPr/>
          <a:lstStyle/>
          <a:p>
            <a:r>
              <a:t>Title Text</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r>
              <a:t>Title Text</a:t>
            </a:r>
          </a:p>
        </p:txBody>
      </p:sp>
      <p:sp>
        <p:nvSpPr>
          <p:cNvPr id="40" name="Shape 40"/>
          <p:cNvSpPr>
            <a:spLocks noGrp="1"/>
          </p:cNvSpPr>
          <p:nvPr>
            <p:ph type="body" sz="quarter" idx="1"/>
          </p:nvPr>
        </p:nvSpPr>
        <p:spPr>
          <a:xfrm>
            <a:off x="457200" y="1535112"/>
            <a:ext cx="4040188" cy="639763"/>
          </a:xfrm>
          <a:prstGeom prst="rect">
            <a:avLst/>
          </a:prstGeom>
        </p:spPr>
        <p:txBody>
          <a:bodyPr anchor="b"/>
          <a:lstStyle>
            <a:lvl1pPr marL="0" indent="0">
              <a:lnSpc>
                <a:spcPct val="100000"/>
              </a:lnSpc>
              <a:spcBef>
                <a:spcPts val="500"/>
              </a:spcBef>
              <a:buSzTx/>
              <a:buFontTx/>
              <a:buNone/>
              <a:defRPr sz="2400" b="1"/>
            </a:lvl1pPr>
            <a:lvl2pPr marL="0" indent="0">
              <a:lnSpc>
                <a:spcPct val="100000"/>
              </a:lnSpc>
              <a:spcBef>
                <a:spcPts val="500"/>
              </a:spcBef>
              <a:buSzTx/>
              <a:buFontTx/>
              <a:buNone/>
              <a:defRPr sz="2400" b="1"/>
            </a:lvl2pPr>
            <a:lvl3pPr marL="0" indent="0">
              <a:lnSpc>
                <a:spcPct val="100000"/>
              </a:lnSpc>
              <a:spcBef>
                <a:spcPts val="500"/>
              </a:spcBef>
              <a:buSzTx/>
              <a:buFontTx/>
              <a:buNone/>
              <a:defRPr sz="2400" b="1"/>
            </a:lvl3pPr>
            <a:lvl4pPr marL="0" indent="0">
              <a:lnSpc>
                <a:spcPct val="100000"/>
              </a:lnSpc>
              <a:spcBef>
                <a:spcPts val="500"/>
              </a:spcBef>
              <a:buSzTx/>
              <a:buFontTx/>
              <a:buNone/>
              <a:defRPr sz="2400" b="1"/>
            </a:lvl4pPr>
            <a:lvl5pPr marL="0" indent="0">
              <a:lnSpc>
                <a:spcPct val="100000"/>
              </a:lnSpc>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body" sz="quarter" idx="13"/>
          </p:nvPr>
        </p:nvSpPr>
        <p:spPr>
          <a:xfrm>
            <a:off x="4645025" y="1535112"/>
            <a:ext cx="4041775" cy="639764"/>
          </a:xfrm>
          <a:prstGeom prst="rect">
            <a:avLst/>
          </a:prstGeom>
        </p:spPr>
        <p:txBody>
          <a:bodyPr anchor="b"/>
          <a:lstStyle/>
          <a:p>
            <a:endParaRP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sp>
        <p:nvSpPr>
          <p:cNvPr id="2" name="Shape 2"/>
          <p:cNvSpPr/>
          <p:nvPr/>
        </p:nvSpPr>
        <p:spPr>
          <a:xfrm>
            <a:off x="0" y="6477000"/>
            <a:ext cx="9144000" cy="381000"/>
          </a:xfrm>
          <a:prstGeom prst="rect">
            <a:avLst/>
          </a:prstGeom>
          <a:gradFill>
            <a:gsLst>
              <a:gs pos="0">
                <a:srgbClr val="2E5E97"/>
              </a:gs>
              <a:gs pos="80000">
                <a:srgbClr val="3C7BC7"/>
              </a:gs>
              <a:gs pos="100000">
                <a:srgbClr val="3A7CCA"/>
              </a:gs>
            </a:gsLst>
            <a:lin ang="16200000"/>
          </a:gradFill>
          <a:ln w="12700">
            <a:miter lim="400000"/>
          </a:ln>
          <a:effectLst>
            <a:outerShdw blurRad="38100" dist="23000" dir="5400000" rotWithShape="0">
              <a:srgbClr val="000000">
                <a:alpha val="35000"/>
              </a:srgbClr>
            </a:outerShdw>
          </a:effectLst>
        </p:spPr>
        <p:txBody>
          <a:bodyPr lIns="45718" tIns="45718" rIns="45718" bIns="45718" anchor="ctr"/>
          <a:lstStyle/>
          <a:p>
            <a:pPr algn="ctr">
              <a:defRPr>
                <a:solidFill>
                  <a:srgbClr val="FFFFFF"/>
                </a:solidFill>
                <a:latin typeface="Trebuchet MS"/>
                <a:ea typeface="Trebuchet MS"/>
                <a:cs typeface="Trebuchet MS"/>
                <a:sym typeface="Trebuchet MS"/>
              </a:defRPr>
            </a:pPr>
            <a:endParaRPr/>
          </a:p>
        </p:txBody>
      </p:sp>
      <p:sp>
        <p:nvSpPr>
          <p:cNvPr id="3" name="Shape 3"/>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t>Title Text</a:t>
            </a:r>
          </a:p>
        </p:txBody>
      </p:sp>
      <p:sp>
        <p:nvSpPr>
          <p:cNvPr id="4" name="Shape 4"/>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8526702" y="6528118"/>
            <a:ext cx="312499" cy="294639"/>
          </a:xfrm>
          <a:prstGeom prst="rect">
            <a:avLst/>
          </a:prstGeom>
          <a:ln w="12700">
            <a:miter lim="400000"/>
          </a:ln>
        </p:spPr>
        <p:txBody>
          <a:bodyPr wrap="none" lIns="45718" tIns="45718" rIns="45718" bIns="45718" anchor="ctr">
            <a:spAutoFit/>
          </a:bodyPr>
          <a:lstStyle>
            <a:lvl1pPr algn="r">
              <a:defRPr sz="1400" b="1">
                <a:solidFill>
                  <a:srgbClr val="FFFFFF"/>
                </a:solidFill>
                <a:latin typeface="+mn-lt"/>
                <a:ea typeface="+mn-ea"/>
                <a:cs typeface="+mn-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p:titleStyle>
    <p:body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p:bodyStyle>
    <p:otherStyle>
      <a:lvl1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slide" Target="slide16.xml"/><Relationship Id="rId4" Type="http://schemas.openxmlformats.org/officeDocument/2006/relationships/slide" Target="slide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57C098C-95D6-89FF-5660-1FF378A8EC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9" r="3099" b="162"/>
          <a:stretch>
            <a:fillRect/>
          </a:stretch>
        </p:blipFill>
        <p:spPr bwMode="auto">
          <a:xfrm>
            <a:off x="0" y="0"/>
            <a:ext cx="9144000" cy="6486569"/>
          </a:xfrm>
          <a:prstGeom prst="rect">
            <a:avLst/>
          </a:prstGeom>
          <a:noFill/>
          <a:extLst>
            <a:ext uri="{909E8E84-426E-40DD-AFC4-6F175D3DCCD1}">
              <a14:hiddenFill xmlns:a14="http://schemas.microsoft.com/office/drawing/2010/main">
                <a:solidFill>
                  <a:srgbClr val="FFFFFF"/>
                </a:solidFill>
              </a14:hiddenFill>
            </a:ext>
          </a:extLst>
        </p:spPr>
      </p:pic>
      <p:sp>
        <p:nvSpPr>
          <p:cNvPr id="59" name="Shape 59"/>
          <p:cNvSpPr/>
          <p:nvPr/>
        </p:nvSpPr>
        <p:spPr>
          <a:xfrm>
            <a:off x="2754" y="4916913"/>
            <a:ext cx="9141246" cy="1569656"/>
          </a:xfrm>
          <a:prstGeom prst="rect">
            <a:avLst/>
          </a:prstGeom>
          <a:solidFill>
            <a:srgbClr val="DCE6F2">
              <a:alpha val="18000"/>
            </a:srgbClr>
          </a:solidFill>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defRPr sz="3200">
                <a:solidFill>
                  <a:srgbClr val="FFFFFF"/>
                </a:solidFill>
                <a:effectLst>
                  <a:outerShdw blurRad="38100" dist="19050" dir="2700000" rotWithShape="0">
                    <a:srgbClr val="000000">
                      <a:alpha val="40000"/>
                    </a:srgbClr>
                  </a:outerShdw>
                </a:effectLst>
                <a:latin typeface="Trebuchet MS"/>
                <a:ea typeface="Trebuchet MS"/>
                <a:cs typeface="Trebuchet MS"/>
                <a:sym typeface="Trebuchet MS"/>
              </a:defRPr>
            </a:pPr>
            <a:r>
              <a:rPr lang="en-US" b="1" dirty="0">
                <a:latin typeface="+mn-lt"/>
              </a:rPr>
              <a:t> </a:t>
            </a:r>
            <a:r>
              <a:rPr b="1" dirty="0">
                <a:latin typeface="+mn-lt"/>
              </a:rPr>
              <a:t>Chapter </a:t>
            </a:r>
            <a:r>
              <a:rPr lang="en-US" b="1" dirty="0">
                <a:latin typeface="+mn-lt"/>
              </a:rPr>
              <a:t>12</a:t>
            </a:r>
            <a:r>
              <a:rPr b="1" dirty="0">
                <a:latin typeface="+mn-lt"/>
              </a:rPr>
              <a:t>:</a:t>
            </a:r>
            <a:r>
              <a:rPr lang="en-US" b="1" dirty="0">
                <a:latin typeface="+mn-lt"/>
              </a:rPr>
              <a:t> </a:t>
            </a:r>
            <a:r>
              <a:rPr lang="en-US" sz="3200" b="1" dirty="0">
                <a:latin typeface="+mn-lt"/>
              </a:rPr>
              <a:t>Geography and History</a:t>
            </a:r>
            <a:br>
              <a:rPr lang="en-US" sz="3200" b="1" dirty="0">
                <a:latin typeface="+mn-lt"/>
              </a:rPr>
            </a:br>
            <a:r>
              <a:rPr lang="en-US" sz="3200" b="1" dirty="0">
                <a:latin typeface="+mn-lt"/>
              </a:rPr>
              <a:t> of Southern and Eastern Asia</a:t>
            </a:r>
            <a:endParaRPr sz="2900" b="1" dirty="0">
              <a:latin typeface="+mn-lt"/>
            </a:endParaRPr>
          </a:p>
          <a:p>
            <a:pPr>
              <a:defRPr sz="3200">
                <a:solidFill>
                  <a:srgbClr val="FFFFFF"/>
                </a:solidFill>
                <a:effectLst>
                  <a:outerShdw blurRad="38100" dist="19050" dir="2700000" rotWithShape="0">
                    <a:srgbClr val="000000">
                      <a:alpha val="40000"/>
                    </a:srgbClr>
                  </a:outerShdw>
                </a:effectLst>
                <a:latin typeface="Trebuchet MS"/>
                <a:ea typeface="Trebuchet MS"/>
                <a:cs typeface="Trebuchet MS"/>
                <a:sym typeface="Trebuchet MS"/>
              </a:defRPr>
            </a:pPr>
            <a:r>
              <a:rPr lang="en-US" b="1" dirty="0">
                <a:latin typeface="+mn-lt"/>
              </a:rPr>
              <a:t> </a:t>
            </a:r>
            <a:r>
              <a:rPr b="1" dirty="0">
                <a:latin typeface="+mn-lt"/>
              </a:rPr>
              <a:t>STUDY PRESENTATION</a:t>
            </a:r>
          </a:p>
        </p:txBody>
      </p:sp>
      <p:sp>
        <p:nvSpPr>
          <p:cNvPr id="60" name="Shape 60"/>
          <p:cNvSpPr/>
          <p:nvPr/>
        </p:nvSpPr>
        <p:spPr>
          <a:xfrm>
            <a:off x="7543800" y="6545790"/>
            <a:ext cx="1600200" cy="24621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r">
              <a:spcBef>
                <a:spcPts val="600"/>
              </a:spcBef>
              <a:defRPr sz="1000">
                <a:solidFill>
                  <a:srgbClr val="FFFFFF"/>
                </a:solidFill>
                <a:effectLst>
                  <a:outerShdw blurRad="38100" dist="38100" dir="2700000" rotWithShape="0">
                    <a:srgbClr val="C0C0C0"/>
                  </a:outerShdw>
                </a:effectLst>
                <a:latin typeface="Arial"/>
                <a:ea typeface="Arial"/>
                <a:cs typeface="Arial"/>
                <a:sym typeface="Arial"/>
              </a:defRPr>
            </a:lvl1pPr>
          </a:lstStyle>
          <a:p>
            <a:r>
              <a:rPr dirty="0"/>
              <a:t>© </a:t>
            </a:r>
            <a:r>
              <a:rPr lang="en-US" dirty="0"/>
              <a:t>2025</a:t>
            </a:r>
            <a:r>
              <a:rPr dirty="0"/>
              <a:t> Clairmont Press</a:t>
            </a:r>
          </a:p>
        </p:txBody>
      </p:sp>
      <p:pic>
        <p:nvPicPr>
          <p:cNvPr id="2" name="Picture 1">
            <a:extLst>
              <a:ext uri="{FF2B5EF4-FFF2-40B4-BE49-F238E27FC236}">
                <a16:creationId xmlns:a16="http://schemas.microsoft.com/office/drawing/2014/main" id="{088A4517-1A17-66BE-2627-25DE576045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1519" y="528322"/>
            <a:ext cx="7581691" cy="2092132"/>
          </a:xfrm>
          <a:prstGeom prst="rect">
            <a:avLst/>
          </a:prstGeom>
          <a:effectLst>
            <a:outerShdw blurRad="50800" dist="38100" dir="2700000" algn="tl" rotWithShape="0">
              <a:prstClr val="black"/>
            </a:outerShdw>
          </a:effec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0-#ppt_w/2"/>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C54B1-C764-1548-9113-C9285C682ACF}"/>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483FFA46-CDD0-BA2B-E0D4-EAC1B238404A}"/>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500" dirty="0">
                <a:latin typeface="+mn-lt"/>
              </a:rPr>
              <a:t>An </a:t>
            </a:r>
            <a:r>
              <a:rPr lang="en-US" sz="2500" b="1" dirty="0">
                <a:latin typeface="+mn-lt"/>
              </a:rPr>
              <a:t>ethnic group </a:t>
            </a:r>
            <a:r>
              <a:rPr lang="en-US" sz="2500" dirty="0">
                <a:latin typeface="+mn-lt"/>
              </a:rPr>
              <a:t>refers to a group of people who share cultural ideas and beliefs that have been a part of their community for many years.</a:t>
            </a:r>
          </a:p>
          <a:p>
            <a:pPr marL="1204020" lvl="2" indent="-743771" defTabSz="896111">
              <a:spcBef>
                <a:spcPts val="1690"/>
              </a:spcBef>
              <a:buFont typeface="Arial" panose="020B0604020202020204" pitchFamily="34" charset="0"/>
              <a:buChar char="•"/>
              <a:defRPr sz="3136"/>
            </a:pPr>
            <a:r>
              <a:rPr lang="en-US" sz="2100" dirty="0">
                <a:latin typeface="+mn-lt"/>
              </a:rPr>
              <a:t>These commonalities include language, religion, history, types of food, and a set of traditional stories, beliefs, or celebrations.</a:t>
            </a:r>
          </a:p>
          <a:p>
            <a:pPr marL="743771" indent="-743771" defTabSz="896111">
              <a:spcBef>
                <a:spcPts val="1690"/>
              </a:spcBef>
              <a:defRPr sz="3136"/>
            </a:pPr>
            <a:r>
              <a:rPr lang="en-US" sz="2500" dirty="0">
                <a:latin typeface="+mn-lt"/>
              </a:rPr>
              <a:t>A </a:t>
            </a:r>
            <a:r>
              <a:rPr lang="en-US" sz="2500" b="1" dirty="0">
                <a:latin typeface="+mn-lt"/>
              </a:rPr>
              <a:t>religious group </a:t>
            </a:r>
            <a:r>
              <a:rPr lang="en-US" sz="2500" dirty="0">
                <a:latin typeface="+mn-lt"/>
              </a:rPr>
              <a:t>refers to a group of people who share a belief system in a god or gods with a specific set of rituals and literature.</a:t>
            </a:r>
          </a:p>
          <a:p>
            <a:pPr marL="743771" indent="-743771" defTabSz="896111">
              <a:spcBef>
                <a:spcPts val="1690"/>
              </a:spcBef>
              <a:defRPr sz="3136"/>
            </a:pPr>
            <a:r>
              <a:rPr lang="en-US" sz="2500" dirty="0">
                <a:latin typeface="+mn-lt"/>
              </a:rPr>
              <a:t>The four main ethnic and religious groups in Asia include Hinduism, Buddhism, Shinto, and Confucianism.</a:t>
            </a:r>
          </a:p>
          <a:p>
            <a:pPr marL="1204020" lvl="2" indent="-743771" defTabSz="896111">
              <a:spcBef>
                <a:spcPts val="1690"/>
              </a:spcBef>
              <a:buFont typeface="Arial" panose="020B0604020202020204" pitchFamily="34" charset="0"/>
              <a:buChar char="•"/>
              <a:defRPr sz="3136"/>
            </a:pPr>
            <a:r>
              <a:rPr lang="en-US" sz="2100" dirty="0">
                <a:latin typeface="+mn-lt"/>
              </a:rPr>
              <a:t>Hinduism, Buddhism, and Shinto are religions native to Southern and Eastern Asia.</a:t>
            </a:r>
          </a:p>
          <a:p>
            <a:pPr marL="1204020" lvl="2" indent="-743771" defTabSz="896111">
              <a:spcBef>
                <a:spcPts val="1690"/>
              </a:spcBef>
              <a:buFont typeface="Arial" panose="020B0604020202020204" pitchFamily="34" charset="0"/>
              <a:buChar char="•"/>
              <a:defRPr sz="3136"/>
            </a:pPr>
            <a:r>
              <a:rPr lang="en-US" sz="2100" dirty="0">
                <a:latin typeface="+mn-lt"/>
              </a:rPr>
              <a:t>China is the birthplace of Confucianism, which is not a religion, but rather a </a:t>
            </a:r>
            <a:r>
              <a:rPr lang="en-US" sz="2100" b="1" dirty="0">
                <a:latin typeface="+mn-lt"/>
              </a:rPr>
              <a:t>philosophy</a:t>
            </a:r>
            <a:r>
              <a:rPr lang="en-US" sz="2100" dirty="0">
                <a:latin typeface="+mn-lt"/>
              </a:rPr>
              <a:t>, based on morality and good deeds.</a:t>
            </a:r>
          </a:p>
        </p:txBody>
      </p:sp>
      <p:sp>
        <p:nvSpPr>
          <p:cNvPr id="78" name="Shape 78">
            <a:extLst>
              <a:ext uri="{FF2B5EF4-FFF2-40B4-BE49-F238E27FC236}">
                <a16:creationId xmlns:a16="http://schemas.microsoft.com/office/drawing/2014/main" id="{4BEFFA19-6F3A-7DE0-0BAB-A15FBB2F7B46}"/>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10</a:t>
            </a:fld>
            <a:endParaRPr/>
          </a:p>
        </p:txBody>
      </p:sp>
      <p:sp>
        <p:nvSpPr>
          <p:cNvPr id="6" name="Shape 72">
            <a:extLst>
              <a:ext uri="{FF2B5EF4-FFF2-40B4-BE49-F238E27FC236}">
                <a16:creationId xmlns:a16="http://schemas.microsoft.com/office/drawing/2014/main" id="{82BDD221-CF2B-301D-541E-4565A3FEA61A}"/>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ETHNIC AND RELIGIOUS</a:t>
            </a:r>
            <a:br>
              <a:rPr lang="en-US" sz="4000" dirty="0">
                <a:latin typeface="+mn-lt"/>
              </a:rPr>
            </a:br>
            <a:r>
              <a:rPr lang="en-US" sz="4000" dirty="0">
                <a:latin typeface="+mn-lt"/>
              </a:rPr>
              <a:t>GROUPS IN ASIA</a:t>
            </a:r>
          </a:p>
        </p:txBody>
      </p:sp>
    </p:spTree>
    <p:extLst>
      <p:ext uri="{BB962C8B-B14F-4D97-AF65-F5344CB8AC3E}">
        <p14:creationId xmlns:p14="http://schemas.microsoft.com/office/powerpoint/2010/main" val="7427578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iterate>
                                    <p:tmAbs val="0"/>
                                  </p:iterate>
                                  <p:childTnLst>
                                    <p:set>
                                      <p:cBhvr>
                                        <p:cTn id="24" fill="hold"/>
                                        <p:tgtEl>
                                          <p:spTgt spid="77">
                                            <p:txEl>
                                              <p:pRg st="3" end="3"/>
                                            </p:txEl>
                                          </p:spTgt>
                                        </p:tgtEl>
                                        <p:attrNameLst>
                                          <p:attrName>style.visibility</p:attrName>
                                        </p:attrNameLst>
                                      </p:cBhvr>
                                      <p:to>
                                        <p:strVal val="visible"/>
                                      </p:to>
                                    </p:set>
                                    <p:anim calcmode="lin" valueType="num">
                                      <p:cBhvr>
                                        <p:cTn id="25"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6"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grpId="0" nodeType="afterEffect">
                                  <p:stCondLst>
                                    <p:cond delay="0"/>
                                  </p:stCondLst>
                                  <p:iterate>
                                    <p:tmAbs val="0"/>
                                  </p:iterate>
                                  <p:childTnLst>
                                    <p:set>
                                      <p:cBhvr>
                                        <p:cTn id="29" fill="hold"/>
                                        <p:tgtEl>
                                          <p:spTgt spid="77">
                                            <p:txEl>
                                              <p:pRg st="4" end="4"/>
                                            </p:txEl>
                                          </p:spTgt>
                                        </p:tgtEl>
                                        <p:attrNameLst>
                                          <p:attrName>style.visibility</p:attrName>
                                        </p:attrNameLst>
                                      </p:cBhvr>
                                      <p:to>
                                        <p:strVal val="visible"/>
                                      </p:to>
                                    </p:set>
                                    <p:anim calcmode="lin" valueType="num">
                                      <p:cBhvr>
                                        <p:cTn id="30"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1"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iterate>
                                    <p:tmAbs val="0"/>
                                  </p:iterate>
                                  <p:childTnLst>
                                    <p:set>
                                      <p:cBhvr>
                                        <p:cTn id="34" fill="hold"/>
                                        <p:tgtEl>
                                          <p:spTgt spid="77">
                                            <p:txEl>
                                              <p:pRg st="5" end="5"/>
                                            </p:txEl>
                                          </p:spTgt>
                                        </p:tgtEl>
                                        <p:attrNameLst>
                                          <p:attrName>style.visibility</p:attrName>
                                        </p:attrNameLst>
                                      </p:cBhvr>
                                      <p:to>
                                        <p:strVal val="visible"/>
                                      </p:to>
                                    </p:set>
                                    <p:anim calcmode="lin" valueType="num">
                                      <p:cBhvr>
                                        <p:cTn id="35" dur="500" fill="hold"/>
                                        <p:tgtEl>
                                          <p:spTgt spid="77">
                                            <p:txEl>
                                              <p:pRg st="5" end="5"/>
                                            </p:txEl>
                                          </p:spTgt>
                                        </p:tgtEl>
                                        <p:attrNameLst>
                                          <p:attrName>ppt_x</p:attrName>
                                        </p:attrNameLst>
                                      </p:cBhvr>
                                      <p:tavLst>
                                        <p:tav tm="0">
                                          <p:val>
                                            <p:strVal val="0-#ppt_w/2"/>
                                          </p:val>
                                        </p:tav>
                                        <p:tav tm="100000">
                                          <p:val>
                                            <p:strVal val="#ppt_x"/>
                                          </p:val>
                                        </p:tav>
                                      </p:tavLst>
                                    </p:anim>
                                    <p:anim calcmode="lin" valueType="num">
                                      <p:cBhvr>
                                        <p:cTn id="36" dur="500" fill="hold"/>
                                        <p:tgtEl>
                                          <p:spTgt spid="7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ED8B9-003A-8A73-C8B1-DE4EE51F6442}"/>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D6469E08-E15C-B379-90D1-A5F65D673CC7}"/>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b="1" dirty="0">
                <a:latin typeface="+mn-lt"/>
              </a:rPr>
              <a:t>Hinduism</a:t>
            </a:r>
            <a:r>
              <a:rPr lang="en-US" dirty="0">
                <a:latin typeface="+mn-lt"/>
              </a:rPr>
              <a:t> is one of the oldest religions in the world and was founded in India around 1500 BC. Aryan priests followed complicated rituals and hymns known as the </a:t>
            </a:r>
            <a:r>
              <a:rPr lang="en-US" b="1" dirty="0">
                <a:latin typeface="+mn-lt"/>
              </a:rPr>
              <a:t>Vedas</a:t>
            </a:r>
            <a:r>
              <a:rPr lang="en-US" dirty="0">
                <a:latin typeface="+mn-lt"/>
              </a:rPr>
              <a:t>.</a:t>
            </a:r>
          </a:p>
          <a:p>
            <a:pPr marL="1204020" lvl="2" indent="-743771" defTabSz="896111">
              <a:spcBef>
                <a:spcPts val="1690"/>
              </a:spcBef>
              <a:buFont typeface="Arial" panose="020B0604020202020204" pitchFamily="34" charset="0"/>
              <a:buChar char="•"/>
              <a:defRPr sz="3136"/>
            </a:pPr>
            <a:r>
              <a:rPr lang="en-US" sz="2800" dirty="0">
                <a:latin typeface="+mn-lt"/>
              </a:rPr>
              <a:t>There is no specific founder for Hinduism, unlike other religions. Followers of Hinduism are called Hindus.</a:t>
            </a:r>
          </a:p>
          <a:p>
            <a:pPr marL="1204020" lvl="2" indent="-743771" defTabSz="896111">
              <a:spcBef>
                <a:spcPts val="1690"/>
              </a:spcBef>
              <a:buFont typeface="Arial" panose="020B0604020202020204" pitchFamily="34" charset="0"/>
              <a:buChar char="•"/>
              <a:defRPr sz="3136"/>
            </a:pPr>
            <a:r>
              <a:rPr lang="en-US" sz="2800" dirty="0">
                <a:latin typeface="+mn-lt"/>
              </a:rPr>
              <a:t>Many gods and goddesses exist in Hinduism, but it is believed that they are all part of a supreme “universal spirit” named </a:t>
            </a:r>
            <a:r>
              <a:rPr lang="en-US" sz="2800" b="1" dirty="0">
                <a:latin typeface="+mn-lt"/>
              </a:rPr>
              <a:t>Brahman</a:t>
            </a:r>
            <a:r>
              <a:rPr lang="en-US" sz="2800" dirty="0">
                <a:latin typeface="+mn-lt"/>
              </a:rPr>
              <a:t>.</a:t>
            </a:r>
          </a:p>
          <a:p>
            <a:pPr marL="1204020" lvl="2" indent="-743771" defTabSz="896111">
              <a:spcBef>
                <a:spcPts val="1690"/>
              </a:spcBef>
              <a:buFont typeface="Arial" panose="020B0604020202020204" pitchFamily="34" charset="0"/>
              <a:buChar char="•"/>
              <a:defRPr sz="3136"/>
            </a:pPr>
            <a:r>
              <a:rPr lang="en-US" sz="2800" dirty="0">
                <a:latin typeface="+mn-lt"/>
              </a:rPr>
              <a:t>The Ganges River is a holy river for Hindus, and several religious practices involve the river.</a:t>
            </a:r>
          </a:p>
        </p:txBody>
      </p:sp>
      <p:sp>
        <p:nvSpPr>
          <p:cNvPr id="78" name="Shape 78">
            <a:extLst>
              <a:ext uri="{FF2B5EF4-FFF2-40B4-BE49-F238E27FC236}">
                <a16:creationId xmlns:a16="http://schemas.microsoft.com/office/drawing/2014/main" id="{8BB97AB2-4E47-59A7-75FA-D22416DA614F}"/>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11</a:t>
            </a:fld>
            <a:endParaRPr/>
          </a:p>
        </p:txBody>
      </p:sp>
      <p:sp>
        <p:nvSpPr>
          <p:cNvPr id="2" name="Shape 72">
            <a:extLst>
              <a:ext uri="{FF2B5EF4-FFF2-40B4-BE49-F238E27FC236}">
                <a16:creationId xmlns:a16="http://schemas.microsoft.com/office/drawing/2014/main" id="{6BF10594-9DD1-7407-1FBB-0E9FBC4B5652}"/>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Hinduism</a:t>
            </a:r>
          </a:p>
        </p:txBody>
      </p:sp>
    </p:spTree>
    <p:extLst>
      <p:ext uri="{BB962C8B-B14F-4D97-AF65-F5344CB8AC3E}">
        <p14:creationId xmlns:p14="http://schemas.microsoft.com/office/powerpoint/2010/main" val="6324029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CDF1A-B00C-6A3B-A760-78F3838553AC}"/>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FBADBC24-B2BE-483E-B733-9B5ED0AA11A4}"/>
              </a:ext>
            </a:extLst>
          </p:cNvPr>
          <p:cNvSpPr>
            <a:spLocks noGrp="1"/>
          </p:cNvSpPr>
          <p:nvPr>
            <p:ph type="body" idx="1"/>
          </p:nvPr>
        </p:nvSpPr>
        <p:spPr>
          <a:xfrm>
            <a:off x="457199" y="1143000"/>
            <a:ext cx="8229600" cy="5305352"/>
          </a:xfrm>
          <a:prstGeom prst="rect">
            <a:avLst/>
          </a:prstGeom>
        </p:spPr>
        <p:txBody>
          <a:bodyPr>
            <a:noAutofit/>
          </a:bodyPr>
          <a:lstStyle/>
          <a:p>
            <a:pPr marL="1204020" lvl="2" indent="-743771" defTabSz="896111">
              <a:spcBef>
                <a:spcPts val="1690"/>
              </a:spcBef>
              <a:buFont typeface="Arial" panose="020B0604020202020204" pitchFamily="34" charset="0"/>
              <a:buChar char="•"/>
              <a:defRPr sz="3136"/>
            </a:pPr>
            <a:r>
              <a:rPr lang="en-US" sz="2800" b="1" dirty="0">
                <a:latin typeface="+mn-lt"/>
              </a:rPr>
              <a:t>Reincarnation</a:t>
            </a:r>
            <a:r>
              <a:rPr lang="en-US" sz="2800" dirty="0">
                <a:latin typeface="+mn-lt"/>
              </a:rPr>
              <a:t> is the religious belief that when a person dies, their soul is reborn into a person or animal according. This is based on his or her good or bad deeds, or </a:t>
            </a:r>
            <a:r>
              <a:rPr lang="en-US" sz="2800" b="1" dirty="0">
                <a:latin typeface="+mn-lt"/>
              </a:rPr>
              <a:t>karma</a:t>
            </a:r>
            <a:r>
              <a:rPr lang="en-US" sz="2800" dirty="0">
                <a:latin typeface="+mn-lt"/>
              </a:rPr>
              <a:t>.</a:t>
            </a:r>
          </a:p>
          <a:p>
            <a:pPr marL="1204020" lvl="2" indent="-743771" defTabSz="896111">
              <a:spcBef>
                <a:spcPts val="1690"/>
              </a:spcBef>
              <a:buFont typeface="Arial" panose="020B0604020202020204" pitchFamily="34" charset="0"/>
              <a:buChar char="•"/>
              <a:defRPr sz="3136"/>
            </a:pPr>
            <a:r>
              <a:rPr lang="en-US" sz="2800" dirty="0">
                <a:latin typeface="+mn-lt"/>
              </a:rPr>
              <a:t>The </a:t>
            </a:r>
            <a:r>
              <a:rPr lang="en-US" sz="2800" b="1" dirty="0">
                <a:latin typeface="+mn-lt"/>
              </a:rPr>
              <a:t>caste system</a:t>
            </a:r>
            <a:r>
              <a:rPr lang="en-US" sz="2800" dirty="0">
                <a:latin typeface="+mn-lt"/>
              </a:rPr>
              <a:t>, a system of social classes that are inherited and cannot be changed, acts an important religious and social influence for Hindus.</a:t>
            </a:r>
          </a:p>
          <a:p>
            <a:pPr marL="1722180" lvl="3" indent="-743771" defTabSz="896111">
              <a:spcBef>
                <a:spcPts val="1690"/>
              </a:spcBef>
              <a:buFont typeface="Wingdings" pitchFamily="2" charset="2"/>
              <a:buChar char="§"/>
              <a:defRPr sz="3136"/>
            </a:pPr>
            <a:r>
              <a:rPr lang="en-US" sz="2400" dirty="0">
                <a:latin typeface="+mn-lt"/>
              </a:rPr>
              <a:t>The traditional castes include Brahmans, Kshatriyas, Vaishyas, and Sudras.</a:t>
            </a:r>
          </a:p>
          <a:p>
            <a:pPr marL="1722180" lvl="3" indent="-743771" defTabSz="896111">
              <a:spcBef>
                <a:spcPts val="1690"/>
              </a:spcBef>
              <a:buFont typeface="Wingdings" pitchFamily="2" charset="2"/>
              <a:buChar char="§"/>
              <a:defRPr sz="3136"/>
            </a:pPr>
            <a:r>
              <a:rPr lang="en-US" sz="2400" dirty="0">
                <a:latin typeface="+mn-lt"/>
              </a:rPr>
              <a:t>Over time, the castes have been further divided, complicating the structure of India’s social structure.</a:t>
            </a:r>
          </a:p>
        </p:txBody>
      </p:sp>
      <p:sp>
        <p:nvSpPr>
          <p:cNvPr id="78" name="Shape 78">
            <a:extLst>
              <a:ext uri="{FF2B5EF4-FFF2-40B4-BE49-F238E27FC236}">
                <a16:creationId xmlns:a16="http://schemas.microsoft.com/office/drawing/2014/main" id="{8B6AFB6B-DEB4-6E55-D587-F27F754FC712}"/>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12</a:t>
            </a:fld>
            <a:endParaRPr/>
          </a:p>
        </p:txBody>
      </p:sp>
      <p:sp>
        <p:nvSpPr>
          <p:cNvPr id="2" name="Shape 72">
            <a:extLst>
              <a:ext uri="{FF2B5EF4-FFF2-40B4-BE49-F238E27FC236}">
                <a16:creationId xmlns:a16="http://schemas.microsoft.com/office/drawing/2014/main" id="{53B9B227-ACEC-8E5B-C085-5093ABB38640}"/>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Hinduism, Pt. 2</a:t>
            </a:r>
          </a:p>
        </p:txBody>
      </p:sp>
    </p:spTree>
    <p:extLst>
      <p:ext uri="{BB962C8B-B14F-4D97-AF65-F5344CB8AC3E}">
        <p14:creationId xmlns:p14="http://schemas.microsoft.com/office/powerpoint/2010/main" val="19572429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77">
                                            <p:txEl>
                                              <p:pRg st="0" end="0"/>
                                            </p:txEl>
                                          </p:spTgt>
                                        </p:tgtEl>
                                        <p:attrNameLst>
                                          <p:attrName>style.visibility</p:attrName>
                                        </p:attrNameLst>
                                      </p:cBhvr>
                                      <p:to>
                                        <p:strVal val="visible"/>
                                      </p:to>
                                    </p:set>
                                    <p:anim calcmode="lin" valueType="num">
                                      <p:cBhvr>
                                        <p:cTn id="12"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77">
                                            <p:txEl>
                                              <p:pRg st="1" end="1"/>
                                            </p:txEl>
                                          </p:spTgt>
                                        </p:tgtEl>
                                        <p:attrNameLst>
                                          <p:attrName>style.visibility</p:attrName>
                                        </p:attrNameLst>
                                      </p:cBhvr>
                                      <p:to>
                                        <p:strVal val="visible"/>
                                      </p:to>
                                    </p:set>
                                    <p:anim calcmode="lin" valueType="num">
                                      <p:cBhvr>
                                        <p:cTn id="17"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iterate>
                                    <p:tmAbs val="0"/>
                                  </p:iterate>
                                  <p:childTnLst>
                                    <p:set>
                                      <p:cBhvr>
                                        <p:cTn id="21" fill="hold"/>
                                        <p:tgtEl>
                                          <p:spTgt spid="77">
                                            <p:txEl>
                                              <p:pRg st="2" end="2"/>
                                            </p:txEl>
                                          </p:spTgt>
                                        </p:tgtEl>
                                        <p:attrNameLst>
                                          <p:attrName>style.visibility</p:attrName>
                                        </p:attrNameLst>
                                      </p:cBhvr>
                                      <p:to>
                                        <p:strVal val="visible"/>
                                      </p:to>
                                    </p:set>
                                    <p:anim calcmode="lin" valueType="num">
                                      <p:cBhvr>
                                        <p:cTn id="22"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3"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iterate>
                                    <p:tmAbs val="0"/>
                                  </p:iterate>
                                  <p:childTnLst>
                                    <p:set>
                                      <p:cBhvr>
                                        <p:cTn id="26" fill="hold"/>
                                        <p:tgtEl>
                                          <p:spTgt spid="77">
                                            <p:txEl>
                                              <p:pRg st="3" end="3"/>
                                            </p:txEl>
                                          </p:spTgt>
                                        </p:tgtEl>
                                        <p:attrNameLst>
                                          <p:attrName>style.visibility</p:attrName>
                                        </p:attrNameLst>
                                      </p:cBhvr>
                                      <p:to>
                                        <p:strVal val="visible"/>
                                      </p:to>
                                    </p:set>
                                    <p:anim calcmode="lin" valueType="num">
                                      <p:cBhvr>
                                        <p:cTn id="27"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8"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DB8D8-4384-80AF-EBE7-C5723C196199}"/>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B9B77E02-5B06-E0A4-9323-0D702DCDFB62}"/>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700" b="1" dirty="0">
                <a:latin typeface="+mn-lt"/>
              </a:rPr>
              <a:t>Buddhism</a:t>
            </a:r>
            <a:r>
              <a:rPr lang="en-US" sz="2700" dirty="0">
                <a:latin typeface="+mn-lt"/>
              </a:rPr>
              <a:t> was founded by Siddhartha Gautama around 500 BC.</a:t>
            </a:r>
          </a:p>
          <a:p>
            <a:pPr marL="1204020" lvl="2" indent="-743771" defTabSz="896111">
              <a:spcBef>
                <a:spcPts val="1690"/>
              </a:spcBef>
              <a:buFont typeface="Arial" panose="020B0604020202020204" pitchFamily="34" charset="0"/>
              <a:buChar char="•"/>
              <a:defRPr sz="3136"/>
            </a:pPr>
            <a:r>
              <a:rPr lang="en-US" sz="2300" dirty="0">
                <a:latin typeface="+mn-lt"/>
              </a:rPr>
              <a:t>Siddhartha sought answers as to why there is so much suffering in the world. After meditation, Siddhartha became known and “Buddha” or “The Enlightened One.” He believed the cause of human suffering to be greed and the desire for material things.</a:t>
            </a:r>
          </a:p>
          <a:p>
            <a:pPr marL="1204020" lvl="2" indent="-743771" defTabSz="896111">
              <a:spcBef>
                <a:spcPts val="1690"/>
              </a:spcBef>
              <a:buFont typeface="Arial" panose="020B0604020202020204" pitchFamily="34" charset="0"/>
              <a:buChar char="•"/>
              <a:defRPr sz="3136"/>
            </a:pPr>
            <a:r>
              <a:rPr lang="en-US" sz="2300" dirty="0">
                <a:latin typeface="+mn-lt"/>
              </a:rPr>
              <a:t>The central teaching of Buddhism is called the </a:t>
            </a:r>
            <a:r>
              <a:rPr lang="en-US" sz="2300" b="1" dirty="0">
                <a:latin typeface="+mn-lt"/>
              </a:rPr>
              <a:t>Four Noble Truths</a:t>
            </a:r>
            <a:r>
              <a:rPr lang="en-US" sz="2300" dirty="0">
                <a:latin typeface="+mn-lt"/>
              </a:rPr>
              <a:t>, which include moral “truths” and instructions for conduct.</a:t>
            </a:r>
          </a:p>
          <a:p>
            <a:pPr marL="1204020" lvl="2" indent="-743771" defTabSz="896111">
              <a:spcBef>
                <a:spcPts val="1690"/>
              </a:spcBef>
              <a:buFont typeface="Arial" panose="020B0604020202020204" pitchFamily="34" charset="0"/>
              <a:buChar char="•"/>
              <a:defRPr sz="3136"/>
            </a:pPr>
            <a:r>
              <a:rPr lang="en-US" sz="2300" b="1" dirty="0">
                <a:latin typeface="+mn-lt"/>
              </a:rPr>
              <a:t>Nirvana</a:t>
            </a:r>
            <a:r>
              <a:rPr lang="en-US" sz="2300" dirty="0">
                <a:latin typeface="+mn-lt"/>
              </a:rPr>
              <a:t> exists as a state of perfect peace for Buddhists. It can be reached by following the </a:t>
            </a:r>
            <a:r>
              <a:rPr lang="en-US" sz="2300" b="1" dirty="0">
                <a:latin typeface="+mn-lt"/>
              </a:rPr>
              <a:t>Middle Way</a:t>
            </a:r>
            <a:r>
              <a:rPr lang="en-US" sz="2300" dirty="0">
                <a:latin typeface="+mn-lt"/>
              </a:rPr>
              <a:t>, via rules outlined by the Eightfold Path.</a:t>
            </a:r>
          </a:p>
          <a:p>
            <a:pPr marL="1204020" lvl="2" indent="-743771" defTabSz="896111">
              <a:spcBef>
                <a:spcPts val="1690"/>
              </a:spcBef>
              <a:buFont typeface="Arial" panose="020B0604020202020204" pitchFamily="34" charset="0"/>
              <a:buChar char="•"/>
              <a:defRPr sz="3136"/>
            </a:pPr>
            <a:r>
              <a:rPr lang="en-US" sz="2300" dirty="0">
                <a:latin typeface="+mn-lt"/>
              </a:rPr>
              <a:t>The </a:t>
            </a:r>
            <a:r>
              <a:rPr lang="en-US" sz="2300" b="1" dirty="0">
                <a:latin typeface="+mn-lt"/>
              </a:rPr>
              <a:t>Tripitaka</a:t>
            </a:r>
            <a:r>
              <a:rPr lang="en-US" sz="2300" dirty="0">
                <a:latin typeface="+mn-lt"/>
              </a:rPr>
              <a:t> and the </a:t>
            </a:r>
            <a:r>
              <a:rPr lang="en-US" sz="2300" b="1" dirty="0">
                <a:latin typeface="+mn-lt"/>
              </a:rPr>
              <a:t>Mahayana Sutras </a:t>
            </a:r>
            <a:r>
              <a:rPr lang="en-US" sz="2300" dirty="0">
                <a:latin typeface="+mn-lt"/>
              </a:rPr>
              <a:t>make up two Buddhist texts.</a:t>
            </a:r>
          </a:p>
        </p:txBody>
      </p:sp>
      <p:sp>
        <p:nvSpPr>
          <p:cNvPr id="78" name="Shape 78">
            <a:extLst>
              <a:ext uri="{FF2B5EF4-FFF2-40B4-BE49-F238E27FC236}">
                <a16:creationId xmlns:a16="http://schemas.microsoft.com/office/drawing/2014/main" id="{74E9845F-F764-9D4D-1D37-D34EE6ABDE3F}"/>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13</a:t>
            </a:fld>
            <a:endParaRPr/>
          </a:p>
        </p:txBody>
      </p:sp>
      <p:sp>
        <p:nvSpPr>
          <p:cNvPr id="2" name="Shape 72">
            <a:extLst>
              <a:ext uri="{FF2B5EF4-FFF2-40B4-BE49-F238E27FC236}">
                <a16:creationId xmlns:a16="http://schemas.microsoft.com/office/drawing/2014/main" id="{60B801BC-77BB-8C32-1F01-E5F13CDD63F2}"/>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Buddhism</a:t>
            </a:r>
          </a:p>
        </p:txBody>
      </p:sp>
    </p:spTree>
    <p:extLst>
      <p:ext uri="{BB962C8B-B14F-4D97-AF65-F5344CB8AC3E}">
        <p14:creationId xmlns:p14="http://schemas.microsoft.com/office/powerpoint/2010/main" val="26571593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iterate>
                                    <p:tmAbs val="0"/>
                                  </p:iterate>
                                  <p:childTnLst>
                                    <p:set>
                                      <p:cBhvr>
                                        <p:cTn id="30" fill="hold"/>
                                        <p:tgtEl>
                                          <p:spTgt spid="77">
                                            <p:txEl>
                                              <p:pRg st="4" end="4"/>
                                            </p:txEl>
                                          </p:spTgt>
                                        </p:tgtEl>
                                        <p:attrNameLst>
                                          <p:attrName>style.visibility</p:attrName>
                                        </p:attrNameLst>
                                      </p:cBhvr>
                                      <p:to>
                                        <p:strVal val="visible"/>
                                      </p:to>
                                    </p:set>
                                    <p:anim calcmode="lin" valueType="num">
                                      <p:cBhvr>
                                        <p:cTn id="31"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73132-3B43-893A-C3A3-3481CC648080}"/>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455BE1ED-AF7F-86F2-CF5A-27AEF8C5B2BA}"/>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b="1" dirty="0">
                <a:latin typeface="+mn-lt"/>
              </a:rPr>
              <a:t>Shintoism</a:t>
            </a:r>
            <a:r>
              <a:rPr lang="en-US" dirty="0">
                <a:latin typeface="+mn-lt"/>
              </a:rPr>
              <a:t> is a religion unique to Japan, with no specific date of origin or founder. It is closely intertwined with Japanese culture.</a:t>
            </a:r>
          </a:p>
          <a:p>
            <a:pPr marL="1204020" lvl="2" indent="-743771" defTabSz="896111">
              <a:spcBef>
                <a:spcPts val="1690"/>
              </a:spcBef>
              <a:buFont typeface="Arial" panose="020B0604020202020204" pitchFamily="34" charset="0"/>
              <a:buChar char="•"/>
              <a:defRPr sz="3136"/>
            </a:pPr>
            <a:r>
              <a:rPr lang="en-US" sz="2800" dirty="0">
                <a:latin typeface="+mn-lt"/>
              </a:rPr>
              <a:t>The main belief of Shintoism is reverence for the </a:t>
            </a:r>
            <a:r>
              <a:rPr lang="en-US" sz="2800" b="1" dirty="0">
                <a:latin typeface="+mn-lt"/>
              </a:rPr>
              <a:t>kami</a:t>
            </a:r>
            <a:r>
              <a:rPr lang="en-US" sz="2800" dirty="0">
                <a:latin typeface="+mn-lt"/>
              </a:rPr>
              <a:t>, which are spirits that Shinto followers believe live in nature, animals, and a person’s ancestors.</a:t>
            </a:r>
          </a:p>
          <a:p>
            <a:pPr marL="1204020" lvl="2" indent="-743771" defTabSz="896111">
              <a:spcBef>
                <a:spcPts val="1690"/>
              </a:spcBef>
              <a:buFont typeface="Arial" panose="020B0604020202020204" pitchFamily="34" charset="0"/>
              <a:buChar char="•"/>
              <a:defRPr sz="3136"/>
            </a:pPr>
            <a:r>
              <a:rPr lang="en-US" sz="2800" dirty="0">
                <a:latin typeface="+mn-lt"/>
              </a:rPr>
              <a:t>Followers offer prayers and perform rituals to honor and please the kami.</a:t>
            </a:r>
          </a:p>
          <a:p>
            <a:pPr marL="1204020" lvl="2" indent="-743771" defTabSz="896111">
              <a:spcBef>
                <a:spcPts val="1690"/>
              </a:spcBef>
              <a:buFont typeface="Arial" panose="020B0604020202020204" pitchFamily="34" charset="0"/>
              <a:buChar char="•"/>
              <a:defRPr sz="3136"/>
            </a:pPr>
            <a:r>
              <a:rPr lang="en-US" sz="2800" dirty="0">
                <a:latin typeface="+mn-lt"/>
              </a:rPr>
              <a:t>Shintoism has been a part of Japanese life for so long that it is thought of as part of Japanese culture.</a:t>
            </a:r>
          </a:p>
        </p:txBody>
      </p:sp>
      <p:sp>
        <p:nvSpPr>
          <p:cNvPr id="78" name="Shape 78">
            <a:extLst>
              <a:ext uri="{FF2B5EF4-FFF2-40B4-BE49-F238E27FC236}">
                <a16:creationId xmlns:a16="http://schemas.microsoft.com/office/drawing/2014/main" id="{543A8F94-DA12-8FA1-D8FA-F5C0A08533E5}"/>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14</a:t>
            </a:fld>
            <a:endParaRPr/>
          </a:p>
        </p:txBody>
      </p:sp>
      <p:sp>
        <p:nvSpPr>
          <p:cNvPr id="2" name="Shape 72">
            <a:extLst>
              <a:ext uri="{FF2B5EF4-FFF2-40B4-BE49-F238E27FC236}">
                <a16:creationId xmlns:a16="http://schemas.microsoft.com/office/drawing/2014/main" id="{BCF26E93-1955-4477-0DD7-4D07D3CA02B1}"/>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Shintoism</a:t>
            </a:r>
          </a:p>
        </p:txBody>
      </p:sp>
    </p:spTree>
    <p:extLst>
      <p:ext uri="{BB962C8B-B14F-4D97-AF65-F5344CB8AC3E}">
        <p14:creationId xmlns:p14="http://schemas.microsoft.com/office/powerpoint/2010/main" val="12645052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49071-0931-7E26-B434-7C5A464CF6DB}"/>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C046A1AC-70C3-86D3-628B-8AFB80ED97FE}"/>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800" b="1" dirty="0">
                <a:latin typeface="+mn-lt"/>
              </a:rPr>
              <a:t>Confucianism</a:t>
            </a:r>
            <a:r>
              <a:rPr lang="en-US" sz="2800" dirty="0">
                <a:latin typeface="+mn-lt"/>
              </a:rPr>
              <a:t> was founded by a Chinese scholar named Confucius around 550 BC.</a:t>
            </a:r>
          </a:p>
          <a:p>
            <a:pPr marL="1204020" lvl="2" indent="-743771" defTabSz="896111">
              <a:spcBef>
                <a:spcPts val="1690"/>
              </a:spcBef>
              <a:buFont typeface="Arial" panose="020B0604020202020204" pitchFamily="34" charset="0"/>
              <a:buChar char="•"/>
              <a:defRPr sz="3136"/>
            </a:pPr>
            <a:r>
              <a:rPr lang="en-US" sz="2400" dirty="0">
                <a:latin typeface="+mn-lt"/>
              </a:rPr>
              <a:t>Confucius emphasized good character and virtue as a means to peace and social order.</a:t>
            </a:r>
          </a:p>
          <a:p>
            <a:pPr marL="1204020" lvl="2" indent="-743771" defTabSz="896111">
              <a:spcBef>
                <a:spcPts val="1690"/>
              </a:spcBef>
              <a:buFont typeface="Arial" panose="020B0604020202020204" pitchFamily="34" charset="0"/>
              <a:buChar char="•"/>
              <a:defRPr sz="3136"/>
            </a:pPr>
            <a:r>
              <a:rPr lang="en-US" sz="2400" dirty="0">
                <a:latin typeface="+mn-lt"/>
              </a:rPr>
              <a:t>Confucius’s teachings were written down in the </a:t>
            </a:r>
            <a:r>
              <a:rPr lang="en-US" sz="2400" b="1" dirty="0">
                <a:latin typeface="+mn-lt"/>
              </a:rPr>
              <a:t>Analects</a:t>
            </a:r>
            <a:r>
              <a:rPr lang="en-US" sz="2400" dirty="0">
                <a:latin typeface="+mn-lt"/>
              </a:rPr>
              <a:t>.</a:t>
            </a:r>
          </a:p>
          <a:p>
            <a:pPr marL="1722180" lvl="3" indent="-743771" defTabSz="896111">
              <a:spcBef>
                <a:spcPts val="1690"/>
              </a:spcBef>
              <a:buFont typeface="Wingdings" pitchFamily="2" charset="2"/>
              <a:buChar char="§"/>
              <a:defRPr sz="3136"/>
            </a:pPr>
            <a:r>
              <a:rPr lang="en-US" sz="2000" dirty="0">
                <a:latin typeface="+mn-lt"/>
              </a:rPr>
              <a:t>The </a:t>
            </a:r>
            <a:r>
              <a:rPr lang="en-US" sz="2000" b="1" dirty="0">
                <a:latin typeface="+mn-lt"/>
              </a:rPr>
              <a:t>Golden Rule of Behavior </a:t>
            </a:r>
            <a:r>
              <a:rPr lang="en-US" sz="2000" dirty="0">
                <a:latin typeface="+mn-lt"/>
              </a:rPr>
              <a:t>says, “What you do not like when done unto you, do not do to others.”</a:t>
            </a:r>
          </a:p>
          <a:p>
            <a:pPr marL="1204020" lvl="2" indent="-743771" defTabSz="896111">
              <a:spcBef>
                <a:spcPts val="1690"/>
              </a:spcBef>
              <a:buFont typeface="Arial" panose="020B0604020202020204" pitchFamily="34" charset="0"/>
              <a:buChar char="•"/>
              <a:defRPr sz="3136"/>
            </a:pPr>
            <a:r>
              <a:rPr lang="en-US" sz="2400" dirty="0">
                <a:latin typeface="+mn-lt"/>
              </a:rPr>
              <a:t>Confucius believed his philosophy would bring order to China if leaders and the government followed Confucianism’s guiding principles.</a:t>
            </a:r>
          </a:p>
          <a:p>
            <a:pPr marL="1722180" lvl="3" indent="-743771" defTabSz="896111">
              <a:spcBef>
                <a:spcPts val="1690"/>
              </a:spcBef>
              <a:buFont typeface="Wingdings" pitchFamily="2" charset="2"/>
              <a:buChar char="§"/>
              <a:defRPr sz="3136"/>
            </a:pPr>
            <a:r>
              <a:rPr lang="en-US" sz="2000" dirty="0">
                <a:latin typeface="+mn-lt"/>
              </a:rPr>
              <a:t>The Chinese and many other people throughout Southern and Eastern Asia continue to respect and practice Confucianism teachings.</a:t>
            </a:r>
          </a:p>
        </p:txBody>
      </p:sp>
      <p:sp>
        <p:nvSpPr>
          <p:cNvPr id="78" name="Shape 78">
            <a:extLst>
              <a:ext uri="{FF2B5EF4-FFF2-40B4-BE49-F238E27FC236}">
                <a16:creationId xmlns:a16="http://schemas.microsoft.com/office/drawing/2014/main" id="{1AE7CD7F-4191-F640-83F2-2EB51978F080}"/>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15</a:t>
            </a:fld>
            <a:endParaRPr/>
          </a:p>
        </p:txBody>
      </p:sp>
      <p:sp>
        <p:nvSpPr>
          <p:cNvPr id="2" name="Shape 72">
            <a:extLst>
              <a:ext uri="{FF2B5EF4-FFF2-40B4-BE49-F238E27FC236}">
                <a16:creationId xmlns:a16="http://schemas.microsoft.com/office/drawing/2014/main" id="{EEC2D7A3-76A0-D0B3-5011-CFDE3318DEC4}"/>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Confucianism</a:t>
            </a:r>
          </a:p>
        </p:txBody>
      </p:sp>
      <p:sp>
        <p:nvSpPr>
          <p:cNvPr id="3" name="TextBox 2">
            <a:extLst>
              <a:ext uri="{FF2B5EF4-FFF2-40B4-BE49-F238E27FC236}">
                <a16:creationId xmlns:a16="http://schemas.microsoft.com/office/drawing/2014/main" id="{13563118-31B8-BDAD-A0BF-FDDA864020DA}"/>
              </a:ext>
            </a:extLst>
          </p:cNvPr>
          <p:cNvSpPr txBox="1"/>
          <p:nvPr/>
        </p:nvSpPr>
        <p:spPr>
          <a:xfrm>
            <a:off x="3464709" y="6490770"/>
            <a:ext cx="2214581" cy="369332"/>
          </a:xfrm>
          <a:prstGeom prst="rect">
            <a:avLst/>
          </a:prstGeom>
          <a:noFill/>
          <a:effectLst>
            <a:softEdge rad="31750"/>
          </a:effectLst>
        </p:spPr>
        <p:txBody>
          <a:bodyPr wrap="none">
            <a:spAutoFit/>
          </a:bodyPr>
          <a:lstStyle/>
          <a:p>
            <a:pPr eaLnBrk="1" fontAlgn="auto" hangingPunct="1">
              <a:spcBef>
                <a:spcPts val="0"/>
              </a:spcBef>
              <a:spcAft>
                <a:spcPts val="0"/>
              </a:spcAft>
              <a:defRPr/>
            </a:pPr>
            <a:r>
              <a:rPr lang="en-US" dirty="0">
                <a:latin typeface="+mn-lt"/>
                <a:ea typeface="+mn-ea"/>
                <a:hlinkClick r:id="rId2" action="ppaction://hlinksldjump"/>
              </a:rPr>
              <a:t>Return to Main Menu</a:t>
            </a:r>
            <a:endParaRPr lang="en-US" dirty="0">
              <a:latin typeface="+mn-lt"/>
              <a:ea typeface="+mn-ea"/>
            </a:endParaRPr>
          </a:p>
        </p:txBody>
      </p:sp>
    </p:spTree>
    <p:extLst>
      <p:ext uri="{BB962C8B-B14F-4D97-AF65-F5344CB8AC3E}">
        <p14:creationId xmlns:p14="http://schemas.microsoft.com/office/powerpoint/2010/main" val="17218271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iterate>
                                    <p:tmAbs val="0"/>
                                  </p:iterate>
                                  <p:childTnLst>
                                    <p:set>
                                      <p:cBhvr>
                                        <p:cTn id="30" fill="hold"/>
                                        <p:tgtEl>
                                          <p:spTgt spid="77">
                                            <p:txEl>
                                              <p:pRg st="4" end="4"/>
                                            </p:txEl>
                                          </p:spTgt>
                                        </p:tgtEl>
                                        <p:attrNameLst>
                                          <p:attrName>style.visibility</p:attrName>
                                        </p:attrNameLst>
                                      </p:cBhvr>
                                      <p:to>
                                        <p:strVal val="visible"/>
                                      </p:to>
                                    </p:set>
                                    <p:anim calcmode="lin" valueType="num">
                                      <p:cBhvr>
                                        <p:cTn id="31"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grpId="0" nodeType="afterEffect">
                                  <p:stCondLst>
                                    <p:cond delay="0"/>
                                  </p:stCondLst>
                                  <p:iterate>
                                    <p:tmAbs val="0"/>
                                  </p:iterate>
                                  <p:childTnLst>
                                    <p:set>
                                      <p:cBhvr>
                                        <p:cTn id="35" fill="hold"/>
                                        <p:tgtEl>
                                          <p:spTgt spid="77">
                                            <p:txEl>
                                              <p:pRg st="5" end="5"/>
                                            </p:txEl>
                                          </p:spTgt>
                                        </p:tgtEl>
                                        <p:attrNameLst>
                                          <p:attrName>style.visibility</p:attrName>
                                        </p:attrNameLst>
                                      </p:cBhvr>
                                      <p:to>
                                        <p:strVal val="visible"/>
                                      </p:to>
                                    </p:set>
                                    <p:anim calcmode="lin" valueType="num">
                                      <p:cBhvr>
                                        <p:cTn id="36" dur="500" fill="hold"/>
                                        <p:tgtEl>
                                          <p:spTgt spid="77">
                                            <p:txEl>
                                              <p:pRg st="5" end="5"/>
                                            </p:txEl>
                                          </p:spTgt>
                                        </p:tgtEl>
                                        <p:attrNameLst>
                                          <p:attrName>ppt_x</p:attrName>
                                        </p:attrNameLst>
                                      </p:cBhvr>
                                      <p:tavLst>
                                        <p:tav tm="0">
                                          <p:val>
                                            <p:strVal val="0-#ppt_w/2"/>
                                          </p:val>
                                        </p:tav>
                                        <p:tav tm="100000">
                                          <p:val>
                                            <p:strVal val="#ppt_x"/>
                                          </p:val>
                                        </p:tav>
                                      </p:tavLst>
                                    </p:anim>
                                    <p:anim calcmode="lin" valueType="num">
                                      <p:cBhvr>
                                        <p:cTn id="37" dur="500" fill="hold"/>
                                        <p:tgtEl>
                                          <p:spTgt spid="7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sldNum" sz="quarter" idx="2"/>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16</a:t>
            </a:fld>
            <a:endParaRPr/>
          </a:p>
        </p:txBody>
      </p:sp>
      <p:sp>
        <p:nvSpPr>
          <p:cNvPr id="2" name="Shape 112">
            <a:extLst>
              <a:ext uri="{FF2B5EF4-FFF2-40B4-BE49-F238E27FC236}">
                <a16:creationId xmlns:a16="http://schemas.microsoft.com/office/drawing/2014/main" id="{4AA1E661-B789-89BB-2011-33573CDD5E6B}"/>
              </a:ext>
            </a:extLst>
          </p:cNvPr>
          <p:cNvSpPr txBox="1">
            <a:spLocks/>
          </p:cNvSpPr>
          <p:nvPr/>
        </p:nvSpPr>
        <p:spPr>
          <a:xfrm>
            <a:off x="453348" y="11430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42950" marR="0" indent="-28575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342900" lvl="1" indent="-342900" hangingPunct="1">
              <a:spcBef>
                <a:spcPts val="1690"/>
              </a:spcBef>
              <a:buFont typeface="Arial"/>
              <a:buChar char="➢"/>
            </a:pPr>
            <a:r>
              <a:rPr lang="en-US" sz="3200" dirty="0">
                <a:latin typeface="+mn-lt"/>
              </a:rPr>
              <a:t>Essential Question:</a:t>
            </a:r>
          </a:p>
          <a:p>
            <a:pPr marL="892629" lvl="2" indent="-457200" hangingPunct="1">
              <a:lnSpc>
                <a:spcPct val="100000"/>
              </a:lnSpc>
              <a:spcBef>
                <a:spcPts val="1690"/>
              </a:spcBef>
              <a:buFont typeface="Arial" panose="020B0604020202020204" pitchFamily="34" charset="0"/>
              <a:buChar char="•"/>
            </a:pPr>
            <a:r>
              <a:rPr lang="en-US" sz="2800" dirty="0">
                <a:latin typeface="+mn-lt"/>
              </a:rPr>
              <a:t>How did the events of World War II impact Asia politically and socially?</a:t>
            </a:r>
          </a:p>
        </p:txBody>
      </p:sp>
      <p:sp>
        <p:nvSpPr>
          <p:cNvPr id="8" name="Shape 156">
            <a:extLst>
              <a:ext uri="{FF2B5EF4-FFF2-40B4-BE49-F238E27FC236}">
                <a16:creationId xmlns:a16="http://schemas.microsoft.com/office/drawing/2014/main" id="{DC7BB197-8A82-96A6-8108-37E8D065FE33}"/>
              </a:ext>
            </a:extLst>
          </p:cNvPr>
          <p:cNvSpPr txBox="1">
            <a:spLocks/>
          </p:cNvSpPr>
          <p:nvPr/>
        </p:nvSpPr>
        <p:spPr>
          <a:xfrm>
            <a:off x="0" y="0"/>
            <a:ext cx="91440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04672" rtl="0" latinLnBrk="0">
              <a:lnSpc>
                <a:spcPct val="100000"/>
              </a:lnSpc>
              <a:spcBef>
                <a:spcPts val="0"/>
              </a:spcBef>
              <a:spcAft>
                <a:spcPts val="0"/>
              </a:spcAft>
              <a:buClrTx/>
              <a:buSzTx/>
              <a:buFontTx/>
              <a:buNone/>
              <a:tabLst/>
              <a:defRPr sz="3800" b="1" i="0" u="none" strike="noStrike" cap="none" spc="0" baseline="0">
                <a:ln>
                  <a:noFill/>
                </a:ln>
                <a:solidFill>
                  <a:srgbClr val="000000"/>
                </a:solidFill>
                <a:effectLst>
                  <a:outerShdw blurRad="38100" dist="33528"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SECTION 3: A BRIEF HISTORY OF SOUTHERN AND EASTERN ASIA</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2">
                                            <p:bg/>
                                          </p:spTgt>
                                        </p:tgtEl>
                                        <p:attrNameLst>
                                          <p:attrName>style.visibility</p:attrName>
                                        </p:attrNameLst>
                                      </p:cBhvr>
                                      <p:to>
                                        <p:strVal val="visible"/>
                                      </p:to>
                                    </p:set>
                                    <p:anim calcmode="lin" valueType="num">
                                      <p:cBhvr>
                                        <p:cTn id="7" dur="500" fill="hold"/>
                                        <p:tgtEl>
                                          <p:spTgt spid="2">
                                            <p:bg/>
                                          </p:spTgt>
                                        </p:tgtEl>
                                        <p:attrNameLst>
                                          <p:attrName>ppt_x</p:attrName>
                                        </p:attrNameLst>
                                      </p:cBhvr>
                                      <p:tavLst>
                                        <p:tav tm="0">
                                          <p:val>
                                            <p:strVal val="0-#ppt_w/2"/>
                                          </p:val>
                                        </p:tav>
                                        <p:tav tm="100000">
                                          <p:val>
                                            <p:strVal val="#ppt_x"/>
                                          </p:val>
                                        </p:tav>
                                      </p:tavLst>
                                    </p:anim>
                                    <p:anim calcmode="lin" valueType="num">
                                      <p:cBhvr>
                                        <p:cTn id="8" dur="500" fill="hold"/>
                                        <p:tgtEl>
                                          <p:spTgt spid="2">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sldNum" sz="quarter" idx="2"/>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17</a:t>
            </a:fld>
            <a:endParaRPr/>
          </a:p>
        </p:txBody>
      </p:sp>
      <p:sp>
        <p:nvSpPr>
          <p:cNvPr id="2" name="Shape 116">
            <a:extLst>
              <a:ext uri="{FF2B5EF4-FFF2-40B4-BE49-F238E27FC236}">
                <a16:creationId xmlns:a16="http://schemas.microsoft.com/office/drawing/2014/main" id="{3795F2A7-EA1A-3A91-A237-4F2089EC2FCC}"/>
              </a:ext>
            </a:extLst>
          </p:cNvPr>
          <p:cNvSpPr txBox="1">
            <a:spLocks/>
          </p:cNvSpPr>
          <p:nvPr/>
        </p:nvSpPr>
        <p:spPr>
          <a:xfrm>
            <a:off x="453348" y="1143000"/>
            <a:ext cx="8229600" cy="538511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342900" lvl="1" indent="-342900" hangingPunct="1">
              <a:lnSpc>
                <a:spcPct val="100000"/>
              </a:lnSpc>
              <a:spcBef>
                <a:spcPts val="1690"/>
              </a:spcBef>
              <a:buFont typeface="Wingdings"/>
              <a:buChar char="➢"/>
            </a:pPr>
            <a:r>
              <a:rPr lang="en-US" dirty="0">
                <a:latin typeface="+mn-lt"/>
              </a:rPr>
              <a:t>What terms do I need to know?:</a:t>
            </a:r>
          </a:p>
          <a:p>
            <a:pPr marL="742950" lvl="1" indent="-285750">
              <a:lnSpc>
                <a:spcPct val="100000"/>
              </a:lnSpc>
              <a:spcBef>
                <a:spcPts val="1690"/>
              </a:spcBef>
              <a:buFont typeface="Arial"/>
              <a:defRPr sz="2800"/>
            </a:pPr>
            <a:r>
              <a:rPr lang="en-US" dirty="0">
                <a:latin typeface="+mn-lt"/>
              </a:rPr>
              <a:t>nationalism</a:t>
            </a:r>
          </a:p>
          <a:p>
            <a:pPr marL="742950" lvl="1" indent="-285750">
              <a:lnSpc>
                <a:spcPct val="100000"/>
              </a:lnSpc>
              <a:spcBef>
                <a:spcPts val="1690"/>
              </a:spcBef>
              <a:buFont typeface="Arial"/>
              <a:defRPr sz="2800"/>
            </a:pPr>
            <a:r>
              <a:rPr lang="en-US" dirty="0">
                <a:latin typeface="+mn-lt"/>
              </a:rPr>
              <a:t>communism</a:t>
            </a:r>
          </a:p>
          <a:p>
            <a:pPr marL="742950" lvl="1" indent="-285750">
              <a:lnSpc>
                <a:spcPct val="100000"/>
              </a:lnSpc>
              <a:spcBef>
                <a:spcPts val="1690"/>
              </a:spcBef>
              <a:buFont typeface="Arial"/>
              <a:defRPr sz="2800"/>
            </a:pPr>
            <a:r>
              <a:rPr lang="en-US" dirty="0">
                <a:latin typeface="+mn-lt"/>
              </a:rPr>
              <a:t>Cold War</a:t>
            </a:r>
          </a:p>
          <a:p>
            <a:pPr marL="742950" lvl="1" indent="-285750">
              <a:lnSpc>
                <a:spcPct val="100000"/>
              </a:lnSpc>
              <a:spcBef>
                <a:spcPts val="1690"/>
              </a:spcBef>
              <a:buFont typeface="Arial"/>
              <a:defRPr sz="2800"/>
            </a:pPr>
            <a:r>
              <a:rPr lang="en-US" dirty="0">
                <a:latin typeface="+mn-lt"/>
              </a:rPr>
              <a:t>containment</a:t>
            </a:r>
          </a:p>
          <a:p>
            <a:pPr marL="742950" lvl="1" indent="-285750">
              <a:lnSpc>
                <a:spcPct val="100000"/>
              </a:lnSpc>
              <a:spcBef>
                <a:spcPts val="1690"/>
              </a:spcBef>
              <a:buFont typeface="Arial"/>
              <a:defRPr sz="2800"/>
            </a:pPr>
            <a:r>
              <a:rPr lang="en-US" dirty="0">
                <a:latin typeface="+mn-lt"/>
              </a:rPr>
              <a:t>domino theory</a:t>
            </a:r>
          </a:p>
          <a:p>
            <a:pPr marL="742950" lvl="1" indent="-285750">
              <a:lnSpc>
                <a:spcPct val="100000"/>
              </a:lnSpc>
              <a:spcBef>
                <a:spcPts val="1690"/>
              </a:spcBef>
              <a:buFont typeface="Arial"/>
              <a:defRPr sz="2800"/>
            </a:pPr>
            <a:r>
              <a:rPr lang="en-US" dirty="0">
                <a:latin typeface="+mn-lt"/>
              </a:rPr>
              <a:t>armistice</a:t>
            </a:r>
          </a:p>
          <a:p>
            <a:pPr marL="742950" lvl="1" indent="-285750">
              <a:lnSpc>
                <a:spcPct val="100000"/>
              </a:lnSpc>
              <a:spcBef>
                <a:spcPts val="1690"/>
              </a:spcBef>
              <a:buFont typeface="Arial"/>
              <a:defRPr sz="2800"/>
            </a:pPr>
            <a:r>
              <a:rPr lang="en-US" dirty="0">
                <a:latin typeface="+mn-lt"/>
              </a:rPr>
              <a:t>demilitarized zone</a:t>
            </a:r>
          </a:p>
        </p:txBody>
      </p:sp>
      <p:sp>
        <p:nvSpPr>
          <p:cNvPr id="3" name="Shape 156">
            <a:extLst>
              <a:ext uri="{FF2B5EF4-FFF2-40B4-BE49-F238E27FC236}">
                <a16:creationId xmlns:a16="http://schemas.microsoft.com/office/drawing/2014/main" id="{5A0CC657-3593-E185-9D14-5A672486B130}"/>
              </a:ext>
            </a:extLst>
          </p:cNvPr>
          <p:cNvSpPr txBox="1">
            <a:spLocks/>
          </p:cNvSpPr>
          <p:nvPr/>
        </p:nvSpPr>
        <p:spPr>
          <a:xfrm>
            <a:off x="0" y="0"/>
            <a:ext cx="91440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04672" rtl="0" latinLnBrk="0">
              <a:lnSpc>
                <a:spcPct val="100000"/>
              </a:lnSpc>
              <a:spcBef>
                <a:spcPts val="0"/>
              </a:spcBef>
              <a:spcAft>
                <a:spcPts val="0"/>
              </a:spcAft>
              <a:buClrTx/>
              <a:buSzTx/>
              <a:buFontTx/>
              <a:buNone/>
              <a:tabLst/>
              <a:defRPr sz="3800" b="1" i="0" u="none" strike="noStrike" cap="none" spc="0" baseline="0">
                <a:ln>
                  <a:noFill/>
                </a:ln>
                <a:solidFill>
                  <a:srgbClr val="000000"/>
                </a:solidFill>
                <a:effectLst>
                  <a:outerShdw blurRad="38100" dist="33528"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SECTION 3: A BRIEF HISTORY OF SOUTHERN AND EASTERN ASIA</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2">
                                            <p:bg/>
                                          </p:spTgt>
                                        </p:tgtEl>
                                        <p:attrNameLst>
                                          <p:attrName>style.visibility</p:attrName>
                                        </p:attrNameLst>
                                      </p:cBhvr>
                                      <p:to>
                                        <p:strVal val="visible"/>
                                      </p:to>
                                    </p:set>
                                    <p:anim calcmode="lin" valueType="num">
                                      <p:cBhvr>
                                        <p:cTn id="7" dur="500" fill="hold"/>
                                        <p:tgtEl>
                                          <p:spTgt spid="2">
                                            <p:bg/>
                                          </p:spTgt>
                                        </p:tgtEl>
                                        <p:attrNameLst>
                                          <p:attrName>ppt_x</p:attrName>
                                        </p:attrNameLst>
                                      </p:cBhvr>
                                      <p:tavLst>
                                        <p:tav tm="0">
                                          <p:val>
                                            <p:strVal val="0-#ppt_w/2"/>
                                          </p:val>
                                        </p:tav>
                                        <p:tav tm="100000">
                                          <p:val>
                                            <p:strVal val="#ppt_x"/>
                                          </p:val>
                                        </p:tav>
                                      </p:tavLst>
                                    </p:anim>
                                    <p:anim calcmode="lin" valueType="num">
                                      <p:cBhvr>
                                        <p:cTn id="8" dur="500" fill="hold"/>
                                        <p:tgtEl>
                                          <p:spTgt spid="2">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2">
                                            <p:txEl>
                                              <p:pRg st="0" end="0"/>
                                            </p:txEl>
                                          </p:spTgt>
                                        </p:tgtEl>
                                        <p:attrNameLst>
                                          <p:attrName>style.visibility</p:attrName>
                                        </p:attrNameLst>
                                      </p:cBhvr>
                                      <p:to>
                                        <p:strVal val="visible"/>
                                      </p:to>
                                    </p:set>
                                    <p:anim calcmode="lin" valueType="num">
                                      <p:cBhvr>
                                        <p:cTn id="11"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D1FB1-E9E2-E01C-4437-725087FFCDA9}"/>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A6DC500C-A5DA-C283-6094-19EE8263024F}"/>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Many regions of Southern and Eastern Asia were colonized by European powers.</a:t>
            </a:r>
          </a:p>
          <a:p>
            <a:pPr marL="1204020" lvl="2" indent="-743771" defTabSz="896111">
              <a:spcBef>
                <a:spcPts val="1690"/>
              </a:spcBef>
              <a:buFont typeface="Arial" panose="020B0604020202020204" pitchFamily="34" charset="0"/>
              <a:buChar char="•"/>
              <a:defRPr sz="3136"/>
            </a:pPr>
            <a:r>
              <a:rPr lang="en-US" sz="2800" dirty="0">
                <a:latin typeface="+mn-lt"/>
              </a:rPr>
              <a:t>India was colonized by the British, and France colonized most of Southeast Asia.</a:t>
            </a:r>
          </a:p>
          <a:p>
            <a:pPr marL="1204020" lvl="2" indent="-743771" defTabSz="896111">
              <a:spcBef>
                <a:spcPts val="1690"/>
              </a:spcBef>
              <a:buFont typeface="Arial" panose="020B0604020202020204" pitchFamily="34" charset="0"/>
              <a:buChar char="•"/>
              <a:defRPr sz="3136"/>
            </a:pPr>
            <a:r>
              <a:rPr lang="en-US" sz="2800" dirty="0">
                <a:latin typeface="+mn-lt"/>
              </a:rPr>
              <a:t>Although the Koreas, China, and Japan escaped European colonization, they were all affected by the independence movements and growth of communism.</a:t>
            </a:r>
          </a:p>
          <a:p>
            <a:pPr marL="1204020" lvl="2" indent="-743771" defTabSz="896111">
              <a:spcBef>
                <a:spcPts val="1690"/>
              </a:spcBef>
              <a:buFont typeface="Arial" panose="020B0604020202020204" pitchFamily="34" charset="0"/>
              <a:buChar char="•"/>
              <a:defRPr sz="3136"/>
            </a:pPr>
            <a:r>
              <a:rPr lang="en-US" sz="2800" dirty="0">
                <a:latin typeface="+mn-lt"/>
              </a:rPr>
              <a:t>Many Asian countries gained independence after World War II.</a:t>
            </a:r>
          </a:p>
        </p:txBody>
      </p:sp>
      <p:sp>
        <p:nvSpPr>
          <p:cNvPr id="78" name="Shape 78">
            <a:extLst>
              <a:ext uri="{FF2B5EF4-FFF2-40B4-BE49-F238E27FC236}">
                <a16:creationId xmlns:a16="http://schemas.microsoft.com/office/drawing/2014/main" id="{25E62EE5-1EA4-3A8B-DB82-809A4BC7EEA5}"/>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18</a:t>
            </a:fld>
            <a:endParaRPr/>
          </a:p>
        </p:txBody>
      </p:sp>
      <p:sp>
        <p:nvSpPr>
          <p:cNvPr id="6" name="Shape 72">
            <a:extLst>
              <a:ext uri="{FF2B5EF4-FFF2-40B4-BE49-F238E27FC236}">
                <a16:creationId xmlns:a16="http://schemas.microsoft.com/office/drawing/2014/main" id="{A3CD5E4A-9635-B967-E917-C6ABDAE5E448}"/>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COLONIALISM AND STRUGGLES</a:t>
            </a:r>
            <a:br>
              <a:rPr lang="en-US" sz="4000" dirty="0">
                <a:latin typeface="+mn-lt"/>
              </a:rPr>
            </a:br>
            <a:r>
              <a:rPr lang="en-US" sz="4000" dirty="0">
                <a:latin typeface="+mn-lt"/>
              </a:rPr>
              <a:t>FOR INDEPENDENCE</a:t>
            </a:r>
          </a:p>
        </p:txBody>
      </p:sp>
    </p:spTree>
    <p:extLst>
      <p:ext uri="{BB962C8B-B14F-4D97-AF65-F5344CB8AC3E}">
        <p14:creationId xmlns:p14="http://schemas.microsoft.com/office/powerpoint/2010/main" val="12134129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7D15F-D17C-149E-D5E0-1D86DD6E235C}"/>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70F0583D-FD31-76CB-4C0A-F91694E9FC34}"/>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800" dirty="0">
                <a:latin typeface="+mn-lt"/>
              </a:rPr>
              <a:t>During World War II, Japan took over many parts of the Pacific and China, but they were pushed back by the US and its allies.</a:t>
            </a:r>
          </a:p>
          <a:p>
            <a:pPr marL="743771" indent="-743771" defTabSz="896111">
              <a:spcBef>
                <a:spcPts val="1690"/>
              </a:spcBef>
              <a:defRPr sz="3136"/>
            </a:pPr>
            <a:r>
              <a:rPr lang="en-US" sz="2800" b="1" dirty="0">
                <a:latin typeface="+mn-lt"/>
              </a:rPr>
              <a:t>Nationalism</a:t>
            </a:r>
            <a:r>
              <a:rPr lang="en-US" sz="2800" dirty="0">
                <a:latin typeface="+mn-lt"/>
              </a:rPr>
              <a:t> (pride in one’s country) fueled independence movements across the region.</a:t>
            </a:r>
          </a:p>
          <a:p>
            <a:pPr marL="743771" indent="-743771" defTabSz="896111">
              <a:spcBef>
                <a:spcPts val="1690"/>
              </a:spcBef>
              <a:defRPr sz="3136"/>
            </a:pPr>
            <a:r>
              <a:rPr lang="en-US" sz="2800" b="1" dirty="0">
                <a:latin typeface="+mn-lt"/>
              </a:rPr>
              <a:t>Communism</a:t>
            </a:r>
            <a:r>
              <a:rPr lang="en-US" sz="2800" dirty="0">
                <a:latin typeface="+mn-lt"/>
              </a:rPr>
              <a:t>, a type of government in which a single party controls the country and the government owns all property and controls the economy, took hold in Vietnam and China.</a:t>
            </a:r>
          </a:p>
          <a:p>
            <a:pPr marL="743771" indent="-743771" defTabSz="896111">
              <a:spcBef>
                <a:spcPts val="1690"/>
              </a:spcBef>
              <a:defRPr sz="3136"/>
            </a:pPr>
            <a:r>
              <a:rPr lang="en-US" sz="2800" dirty="0">
                <a:latin typeface="+mn-lt"/>
              </a:rPr>
              <a:t>The </a:t>
            </a:r>
            <a:r>
              <a:rPr lang="en-US" sz="2800" b="1" dirty="0">
                <a:latin typeface="+mn-lt"/>
              </a:rPr>
              <a:t>Cold War</a:t>
            </a:r>
            <a:r>
              <a:rPr lang="en-US" sz="2800" dirty="0">
                <a:latin typeface="+mn-lt"/>
              </a:rPr>
              <a:t>, a war of words with no direct fighting, began after World War II as the United States sought </a:t>
            </a:r>
            <a:r>
              <a:rPr lang="en-US" sz="2800" b="1" dirty="0">
                <a:latin typeface="+mn-lt"/>
              </a:rPr>
              <a:t>containment</a:t>
            </a:r>
            <a:r>
              <a:rPr lang="en-US" sz="2800" dirty="0">
                <a:latin typeface="+mn-lt"/>
              </a:rPr>
              <a:t> to stop the spread of communism to other Asian countries.</a:t>
            </a:r>
          </a:p>
        </p:txBody>
      </p:sp>
      <p:sp>
        <p:nvSpPr>
          <p:cNvPr id="78" name="Shape 78">
            <a:extLst>
              <a:ext uri="{FF2B5EF4-FFF2-40B4-BE49-F238E27FC236}">
                <a16:creationId xmlns:a16="http://schemas.microsoft.com/office/drawing/2014/main" id="{00D13921-C804-F244-193A-AB67AD9EB502}"/>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19</a:t>
            </a:fld>
            <a:endParaRPr/>
          </a:p>
        </p:txBody>
      </p:sp>
      <p:sp>
        <p:nvSpPr>
          <p:cNvPr id="6" name="Shape 72">
            <a:extLst>
              <a:ext uri="{FF2B5EF4-FFF2-40B4-BE49-F238E27FC236}">
                <a16:creationId xmlns:a16="http://schemas.microsoft.com/office/drawing/2014/main" id="{0FC881F3-E870-9D01-5B31-062A415B430F}"/>
              </a:ext>
            </a:extLst>
          </p:cNvPr>
          <p:cNvSpPr txBox="1">
            <a:spLocks/>
          </p:cNvSpPr>
          <p:nvPr/>
        </p:nvSpPr>
        <p:spPr>
          <a:xfrm>
            <a:off x="0" y="0"/>
            <a:ext cx="91440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WORLD WAR II AND ITS AFTERMATH</a:t>
            </a:r>
          </a:p>
        </p:txBody>
      </p:sp>
    </p:spTree>
    <p:extLst>
      <p:ext uri="{BB962C8B-B14F-4D97-AF65-F5344CB8AC3E}">
        <p14:creationId xmlns:p14="http://schemas.microsoft.com/office/powerpoint/2010/main" val="29077287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77">
                                            <p:txEl>
                                              <p:pRg st="0" end="0"/>
                                            </p:txEl>
                                          </p:spTgt>
                                        </p:tgtEl>
                                        <p:attrNameLst>
                                          <p:attrName>style.visibility</p:attrName>
                                        </p:attrNameLst>
                                      </p:cBhvr>
                                      <p:to>
                                        <p:strVal val="visible"/>
                                      </p:to>
                                    </p:set>
                                    <p:anim calcmode="lin" valueType="num">
                                      <p:cBhvr>
                                        <p:cTn id="12"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77">
                                            <p:txEl>
                                              <p:pRg st="1" end="1"/>
                                            </p:txEl>
                                          </p:spTgt>
                                        </p:tgtEl>
                                        <p:attrNameLst>
                                          <p:attrName>style.visibility</p:attrName>
                                        </p:attrNameLst>
                                      </p:cBhvr>
                                      <p:to>
                                        <p:strVal val="visible"/>
                                      </p:to>
                                    </p:set>
                                    <p:anim calcmode="lin" valueType="num">
                                      <p:cBhvr>
                                        <p:cTn id="17"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iterate>
                                    <p:tmAbs val="0"/>
                                  </p:iterate>
                                  <p:childTnLst>
                                    <p:set>
                                      <p:cBhvr>
                                        <p:cTn id="21" fill="hold"/>
                                        <p:tgtEl>
                                          <p:spTgt spid="77">
                                            <p:txEl>
                                              <p:pRg st="2" end="2"/>
                                            </p:txEl>
                                          </p:spTgt>
                                        </p:tgtEl>
                                        <p:attrNameLst>
                                          <p:attrName>style.visibility</p:attrName>
                                        </p:attrNameLst>
                                      </p:cBhvr>
                                      <p:to>
                                        <p:strVal val="visible"/>
                                      </p:to>
                                    </p:set>
                                    <p:anim calcmode="lin" valueType="num">
                                      <p:cBhvr>
                                        <p:cTn id="22"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3"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iterate>
                                    <p:tmAbs val="0"/>
                                  </p:iterate>
                                  <p:childTnLst>
                                    <p:set>
                                      <p:cBhvr>
                                        <p:cTn id="26" fill="hold"/>
                                        <p:tgtEl>
                                          <p:spTgt spid="77">
                                            <p:txEl>
                                              <p:pRg st="3" end="3"/>
                                            </p:txEl>
                                          </p:spTgt>
                                        </p:tgtEl>
                                        <p:attrNameLst>
                                          <p:attrName>style.visibility</p:attrName>
                                        </p:attrNameLst>
                                      </p:cBhvr>
                                      <p:to>
                                        <p:strVal val="visible"/>
                                      </p:to>
                                    </p:set>
                                    <p:anim calcmode="lin" valueType="num">
                                      <p:cBhvr>
                                        <p:cTn id="27"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8"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pic>
        <p:nvPicPr>
          <p:cNvPr id="2050" name="Picture 2" descr="Shiva: A Man, A Myth or The Divine Reality ? - Politics and Daily News - NFDB">
            <a:extLst>
              <a:ext uri="{FF2B5EF4-FFF2-40B4-BE49-F238E27FC236}">
                <a16:creationId xmlns:a16="http://schemas.microsoft.com/office/drawing/2014/main" id="{0D826E96-0191-01DF-ED53-D68F51A77C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724"/>
          <a:stretch>
            <a:fillRect/>
          </a:stretch>
        </p:blipFill>
        <p:spPr bwMode="auto">
          <a:xfrm>
            <a:off x="0" y="-1"/>
            <a:ext cx="9144000" cy="6521549"/>
          </a:xfrm>
          <a:prstGeom prst="rect">
            <a:avLst/>
          </a:prstGeom>
          <a:noFill/>
          <a:extLst>
            <a:ext uri="{909E8E84-426E-40DD-AFC4-6F175D3DCCD1}">
              <a14:hiddenFill xmlns:a14="http://schemas.microsoft.com/office/drawing/2010/main">
                <a:solidFill>
                  <a:srgbClr val="FFFFFF"/>
                </a:solidFill>
              </a14:hiddenFill>
            </a:ext>
          </a:extLst>
        </p:spPr>
      </p:pic>
      <p:sp>
        <p:nvSpPr>
          <p:cNvPr id="66" name="Shape 66"/>
          <p:cNvSpPr>
            <a:spLocks noGrp="1"/>
          </p:cNvSpPr>
          <p:nvPr>
            <p:ph type="sldNum" sz="quarter" idx="2"/>
          </p:nvPr>
        </p:nvSpPr>
        <p:spPr>
          <a:xfrm>
            <a:off x="8655497" y="6521549"/>
            <a:ext cx="183701" cy="307773"/>
          </a:xfrm>
          <a:prstGeom prst="rect">
            <a:avLst/>
          </a:prstGeom>
          <a:extLst>
            <a:ext uri="{C572A759-6A51-4108-AA02-DFA0A04FC94B}">
              <ma14:wrappingTextBoxFlag xmlns:ma14="http://schemas.microsoft.com/office/mac/drawingml/2011/main" xmlns="" val="1"/>
            </a:ext>
          </a:extLst>
        </p:spPr>
        <p:txBody>
          <a:bodyPr/>
          <a:lstStyle>
            <a:lvl1pPr>
              <a:defRPr>
                <a:solidFill>
                  <a:srgbClr val="000000"/>
                </a:solidFill>
              </a:defRPr>
            </a:lvl1pPr>
          </a:lstStyle>
          <a:p>
            <a:fld id="{86CB4B4D-7CA3-9044-876B-883B54F8677D}" type="slidenum">
              <a:rPr>
                <a:solidFill>
                  <a:srgbClr val="FFFFFF"/>
                </a:solidFill>
              </a:rPr>
              <a:t>2</a:t>
            </a:fld>
            <a:endParaRPr dirty="0">
              <a:solidFill>
                <a:srgbClr val="FFFFFF"/>
              </a:solidFill>
            </a:endParaRPr>
          </a:p>
        </p:txBody>
      </p:sp>
      <p:sp>
        <p:nvSpPr>
          <p:cNvPr id="4" name="Rectangle 3">
            <a:extLst>
              <a:ext uri="{FF2B5EF4-FFF2-40B4-BE49-F238E27FC236}">
                <a16:creationId xmlns:a16="http://schemas.microsoft.com/office/drawing/2014/main" id="{A959EA9A-87F3-BBAF-14E8-5E7C785FACA1}"/>
              </a:ext>
            </a:extLst>
          </p:cNvPr>
          <p:cNvSpPr/>
          <p:nvPr/>
        </p:nvSpPr>
        <p:spPr>
          <a:xfrm>
            <a:off x="0" y="5449754"/>
            <a:ext cx="6016752" cy="1015660"/>
          </a:xfrm>
          <a:prstGeom prst="rect">
            <a:avLst/>
          </a:prstGeom>
          <a:solidFill>
            <a:srgbClr val="10253F">
              <a:alpha val="81961"/>
            </a:srgb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5" name="Shape 65"/>
          <p:cNvSpPr/>
          <p:nvPr/>
        </p:nvSpPr>
        <p:spPr>
          <a:xfrm>
            <a:off x="0" y="5449755"/>
            <a:ext cx="6016752" cy="1015659"/>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nchor="b">
            <a:spAutoFit/>
          </a:bodyPr>
          <a:lstStyle/>
          <a:p>
            <a:pPr>
              <a:defRPr sz="2000" b="1">
                <a:solidFill>
                  <a:srgbClr val="FFFFFF"/>
                </a:solidFill>
                <a:effectLst>
                  <a:outerShdw blurRad="38100" dist="38100" dir="2700000" rotWithShape="0">
                    <a:srgbClr val="000000">
                      <a:alpha val="43137"/>
                    </a:srgbClr>
                  </a:outerShdw>
                </a:effectLst>
                <a:latin typeface="Trebuchet MS"/>
                <a:ea typeface="Trebuchet MS"/>
                <a:cs typeface="Trebuchet MS"/>
                <a:sym typeface="Trebuchet MS"/>
              </a:defRPr>
            </a:pPr>
            <a:r>
              <a:rPr lang="en-US" dirty="0"/>
              <a:t> </a:t>
            </a:r>
            <a:r>
              <a:rPr dirty="0">
                <a:latin typeface="+mn-lt"/>
              </a:rPr>
              <a:t>Section 1: </a:t>
            </a:r>
            <a:r>
              <a:rPr lang="en-US" u="sng" dirty="0">
                <a:solidFill>
                  <a:srgbClr val="FF0000"/>
                </a:solidFill>
                <a:uFill>
                  <a:solidFill>
                    <a:srgbClr val="FF0000"/>
                  </a:solidFill>
                </a:uFill>
                <a:latin typeface="+mn-lt"/>
                <a:hlinkClick r:id="rId3" action="ppaction://hlinksldjump"/>
              </a:rPr>
              <a:t>The Geography of Southern and Eastern Asia</a:t>
            </a:r>
            <a:endParaRPr u="sng" dirty="0">
              <a:solidFill>
                <a:srgbClr val="FF0000"/>
              </a:solidFill>
              <a:uFill>
                <a:solidFill>
                  <a:srgbClr val="FF0000"/>
                </a:solidFill>
              </a:uFill>
              <a:latin typeface="+mn-lt"/>
              <a:hlinkClick r:id="rId3" action="ppaction://hlinksldjump">
                <a:extLst>
                  <a:ext uri="{A12FA001-AC4F-418D-AE19-62706E023703}">
                    <ahyp:hlinkClr xmlns:ahyp="http://schemas.microsoft.com/office/drawing/2018/hyperlinkcolor" val="tx"/>
                  </a:ext>
                </a:extLst>
              </a:hlinkClick>
            </a:endParaRPr>
          </a:p>
          <a:p>
            <a:pPr>
              <a:defRPr sz="2000" b="1">
                <a:solidFill>
                  <a:srgbClr val="FFFFFF"/>
                </a:solidFill>
                <a:effectLst>
                  <a:outerShdw blurRad="38100" dist="38100" dir="2700000" rotWithShape="0">
                    <a:srgbClr val="000000">
                      <a:alpha val="43137"/>
                    </a:srgbClr>
                  </a:outerShdw>
                </a:effectLst>
                <a:latin typeface="Trebuchet MS"/>
                <a:ea typeface="Trebuchet MS"/>
                <a:cs typeface="Trebuchet MS"/>
                <a:sym typeface="Trebuchet MS"/>
              </a:defRPr>
            </a:pPr>
            <a:r>
              <a:rPr lang="en-US" dirty="0">
                <a:latin typeface="+mn-lt"/>
              </a:rPr>
              <a:t> </a:t>
            </a:r>
            <a:r>
              <a:rPr dirty="0">
                <a:latin typeface="+mn-lt"/>
              </a:rPr>
              <a:t>Section 2: </a:t>
            </a:r>
            <a:r>
              <a:rPr lang="en-US" u="sng" dirty="0">
                <a:solidFill>
                  <a:srgbClr val="FF0000"/>
                </a:solidFill>
                <a:uFill>
                  <a:solidFill>
                    <a:srgbClr val="FF0000"/>
                  </a:solidFill>
                </a:uFill>
                <a:latin typeface="+mn-lt"/>
                <a:hlinkClick r:id="rId4" action="ppaction://hlinksldjump"/>
              </a:rPr>
              <a:t>The People of Asia</a:t>
            </a:r>
            <a:endParaRPr u="sng" dirty="0">
              <a:solidFill>
                <a:srgbClr val="FF0000"/>
              </a:solidFill>
              <a:uFill>
                <a:solidFill>
                  <a:srgbClr val="FF0000"/>
                </a:solidFill>
              </a:uFill>
              <a:latin typeface="+mn-lt"/>
              <a:hlinkClick r:id="rId4" action="ppaction://hlinksldjump">
                <a:extLst>
                  <a:ext uri="{A12FA001-AC4F-418D-AE19-62706E023703}">
                    <ahyp:hlinkClr xmlns:ahyp="http://schemas.microsoft.com/office/drawing/2018/hyperlinkcolor" val="tx"/>
                  </a:ext>
                </a:extLst>
              </a:hlinkClick>
            </a:endParaRPr>
          </a:p>
          <a:p>
            <a:pPr>
              <a:defRPr sz="2000" b="1">
                <a:solidFill>
                  <a:srgbClr val="FFFFFF"/>
                </a:solidFill>
                <a:effectLst>
                  <a:outerShdw blurRad="38100" dist="38100" dir="2700000" rotWithShape="0">
                    <a:srgbClr val="000000">
                      <a:alpha val="43137"/>
                    </a:srgbClr>
                  </a:outerShdw>
                </a:effectLst>
                <a:latin typeface="Trebuchet MS"/>
                <a:ea typeface="Trebuchet MS"/>
                <a:cs typeface="Trebuchet MS"/>
                <a:sym typeface="Trebuchet MS"/>
              </a:defRPr>
            </a:pPr>
            <a:r>
              <a:rPr lang="en-US" dirty="0">
                <a:solidFill>
                  <a:srgbClr val="FFFFFF"/>
                </a:solidFill>
                <a:latin typeface="+mn-lt"/>
              </a:rPr>
              <a:t> </a:t>
            </a:r>
            <a:r>
              <a:rPr dirty="0">
                <a:solidFill>
                  <a:srgbClr val="FFFFFF"/>
                </a:solidFill>
                <a:latin typeface="+mn-lt"/>
              </a:rPr>
              <a:t>Section 3: </a:t>
            </a:r>
            <a:r>
              <a:rPr lang="en-US" u="sng" dirty="0">
                <a:solidFill>
                  <a:srgbClr val="FF0000"/>
                </a:solidFill>
                <a:uFill>
                  <a:solidFill>
                    <a:srgbClr val="FF0000"/>
                  </a:solidFill>
                </a:uFill>
                <a:latin typeface="+mn-lt"/>
                <a:hlinkClick r:id="rId5" action="ppaction://hlinksldjump"/>
              </a:rPr>
              <a:t>A Brief History of Southern and Eastern Asia</a:t>
            </a:r>
            <a:endParaRPr u="sng" dirty="0">
              <a:solidFill>
                <a:srgbClr val="FF0000"/>
              </a:solidFill>
              <a:uFill>
                <a:solidFill>
                  <a:srgbClr val="FF0000"/>
                </a:solidFill>
              </a:uFill>
              <a:latin typeface="+mn-lt"/>
              <a:hlinkClick r:id="rId5" action="ppaction://hlinksldjump">
                <a:extLst>
                  <a:ext uri="{A12FA001-AC4F-418D-AE19-62706E023703}">
                    <ahyp:hlinkClr xmlns:ahyp="http://schemas.microsoft.com/office/drawing/2018/hyperlinkcolor" val="tx"/>
                  </a:ext>
                </a:extLst>
              </a:hlinkClick>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2" nodeType="afterEffect">
                                  <p:stCondLst>
                                    <p:cond delay="0"/>
                                  </p:stCondLst>
                                  <p:iterate>
                                    <p:tmAbs val="0"/>
                                  </p:iterate>
                                  <p:childTnLst>
                                    <p:set>
                                      <p:cBhvr>
                                        <p:cTn id="6" fill="hold"/>
                                        <p:tgtEl>
                                          <p:spTgt spid="65"/>
                                        </p:tgtEl>
                                        <p:attrNameLst>
                                          <p:attrName>style.visibility</p:attrName>
                                        </p:attrNameLst>
                                      </p:cBhvr>
                                      <p:to>
                                        <p:strVal val="visible"/>
                                      </p:to>
                                    </p:set>
                                    <p:anim calcmode="lin" valueType="num">
                                      <p:cBhvr>
                                        <p:cTn id="7" dur="500" fill="hold"/>
                                        <p:tgtEl>
                                          <p:spTgt spid="65"/>
                                        </p:tgtEl>
                                        <p:attrNameLst>
                                          <p:attrName>ppt_x</p:attrName>
                                        </p:attrNameLst>
                                      </p:cBhvr>
                                      <p:tavLst>
                                        <p:tav tm="0">
                                          <p:val>
                                            <p:strVal val="0-#ppt_w/2"/>
                                          </p:val>
                                        </p:tav>
                                        <p:tav tm="100000">
                                          <p:val>
                                            <p:strVal val="#ppt_x"/>
                                          </p:val>
                                        </p:tav>
                                      </p:tavLst>
                                    </p:anim>
                                    <p:anim calcmode="lin" valueType="num">
                                      <p:cBhvr>
                                        <p:cTn id="8"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2"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ED9E3-C5B0-4275-E311-5E50C9A93625}"/>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7A2348A3-F1B7-7138-0DAA-99123F1BE98A}"/>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400" dirty="0">
                <a:latin typeface="+mn-lt"/>
              </a:rPr>
              <a:t>The US believed that if one country became communist, other neighboring countries would also fall to communism – a concept known as the </a:t>
            </a:r>
            <a:r>
              <a:rPr lang="en-US" sz="2400" b="1" dirty="0">
                <a:latin typeface="+mn-lt"/>
              </a:rPr>
              <a:t>domino theory</a:t>
            </a:r>
            <a:r>
              <a:rPr lang="en-US" sz="2400" dirty="0">
                <a:latin typeface="+mn-lt"/>
              </a:rPr>
              <a:t>.</a:t>
            </a:r>
          </a:p>
          <a:p>
            <a:pPr marL="743771" indent="-743771" defTabSz="896111">
              <a:spcBef>
                <a:spcPts val="1690"/>
              </a:spcBef>
              <a:defRPr sz="3136"/>
            </a:pPr>
            <a:r>
              <a:rPr lang="en-US" sz="2400" dirty="0">
                <a:latin typeface="+mn-lt"/>
              </a:rPr>
              <a:t>After WW2, the Korean Peninsula was divided: the Soviet-controlled north and the Allied-controlled south. </a:t>
            </a:r>
          </a:p>
          <a:p>
            <a:pPr marL="743771" indent="-743771" defTabSz="896111">
              <a:spcBef>
                <a:spcPts val="1690"/>
              </a:spcBef>
              <a:defRPr sz="3136"/>
            </a:pPr>
            <a:r>
              <a:rPr lang="en-US" sz="2400" dirty="0">
                <a:latin typeface="+mn-lt"/>
              </a:rPr>
              <a:t>North Korean forces invaded the south to reunify the peninsula in 1950, but UN forces fought them back, resulting in an </a:t>
            </a:r>
            <a:r>
              <a:rPr lang="en-US" sz="2400" b="1" dirty="0">
                <a:latin typeface="+mn-lt"/>
              </a:rPr>
              <a:t>armistice</a:t>
            </a:r>
            <a:r>
              <a:rPr lang="en-US" sz="2400" dirty="0">
                <a:latin typeface="+mn-lt"/>
              </a:rPr>
              <a:t> (pause in fighting) in 1953.</a:t>
            </a:r>
          </a:p>
          <a:p>
            <a:pPr marL="743771" indent="-743771" defTabSz="896111">
              <a:spcBef>
                <a:spcPts val="1690"/>
              </a:spcBef>
              <a:defRPr sz="3136"/>
            </a:pPr>
            <a:r>
              <a:rPr lang="en-US" sz="2400" dirty="0">
                <a:latin typeface="+mn-lt"/>
              </a:rPr>
              <a:t>In the end, the peninsula was divided into two countries: the northern, communist half, and the southern, democratic half. </a:t>
            </a:r>
          </a:p>
          <a:p>
            <a:pPr marL="743771" indent="-743771" defTabSz="896111">
              <a:spcBef>
                <a:spcPts val="1690"/>
              </a:spcBef>
              <a:defRPr sz="3136"/>
            </a:pPr>
            <a:r>
              <a:rPr lang="en-US" sz="2400" dirty="0">
                <a:latin typeface="+mn-lt"/>
              </a:rPr>
              <a:t>Tensions remain between North Korea and South Korea. The border between the two countries is a </a:t>
            </a:r>
            <a:r>
              <a:rPr lang="en-US" sz="2400" b="1" dirty="0">
                <a:latin typeface="+mn-lt"/>
              </a:rPr>
              <a:t>demilitarized zone</a:t>
            </a:r>
            <a:r>
              <a:rPr lang="en-US" sz="2400" dirty="0">
                <a:latin typeface="+mn-lt"/>
              </a:rPr>
              <a:t>, which means no military equipment or people are allowed within the border.</a:t>
            </a:r>
          </a:p>
        </p:txBody>
      </p:sp>
      <p:sp>
        <p:nvSpPr>
          <p:cNvPr id="78" name="Shape 78">
            <a:extLst>
              <a:ext uri="{FF2B5EF4-FFF2-40B4-BE49-F238E27FC236}">
                <a16:creationId xmlns:a16="http://schemas.microsoft.com/office/drawing/2014/main" id="{64054CDB-8DCD-FA50-A9F3-0B666467F53B}"/>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20</a:t>
            </a:fld>
            <a:endParaRPr/>
          </a:p>
        </p:txBody>
      </p:sp>
      <p:sp>
        <p:nvSpPr>
          <p:cNvPr id="6" name="Shape 72">
            <a:extLst>
              <a:ext uri="{FF2B5EF4-FFF2-40B4-BE49-F238E27FC236}">
                <a16:creationId xmlns:a16="http://schemas.microsoft.com/office/drawing/2014/main" id="{72494D04-4BBC-3FE3-556A-049882F56BAE}"/>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KOREAN WAR</a:t>
            </a:r>
          </a:p>
        </p:txBody>
      </p:sp>
    </p:spTree>
    <p:extLst>
      <p:ext uri="{BB962C8B-B14F-4D97-AF65-F5344CB8AC3E}">
        <p14:creationId xmlns:p14="http://schemas.microsoft.com/office/powerpoint/2010/main" val="13569820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iterate>
                                    <p:tmAbs val="0"/>
                                  </p:iterate>
                                  <p:childTnLst>
                                    <p:set>
                                      <p:cBhvr>
                                        <p:cTn id="19" fill="hold"/>
                                        <p:tgtEl>
                                          <p:spTgt spid="77">
                                            <p:txEl>
                                              <p:pRg st="2" end="2"/>
                                            </p:txEl>
                                          </p:spTgt>
                                        </p:tgtEl>
                                        <p:attrNameLst>
                                          <p:attrName>style.visibility</p:attrName>
                                        </p:attrNameLst>
                                      </p:cBhvr>
                                      <p:to>
                                        <p:strVal val="visible"/>
                                      </p:to>
                                    </p:set>
                                    <p:anim calcmode="lin" valueType="num">
                                      <p:cBhvr>
                                        <p:cTn id="20"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1" dur="500" fill="hold"/>
                                        <p:tgtEl>
                                          <p:spTgt spid="77">
                                            <p:txEl>
                                              <p:pRg st="2" end="2"/>
                                            </p:txEl>
                                          </p:spTgt>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iterate>
                                    <p:tmAbs val="0"/>
                                  </p:iterate>
                                  <p:childTnLst>
                                    <p:set>
                                      <p:cBhvr>
                                        <p:cTn id="23" fill="hold"/>
                                        <p:tgtEl>
                                          <p:spTgt spid="77">
                                            <p:txEl>
                                              <p:pRg st="3" end="3"/>
                                            </p:txEl>
                                          </p:spTgt>
                                        </p:tgtEl>
                                        <p:attrNameLst>
                                          <p:attrName>style.visibility</p:attrName>
                                        </p:attrNameLst>
                                      </p:cBhvr>
                                      <p:to>
                                        <p:strVal val="visible"/>
                                      </p:to>
                                    </p:set>
                                    <p:anim calcmode="lin" valueType="num">
                                      <p:cBhvr>
                                        <p:cTn id="24"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5" dur="500" fill="hold"/>
                                        <p:tgtEl>
                                          <p:spTgt spid="77">
                                            <p:txEl>
                                              <p:pRg st="3" end="3"/>
                                            </p:txEl>
                                          </p:spTgt>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iterate>
                                    <p:tmAbs val="0"/>
                                  </p:iterate>
                                  <p:childTnLst>
                                    <p:set>
                                      <p:cBhvr>
                                        <p:cTn id="27" fill="hold"/>
                                        <p:tgtEl>
                                          <p:spTgt spid="77">
                                            <p:txEl>
                                              <p:pRg st="4" end="4"/>
                                            </p:txEl>
                                          </p:spTgt>
                                        </p:tgtEl>
                                        <p:attrNameLst>
                                          <p:attrName>style.visibility</p:attrName>
                                        </p:attrNameLst>
                                      </p:cBhvr>
                                      <p:to>
                                        <p:strVal val="visible"/>
                                      </p:to>
                                    </p:set>
                                    <p:anim calcmode="lin" valueType="num">
                                      <p:cBhvr>
                                        <p:cTn id="28"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29"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D018E-7A7A-5661-A8AD-4A9F28D54D4E}"/>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6C5DE82E-6D62-2E55-A956-CECDC338E3DA}"/>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800" dirty="0">
                <a:latin typeface="+mn-lt"/>
              </a:rPr>
              <a:t>Many Vietnamese wanted to reorganize their country under the communist leadership of Ho Chi Minh, but the US feared the spread of communism.</a:t>
            </a:r>
          </a:p>
          <a:p>
            <a:pPr marL="743771" indent="-743771" defTabSz="896111">
              <a:spcBef>
                <a:spcPts val="1690"/>
              </a:spcBef>
              <a:defRPr sz="3136"/>
            </a:pPr>
            <a:r>
              <a:rPr lang="en-US" sz="2800" dirty="0">
                <a:latin typeface="+mn-lt"/>
              </a:rPr>
              <a:t>War broke out in 1955 between the North Vietnamese, supported by the Soviet Union, and the South Vietnamese, supported by the US.</a:t>
            </a:r>
          </a:p>
          <a:p>
            <a:pPr marL="743771" indent="-743771" defTabSz="896111">
              <a:spcBef>
                <a:spcPts val="1690"/>
              </a:spcBef>
              <a:defRPr sz="3136"/>
            </a:pPr>
            <a:r>
              <a:rPr lang="en-US" sz="2800" dirty="0">
                <a:latin typeface="+mn-lt"/>
              </a:rPr>
              <a:t>Many resources were contributed to the war, but it became increasingly unpopular in the US.</a:t>
            </a:r>
          </a:p>
          <a:p>
            <a:pPr marL="1204020" lvl="2" indent="-743771" defTabSz="896111">
              <a:spcBef>
                <a:spcPts val="1690"/>
              </a:spcBef>
              <a:buFont typeface="Arial" panose="020B0604020202020204" pitchFamily="34" charset="0"/>
              <a:buChar char="•"/>
              <a:defRPr sz="3136"/>
            </a:pPr>
            <a:r>
              <a:rPr lang="en-US" sz="2400" dirty="0">
                <a:latin typeface="+mn-lt"/>
              </a:rPr>
              <a:t>The US withdrew their military by 1975, and Vietnam was soon united under a communist government.</a:t>
            </a:r>
          </a:p>
        </p:txBody>
      </p:sp>
      <p:sp>
        <p:nvSpPr>
          <p:cNvPr id="78" name="Shape 78">
            <a:extLst>
              <a:ext uri="{FF2B5EF4-FFF2-40B4-BE49-F238E27FC236}">
                <a16:creationId xmlns:a16="http://schemas.microsoft.com/office/drawing/2014/main" id="{66F86C24-0279-3B87-98BF-36F67D88CCAA}"/>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21</a:t>
            </a:fld>
            <a:endParaRPr/>
          </a:p>
        </p:txBody>
      </p:sp>
      <p:sp>
        <p:nvSpPr>
          <p:cNvPr id="6" name="Shape 72">
            <a:extLst>
              <a:ext uri="{FF2B5EF4-FFF2-40B4-BE49-F238E27FC236}">
                <a16:creationId xmlns:a16="http://schemas.microsoft.com/office/drawing/2014/main" id="{71DB3D95-1F65-9AB4-FAC2-66183E093B30}"/>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VIETNAM WAR</a:t>
            </a:r>
          </a:p>
        </p:txBody>
      </p:sp>
    </p:spTree>
    <p:extLst>
      <p:ext uri="{BB962C8B-B14F-4D97-AF65-F5344CB8AC3E}">
        <p14:creationId xmlns:p14="http://schemas.microsoft.com/office/powerpoint/2010/main" val="17687736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iterate>
                                    <p:tmAbs val="0"/>
                                  </p:iterate>
                                  <p:childTnLst>
                                    <p:set>
                                      <p:cBhvr>
                                        <p:cTn id="18" fill="hold"/>
                                        <p:tgtEl>
                                          <p:spTgt spid="77">
                                            <p:txEl>
                                              <p:pRg st="2" end="2"/>
                                            </p:txEl>
                                          </p:spTgt>
                                        </p:tgtEl>
                                        <p:attrNameLst>
                                          <p:attrName>style.visibility</p:attrName>
                                        </p:attrNameLst>
                                      </p:cBhvr>
                                      <p:to>
                                        <p:strVal val="visible"/>
                                      </p:to>
                                    </p:set>
                                    <p:anim calcmode="lin" valueType="num">
                                      <p:cBhvr>
                                        <p:cTn id="19"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grpId="0" nodeType="afterEffect">
                                  <p:stCondLst>
                                    <p:cond delay="0"/>
                                  </p:stCondLst>
                                  <p:iterate>
                                    <p:tmAbs val="0"/>
                                  </p:iterate>
                                  <p:childTnLst>
                                    <p:set>
                                      <p:cBhvr>
                                        <p:cTn id="23" fill="hold"/>
                                        <p:tgtEl>
                                          <p:spTgt spid="77">
                                            <p:txEl>
                                              <p:pRg st="3" end="3"/>
                                            </p:txEl>
                                          </p:spTgt>
                                        </p:tgtEl>
                                        <p:attrNameLst>
                                          <p:attrName>style.visibility</p:attrName>
                                        </p:attrNameLst>
                                      </p:cBhvr>
                                      <p:to>
                                        <p:strVal val="visible"/>
                                      </p:to>
                                    </p:set>
                                    <p:anim calcmode="lin" valueType="num">
                                      <p:cBhvr>
                                        <p:cTn id="24"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5"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F6CBEAE8-72BC-1686-FB2A-800BE36920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41" r="2941"/>
          <a:stretch>
            <a:fillRect/>
          </a:stretch>
        </p:blipFill>
        <p:spPr bwMode="auto">
          <a:xfrm>
            <a:off x="0" y="0"/>
            <a:ext cx="9144000" cy="6477000"/>
          </a:xfrm>
          <a:prstGeom prst="rect">
            <a:avLst/>
          </a:prstGeom>
          <a:noFill/>
          <a:extLst>
            <a:ext uri="{909E8E84-426E-40DD-AFC4-6F175D3DCCD1}">
              <a14:hiddenFill xmlns:a14="http://schemas.microsoft.com/office/drawing/2010/main">
                <a:solidFill>
                  <a:srgbClr val="FFFFFF"/>
                </a:solidFill>
              </a14:hiddenFill>
            </a:ext>
          </a:extLst>
        </p:spPr>
      </p:pic>
      <p:sp>
        <p:nvSpPr>
          <p:cNvPr id="222" name="Shape 222"/>
          <p:cNvSpPr>
            <a:spLocks noGrp="1"/>
          </p:cNvSpPr>
          <p:nvPr>
            <p:ph type="sldNum" sz="quarter" idx="2"/>
          </p:nvPr>
        </p:nvSpPr>
        <p:spPr>
          <a:xfrm>
            <a:off x="84504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22</a:t>
            </a:fld>
            <a:endParaRPr/>
          </a:p>
        </p:txBody>
      </p:sp>
      <p:sp>
        <p:nvSpPr>
          <p:cNvPr id="223" name="Shape 223"/>
          <p:cNvSpPr/>
          <p:nvPr/>
        </p:nvSpPr>
        <p:spPr>
          <a:xfrm>
            <a:off x="0" y="6107672"/>
            <a:ext cx="7924800" cy="36932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defRPr>
                <a:solidFill>
                  <a:srgbClr val="FFFFFF"/>
                </a:solidFill>
                <a:latin typeface="Trebuchet MS"/>
                <a:ea typeface="Trebuchet MS"/>
                <a:cs typeface="Trebuchet MS"/>
                <a:sym typeface="Trebuchet MS"/>
              </a:defRPr>
            </a:pPr>
            <a:r>
              <a:rPr dirty="0">
                <a:effectLst>
                  <a:outerShdw blurRad="63500" sx="102000" sy="102000" algn="ctr" rotWithShape="0">
                    <a:prstClr val="black">
                      <a:alpha val="40000"/>
                    </a:prstClr>
                  </a:outerShdw>
                </a:effectLst>
              </a:rPr>
              <a:t>Image Credits:</a:t>
            </a:r>
            <a:r>
              <a:rPr lang="en-US" dirty="0">
                <a:effectLst>
                  <a:outerShdw blurRad="63500" sx="102000" sy="102000" algn="ctr" rotWithShape="0">
                    <a:prstClr val="black">
                      <a:alpha val="40000"/>
                    </a:prstClr>
                  </a:outerShdw>
                </a:effectLst>
              </a:rPr>
              <a:t> </a:t>
            </a:r>
            <a:r>
              <a:rPr dirty="0">
                <a:effectLst>
                  <a:outerShdw blurRad="63500" sx="102000" sy="102000" algn="ctr" rotWithShape="0">
                    <a:prstClr val="black">
                      <a:alpha val="40000"/>
                    </a:prstClr>
                  </a:outerShdw>
                </a:effectLst>
              </a:rPr>
              <a:t>all Wikimedia Commons. Maps ©20</a:t>
            </a:r>
            <a:r>
              <a:rPr lang="en-US" dirty="0">
                <a:effectLst>
                  <a:outerShdw blurRad="63500" sx="102000" sy="102000" algn="ctr" rotWithShape="0">
                    <a:prstClr val="black">
                      <a:alpha val="40000"/>
                    </a:prstClr>
                  </a:outerShdw>
                </a:effectLst>
              </a:rPr>
              <a:t>25</a:t>
            </a:r>
            <a:r>
              <a:rPr dirty="0">
                <a:effectLst>
                  <a:outerShdw blurRad="63500" sx="102000" sy="102000" algn="ctr" rotWithShape="0">
                    <a:prstClr val="black">
                      <a:alpha val="40000"/>
                    </a:prstClr>
                  </a:outerShdw>
                </a:effectLst>
              </a:rPr>
              <a:t> Clairmont Press. </a:t>
            </a:r>
          </a:p>
        </p:txBody>
      </p:sp>
      <p:sp>
        <p:nvSpPr>
          <p:cNvPr id="2" name="TextBox 1">
            <a:extLst>
              <a:ext uri="{FF2B5EF4-FFF2-40B4-BE49-F238E27FC236}">
                <a16:creationId xmlns:a16="http://schemas.microsoft.com/office/drawing/2014/main" id="{8185E972-6B66-CF10-0BDE-4C07B065E8E0}"/>
              </a:ext>
            </a:extLst>
          </p:cNvPr>
          <p:cNvSpPr txBox="1"/>
          <p:nvPr/>
        </p:nvSpPr>
        <p:spPr>
          <a:xfrm>
            <a:off x="3464709" y="6490770"/>
            <a:ext cx="2214581" cy="369332"/>
          </a:xfrm>
          <a:prstGeom prst="rect">
            <a:avLst/>
          </a:prstGeom>
          <a:noFill/>
          <a:effectLst>
            <a:softEdge rad="31750"/>
          </a:effectLst>
        </p:spPr>
        <p:txBody>
          <a:bodyPr wrap="none">
            <a:spAutoFit/>
          </a:bodyPr>
          <a:lstStyle/>
          <a:p>
            <a:pPr eaLnBrk="1" fontAlgn="auto" hangingPunct="1">
              <a:spcBef>
                <a:spcPts val="0"/>
              </a:spcBef>
              <a:spcAft>
                <a:spcPts val="0"/>
              </a:spcAft>
              <a:defRPr/>
            </a:pPr>
            <a:r>
              <a:rPr lang="en-US" dirty="0">
                <a:latin typeface="+mn-lt"/>
                <a:ea typeface="+mn-ea"/>
                <a:hlinkClick r:id="rId3" action="ppaction://hlinksldjump"/>
              </a:rPr>
              <a:t>Return to Main Menu</a:t>
            </a:r>
            <a:endParaRPr lang="en-US" dirty="0">
              <a:latin typeface="+mn-lt"/>
              <a:ea typeface="+mn-ea"/>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23"/>
                                        </p:tgtEl>
                                        <p:attrNameLst>
                                          <p:attrName>style.visibility</p:attrName>
                                        </p:attrNameLst>
                                      </p:cBhvr>
                                      <p:to>
                                        <p:strVal val="visible"/>
                                      </p:to>
                                    </p:set>
                                    <p:animEffect transition="in" filter="dissolve">
                                      <p:cBhvr>
                                        <p:cTn id="7"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457200" y="0"/>
            <a:ext cx="8229600" cy="1143000"/>
          </a:xfrm>
          <a:prstGeom prst="rect">
            <a:avLst/>
          </a:prstGeom>
        </p:spPr>
        <p:txBody>
          <a:bodyPr>
            <a:noAutofit/>
          </a:bodyPr>
          <a:lstStyle>
            <a:lvl1pPr defTabSz="850391">
              <a:defRPr sz="3600">
                <a:effectLst>
                  <a:outerShdw blurRad="38100" dist="35433" dir="2700000" rotWithShape="0">
                    <a:srgbClr val="000000">
                      <a:alpha val="43137"/>
                    </a:srgbClr>
                  </a:outerShdw>
                </a:effectLst>
              </a:defRPr>
            </a:lvl1pPr>
          </a:lstStyle>
          <a:p>
            <a:r>
              <a:rPr lang="en-US" sz="4000" dirty="0">
                <a:latin typeface="+mn-lt"/>
              </a:rPr>
              <a:t>SECTION 1: THE GEOGRAPHY OF SOUTHERN AND EASTERN ASIA</a:t>
            </a:r>
            <a:endParaRPr sz="4000" dirty="0">
              <a:latin typeface="+mn-lt"/>
            </a:endParaRPr>
          </a:p>
        </p:txBody>
      </p:sp>
      <p:sp>
        <p:nvSpPr>
          <p:cNvPr id="69" name="Shape 69"/>
          <p:cNvSpPr>
            <a:spLocks noGrp="1"/>
          </p:cNvSpPr>
          <p:nvPr>
            <p:ph type="body" idx="1"/>
          </p:nvPr>
        </p:nvSpPr>
        <p:spPr>
          <a:xfrm>
            <a:off x="457200" y="1143000"/>
            <a:ext cx="8229600" cy="4525963"/>
          </a:xfrm>
          <a:prstGeom prst="rect">
            <a:avLst/>
          </a:prstGeom>
        </p:spPr>
        <p:txBody>
          <a:bodyPr/>
          <a:lstStyle/>
          <a:p>
            <a:pPr marL="342900" lvl="1" indent="-342900">
              <a:lnSpc>
                <a:spcPct val="100000"/>
              </a:lnSpc>
              <a:spcBef>
                <a:spcPts val="1690"/>
              </a:spcBef>
              <a:buChar char="➢"/>
            </a:pPr>
            <a:r>
              <a:rPr dirty="0">
                <a:latin typeface="+mn-lt"/>
              </a:rPr>
              <a:t>Essential Question</a:t>
            </a:r>
            <a:r>
              <a:rPr lang="en-US" dirty="0">
                <a:latin typeface="+mn-lt"/>
              </a:rPr>
              <a:t>:</a:t>
            </a:r>
          </a:p>
          <a:p>
            <a:pPr marL="892629" lvl="2" indent="-457200">
              <a:lnSpc>
                <a:spcPct val="100000"/>
              </a:lnSpc>
              <a:spcBef>
                <a:spcPts val="1690"/>
              </a:spcBef>
              <a:buFont typeface="Arial" panose="020B0604020202020204" pitchFamily="34" charset="0"/>
              <a:buChar char="•"/>
            </a:pPr>
            <a:r>
              <a:rPr lang="en-US" sz="2800" dirty="0">
                <a:latin typeface="+mn-lt"/>
              </a:rPr>
              <a:t>How have the Himalayas influenced the history and culture of Asia?</a:t>
            </a:r>
          </a:p>
        </p:txBody>
      </p:sp>
      <p:sp>
        <p:nvSpPr>
          <p:cNvPr id="70" name="Shape 70"/>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xfrm>
            <a:off x="457200" y="0"/>
            <a:ext cx="8229600" cy="1143000"/>
          </a:xfrm>
          <a:prstGeom prst="rect">
            <a:avLst/>
          </a:prstGeom>
        </p:spPr>
        <p:txBody>
          <a:bodyPr>
            <a:normAutofit fontScale="90000"/>
          </a:bodyPr>
          <a:lstStyle>
            <a:lvl1pPr defTabSz="850391">
              <a:defRPr sz="3600">
                <a:effectLst>
                  <a:outerShdw blurRad="38100" dist="35433" dir="2700000" rotWithShape="0">
                    <a:srgbClr val="000000">
                      <a:alpha val="43137"/>
                    </a:srgbClr>
                  </a:outerShdw>
                </a:effectLst>
              </a:defRPr>
            </a:lvl1pPr>
          </a:lstStyle>
          <a:p>
            <a:r>
              <a:rPr lang="en-US" sz="4400" dirty="0">
                <a:latin typeface="+mn-lt"/>
              </a:rPr>
              <a:t>SECTION 1: THE GEOGRAPHY OF SOUTHERN AND EASTERN ASIA</a:t>
            </a:r>
            <a:endParaRPr sz="4400" dirty="0">
              <a:latin typeface="+mn-lt"/>
            </a:endParaRPr>
          </a:p>
        </p:txBody>
      </p:sp>
      <p:sp>
        <p:nvSpPr>
          <p:cNvPr id="74" name="Shape 74"/>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4</a:t>
            </a:fld>
            <a:endParaRPr/>
          </a:p>
        </p:txBody>
      </p:sp>
      <p:sp>
        <p:nvSpPr>
          <p:cNvPr id="4" name="Shape 69">
            <a:extLst>
              <a:ext uri="{FF2B5EF4-FFF2-40B4-BE49-F238E27FC236}">
                <a16:creationId xmlns:a16="http://schemas.microsoft.com/office/drawing/2014/main" id="{374BF298-26A8-705E-479D-BEA18B6AE178}"/>
              </a:ext>
            </a:extLst>
          </p:cNvPr>
          <p:cNvSpPr txBox="1">
            <a:spLocks/>
          </p:cNvSpPr>
          <p:nvPr/>
        </p:nvSpPr>
        <p:spPr>
          <a:xfrm>
            <a:off x="457200" y="11430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342900" lvl="1" indent="-342900" hangingPunct="1">
              <a:lnSpc>
                <a:spcPct val="100000"/>
              </a:lnSpc>
              <a:spcBef>
                <a:spcPts val="1690"/>
              </a:spcBef>
              <a:buFont typeface="Wingdings"/>
              <a:buChar char="➢"/>
            </a:pPr>
            <a:r>
              <a:rPr lang="en-US" dirty="0">
                <a:latin typeface="+mn-lt"/>
              </a:rPr>
              <a:t>What terms do I need to know?:</a:t>
            </a:r>
          </a:p>
          <a:p>
            <a:pPr marL="742950" lvl="1" indent="-285750">
              <a:lnSpc>
                <a:spcPct val="100000"/>
              </a:lnSpc>
              <a:spcBef>
                <a:spcPts val="1690"/>
              </a:spcBef>
              <a:buFont typeface="Arial"/>
              <a:defRPr sz="2800"/>
            </a:pPr>
            <a:r>
              <a:rPr lang="en-US" sz="2800" dirty="0">
                <a:latin typeface="+mn-lt"/>
              </a:rPr>
              <a:t>subcontinent</a:t>
            </a:r>
          </a:p>
          <a:p>
            <a:pPr marL="742950" lvl="1" indent="-285750">
              <a:lnSpc>
                <a:spcPct val="100000"/>
              </a:lnSpc>
              <a:spcBef>
                <a:spcPts val="1690"/>
              </a:spcBef>
              <a:buFont typeface="Arial"/>
              <a:defRPr sz="2800"/>
            </a:pPr>
            <a:r>
              <a:rPr lang="en-US" sz="2800" dirty="0">
                <a:latin typeface="+mn-lt"/>
              </a:rPr>
              <a:t>tectonic plate</a:t>
            </a:r>
          </a:p>
          <a:p>
            <a:pPr marL="742950" lvl="1" indent="-285750">
              <a:lnSpc>
                <a:spcPct val="100000"/>
              </a:lnSpc>
              <a:spcBef>
                <a:spcPts val="1690"/>
              </a:spcBef>
              <a:buFont typeface="Arial"/>
              <a:defRPr sz="2800"/>
            </a:pPr>
            <a:r>
              <a:rPr lang="en-US" sz="2800" dirty="0">
                <a:latin typeface="+mn-lt"/>
              </a:rPr>
              <a:t>archipelago</a:t>
            </a:r>
          </a:p>
          <a:p>
            <a:pPr marL="742950" lvl="1" indent="-285750">
              <a:lnSpc>
                <a:spcPct val="100000"/>
              </a:lnSpc>
              <a:spcBef>
                <a:spcPts val="1690"/>
              </a:spcBef>
              <a:buFont typeface="Arial"/>
              <a:defRPr sz="2800"/>
            </a:pPr>
            <a:r>
              <a:rPr lang="en-US" sz="2800" dirty="0">
                <a:latin typeface="+mn-lt"/>
              </a:rPr>
              <a:t>peninsula</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600" dirty="0">
                <a:latin typeface="+mn-lt"/>
              </a:rPr>
              <a:t>Twenty-nine countries make up the region separated by different geographic features.</a:t>
            </a:r>
          </a:p>
          <a:p>
            <a:pPr marL="1204020" lvl="2" indent="-743771" defTabSz="896111">
              <a:spcBef>
                <a:spcPts val="1690"/>
              </a:spcBef>
              <a:buFont typeface="Arial" panose="020B0604020202020204" pitchFamily="34" charset="0"/>
              <a:buChar char="•"/>
              <a:defRPr sz="3136"/>
            </a:pPr>
            <a:r>
              <a:rPr lang="en-US" sz="2200" dirty="0">
                <a:latin typeface="+mn-lt"/>
              </a:rPr>
              <a:t>India is a </a:t>
            </a:r>
            <a:r>
              <a:rPr lang="en-US" sz="2200" b="1" dirty="0">
                <a:latin typeface="+mn-lt"/>
              </a:rPr>
              <a:t>subcontinent</a:t>
            </a:r>
            <a:r>
              <a:rPr lang="en-US" sz="2200" dirty="0">
                <a:latin typeface="+mn-lt"/>
              </a:rPr>
              <a:t> (a large land area mostly separate from the rest of a continent) and is also on a different </a:t>
            </a:r>
            <a:r>
              <a:rPr lang="en-US" sz="2200" b="1" dirty="0">
                <a:latin typeface="+mn-lt"/>
              </a:rPr>
              <a:t>tectonic plate</a:t>
            </a:r>
            <a:r>
              <a:rPr lang="en-US" sz="2200" dirty="0">
                <a:latin typeface="+mn-lt"/>
              </a:rPr>
              <a:t> (a separate part of Earth’s crust) than most of the rest of Asia.</a:t>
            </a:r>
          </a:p>
          <a:p>
            <a:pPr marL="1204020" lvl="2" indent="-743771" defTabSz="896111">
              <a:spcBef>
                <a:spcPts val="1690"/>
              </a:spcBef>
              <a:buFont typeface="Arial" panose="020B0604020202020204" pitchFamily="34" charset="0"/>
              <a:buChar char="•"/>
              <a:defRPr sz="3136"/>
            </a:pPr>
            <a:r>
              <a:rPr lang="en-US" sz="2200" dirty="0">
                <a:latin typeface="+mn-lt"/>
              </a:rPr>
              <a:t>North over the Himalayas, China has one of the largest economies and second largest population in the world.</a:t>
            </a:r>
          </a:p>
          <a:p>
            <a:pPr marL="1204020" lvl="2" indent="-743771" defTabSz="896111">
              <a:spcBef>
                <a:spcPts val="1690"/>
              </a:spcBef>
              <a:buFont typeface="Arial" panose="020B0604020202020204" pitchFamily="34" charset="0"/>
              <a:buChar char="•"/>
              <a:defRPr sz="3136"/>
            </a:pPr>
            <a:r>
              <a:rPr lang="en-US" sz="2200" dirty="0">
                <a:latin typeface="+mn-lt"/>
              </a:rPr>
              <a:t>To the east, North Korea is virtually cut off from the rest of the world, while South Korea has a growing, high-tech economy.</a:t>
            </a:r>
          </a:p>
          <a:p>
            <a:pPr marL="1204020" lvl="2" indent="-743771" defTabSz="896111">
              <a:spcBef>
                <a:spcPts val="1690"/>
              </a:spcBef>
              <a:buFont typeface="Arial" panose="020B0604020202020204" pitchFamily="34" charset="0"/>
              <a:buChar char="•"/>
              <a:defRPr sz="3136"/>
            </a:pPr>
            <a:r>
              <a:rPr lang="en-US" sz="2200" dirty="0">
                <a:latin typeface="+mn-lt"/>
              </a:rPr>
              <a:t>The Sea of Japan separates the Korean Peninsula from Japan, which is an </a:t>
            </a:r>
            <a:r>
              <a:rPr lang="en-US" sz="2200" b="1" dirty="0">
                <a:latin typeface="+mn-lt"/>
              </a:rPr>
              <a:t>archipelago</a:t>
            </a:r>
            <a:r>
              <a:rPr lang="en-US" sz="2200" dirty="0">
                <a:latin typeface="+mn-lt"/>
              </a:rPr>
              <a:t> (a chain of islands).</a:t>
            </a:r>
          </a:p>
          <a:p>
            <a:pPr marL="1204020" lvl="2" indent="-743771" defTabSz="896111">
              <a:spcBef>
                <a:spcPts val="1690"/>
              </a:spcBef>
              <a:buFont typeface="Arial" panose="020B0604020202020204" pitchFamily="34" charset="0"/>
              <a:buChar char="•"/>
              <a:defRPr sz="3136"/>
            </a:pPr>
            <a:r>
              <a:rPr lang="en-US" sz="2200" dirty="0">
                <a:latin typeface="+mn-lt"/>
              </a:rPr>
              <a:t>To the Southwest, Vietnam’s economy is beginning to grow thanks to trade with the US.</a:t>
            </a:r>
          </a:p>
        </p:txBody>
      </p:sp>
      <p:sp>
        <p:nvSpPr>
          <p:cNvPr id="78" name="Shape 78"/>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5</a:t>
            </a:fld>
            <a:endParaRPr/>
          </a:p>
        </p:txBody>
      </p:sp>
      <p:sp>
        <p:nvSpPr>
          <p:cNvPr id="6" name="Shape 72">
            <a:extLst>
              <a:ext uri="{FF2B5EF4-FFF2-40B4-BE49-F238E27FC236}">
                <a16:creationId xmlns:a16="http://schemas.microsoft.com/office/drawing/2014/main" id="{AA7F495F-FF79-E5BB-ACEF-7078CD242F17}"/>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LOCATION OF THE COUNTRIES OF SOUTHERN AND EASTERN ASIA</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1"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1"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1" nodeType="afterEffect">
                                  <p:stCondLst>
                                    <p:cond delay="0"/>
                                  </p:stCondLst>
                                  <p:iterate>
                                    <p:tmAbs val="0"/>
                                  </p:iterate>
                                  <p:childTnLst>
                                    <p:set>
                                      <p:cBhvr>
                                        <p:cTn id="30" fill="hold"/>
                                        <p:tgtEl>
                                          <p:spTgt spid="77">
                                            <p:txEl>
                                              <p:pRg st="4" end="4"/>
                                            </p:txEl>
                                          </p:spTgt>
                                        </p:tgtEl>
                                        <p:attrNameLst>
                                          <p:attrName>style.visibility</p:attrName>
                                        </p:attrNameLst>
                                      </p:cBhvr>
                                      <p:to>
                                        <p:strVal val="visible"/>
                                      </p:to>
                                    </p:set>
                                    <p:anim calcmode="lin" valueType="num">
                                      <p:cBhvr>
                                        <p:cTn id="31"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grpId="1" nodeType="afterEffect">
                                  <p:stCondLst>
                                    <p:cond delay="0"/>
                                  </p:stCondLst>
                                  <p:iterate>
                                    <p:tmAbs val="0"/>
                                  </p:iterate>
                                  <p:childTnLst>
                                    <p:set>
                                      <p:cBhvr>
                                        <p:cTn id="35" fill="hold"/>
                                        <p:tgtEl>
                                          <p:spTgt spid="77">
                                            <p:txEl>
                                              <p:pRg st="5" end="5"/>
                                            </p:txEl>
                                          </p:spTgt>
                                        </p:tgtEl>
                                        <p:attrNameLst>
                                          <p:attrName>style.visibility</p:attrName>
                                        </p:attrNameLst>
                                      </p:cBhvr>
                                      <p:to>
                                        <p:strVal val="visible"/>
                                      </p:to>
                                    </p:set>
                                    <p:anim calcmode="lin" valueType="num">
                                      <p:cBhvr>
                                        <p:cTn id="36" dur="500" fill="hold"/>
                                        <p:tgtEl>
                                          <p:spTgt spid="77">
                                            <p:txEl>
                                              <p:pRg st="5" end="5"/>
                                            </p:txEl>
                                          </p:spTgt>
                                        </p:tgtEl>
                                        <p:attrNameLst>
                                          <p:attrName>ppt_x</p:attrName>
                                        </p:attrNameLst>
                                      </p:cBhvr>
                                      <p:tavLst>
                                        <p:tav tm="0">
                                          <p:val>
                                            <p:strVal val="0-#ppt_w/2"/>
                                          </p:val>
                                        </p:tav>
                                        <p:tav tm="100000">
                                          <p:val>
                                            <p:strVal val="#ppt_x"/>
                                          </p:val>
                                        </p:tav>
                                      </p:tavLst>
                                    </p:anim>
                                    <p:anim calcmode="lin" valueType="num">
                                      <p:cBhvr>
                                        <p:cTn id="37" dur="500" fill="hold"/>
                                        <p:tgtEl>
                                          <p:spTgt spid="7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472B9-3BC6-20EA-99CC-71B80A5F997A}"/>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269652F9-2055-CB40-2345-4F2352890727}"/>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500" dirty="0">
                <a:latin typeface="+mn-lt"/>
              </a:rPr>
              <a:t>Southern and Eastern Asia are home to many of the longest rivers in the world, like the Ganges River, the Chang Jiang (Yangtze) River, and the Huang He (Yellow) River.</a:t>
            </a:r>
          </a:p>
          <a:p>
            <a:pPr marL="743771" indent="-743771" defTabSz="896111">
              <a:spcBef>
                <a:spcPts val="1690"/>
              </a:spcBef>
              <a:defRPr sz="3136"/>
            </a:pPr>
            <a:r>
              <a:rPr lang="en-US" sz="2500" dirty="0">
                <a:latin typeface="+mn-lt"/>
              </a:rPr>
              <a:t>The Himalayan Mountains are the tallest mountain range in the world, with Mount Everest as its highest peak.</a:t>
            </a:r>
          </a:p>
          <a:p>
            <a:pPr marL="743771" indent="-743771" defTabSz="896111">
              <a:spcBef>
                <a:spcPts val="1690"/>
              </a:spcBef>
              <a:defRPr sz="3136"/>
            </a:pPr>
            <a:r>
              <a:rPr lang="en-US" sz="2500" dirty="0">
                <a:latin typeface="+mn-lt"/>
              </a:rPr>
              <a:t>The Taklamakan Desert in western China and the Gobi Desert in northern China are among the largest in the world.</a:t>
            </a:r>
          </a:p>
          <a:p>
            <a:pPr marL="743771" indent="-743771" defTabSz="896111">
              <a:spcBef>
                <a:spcPts val="1690"/>
              </a:spcBef>
              <a:defRPr sz="3136"/>
            </a:pPr>
            <a:r>
              <a:rPr lang="en-US" sz="2500" dirty="0">
                <a:latin typeface="+mn-lt"/>
              </a:rPr>
              <a:t>Connected to China is the Korean </a:t>
            </a:r>
            <a:r>
              <a:rPr lang="en-US" sz="2500" b="1" dirty="0">
                <a:latin typeface="+mn-lt"/>
              </a:rPr>
              <a:t>Peninsula</a:t>
            </a:r>
            <a:r>
              <a:rPr lang="en-US" sz="2500" dirty="0">
                <a:latin typeface="+mn-lt"/>
              </a:rPr>
              <a:t>, which is a landform surrounded on three sides by water.</a:t>
            </a:r>
          </a:p>
          <a:p>
            <a:pPr marL="743771" indent="-743771" defTabSz="896111">
              <a:spcBef>
                <a:spcPts val="1690"/>
              </a:spcBef>
              <a:defRPr sz="3136"/>
            </a:pPr>
            <a:r>
              <a:rPr lang="en-US" sz="2500" dirty="0">
                <a:latin typeface="+mn-lt"/>
              </a:rPr>
              <a:t>The Sea of Japan and the South China Sea are two of the larger bodies of water in Southern and Eastern Asia.</a:t>
            </a:r>
          </a:p>
        </p:txBody>
      </p:sp>
      <p:sp>
        <p:nvSpPr>
          <p:cNvPr id="78" name="Shape 78">
            <a:extLst>
              <a:ext uri="{FF2B5EF4-FFF2-40B4-BE49-F238E27FC236}">
                <a16:creationId xmlns:a16="http://schemas.microsoft.com/office/drawing/2014/main" id="{F608A03A-92A2-91AC-4E73-EB372FE6170A}"/>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6</a:t>
            </a:fld>
            <a:endParaRPr/>
          </a:p>
        </p:txBody>
      </p:sp>
      <p:sp>
        <p:nvSpPr>
          <p:cNvPr id="6" name="Shape 72">
            <a:extLst>
              <a:ext uri="{FF2B5EF4-FFF2-40B4-BE49-F238E27FC236}">
                <a16:creationId xmlns:a16="http://schemas.microsoft.com/office/drawing/2014/main" id="{A7A1E050-5EC7-D21F-5562-EA9DDA714154}"/>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PHYSICAL FEATURES OF ASIA</a:t>
            </a:r>
          </a:p>
        </p:txBody>
      </p:sp>
    </p:spTree>
    <p:extLst>
      <p:ext uri="{BB962C8B-B14F-4D97-AF65-F5344CB8AC3E}">
        <p14:creationId xmlns:p14="http://schemas.microsoft.com/office/powerpoint/2010/main" val="3247415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iterate>
                                    <p:tmAbs val="0"/>
                                  </p:iterate>
                                  <p:childTnLst>
                                    <p:set>
                                      <p:cBhvr>
                                        <p:cTn id="18" fill="hold"/>
                                        <p:tgtEl>
                                          <p:spTgt spid="77">
                                            <p:txEl>
                                              <p:pRg st="2" end="2"/>
                                            </p:txEl>
                                          </p:spTgt>
                                        </p:tgtEl>
                                        <p:attrNameLst>
                                          <p:attrName>style.visibility</p:attrName>
                                        </p:attrNameLst>
                                      </p:cBhvr>
                                      <p:to>
                                        <p:strVal val="visible"/>
                                      </p:to>
                                    </p:set>
                                    <p:anim calcmode="lin" valueType="num">
                                      <p:cBhvr>
                                        <p:cTn id="19"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grpId="0" nodeType="afterEffect">
                                  <p:stCondLst>
                                    <p:cond delay="0"/>
                                  </p:stCondLst>
                                  <p:iterate>
                                    <p:tmAbs val="0"/>
                                  </p:iterate>
                                  <p:childTnLst>
                                    <p:set>
                                      <p:cBhvr>
                                        <p:cTn id="23" fill="hold"/>
                                        <p:tgtEl>
                                          <p:spTgt spid="77">
                                            <p:txEl>
                                              <p:pRg st="3" end="3"/>
                                            </p:txEl>
                                          </p:spTgt>
                                        </p:tgtEl>
                                        <p:attrNameLst>
                                          <p:attrName>style.visibility</p:attrName>
                                        </p:attrNameLst>
                                      </p:cBhvr>
                                      <p:to>
                                        <p:strVal val="visible"/>
                                      </p:to>
                                    </p:set>
                                    <p:anim calcmode="lin" valueType="num">
                                      <p:cBhvr>
                                        <p:cTn id="24"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5" dur="500" fill="hold"/>
                                        <p:tgtEl>
                                          <p:spTgt spid="77">
                                            <p:txEl>
                                              <p:pRg st="3" end="3"/>
                                            </p:txEl>
                                          </p:spTgt>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iterate>
                                    <p:tmAbs val="0"/>
                                  </p:iterate>
                                  <p:childTnLst>
                                    <p:set>
                                      <p:cBhvr>
                                        <p:cTn id="27" fill="hold"/>
                                        <p:tgtEl>
                                          <p:spTgt spid="77">
                                            <p:txEl>
                                              <p:pRg st="4" end="4"/>
                                            </p:txEl>
                                          </p:spTgt>
                                        </p:tgtEl>
                                        <p:attrNameLst>
                                          <p:attrName>style.visibility</p:attrName>
                                        </p:attrNameLst>
                                      </p:cBhvr>
                                      <p:to>
                                        <p:strVal val="visible"/>
                                      </p:to>
                                    </p:set>
                                    <p:anim calcmode="lin" valueType="num">
                                      <p:cBhvr>
                                        <p:cTn id="28"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29"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9A96B-2940-EDFE-54F1-F2416EAC8D5C}"/>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1DE2143F-98C8-5757-D14C-208BE4DBC227}"/>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600" dirty="0">
                <a:latin typeface="+mn-lt"/>
              </a:rPr>
              <a:t>India is separated from the rest of Asia by mountains. Most of India’s population lives in river valleys south of the Himalayas. The rivers provide water for irrigation, travel, trade routes, and drinking water.</a:t>
            </a:r>
          </a:p>
          <a:p>
            <a:pPr marL="743771" indent="-743771" defTabSz="896111">
              <a:spcBef>
                <a:spcPts val="1690"/>
              </a:spcBef>
              <a:defRPr sz="3136"/>
            </a:pPr>
            <a:r>
              <a:rPr lang="en-US" sz="2600" dirty="0">
                <a:latin typeface="+mn-lt"/>
              </a:rPr>
              <a:t>China’s population is more concentrated around its rivers, opposed to its mountain and desert regions, because of the rivers’ resources.</a:t>
            </a:r>
          </a:p>
          <a:p>
            <a:pPr marL="743771" indent="-743771" defTabSz="896111">
              <a:spcBef>
                <a:spcPts val="1690"/>
              </a:spcBef>
              <a:defRPr sz="3136"/>
            </a:pPr>
            <a:r>
              <a:rPr lang="en-US" sz="2600" dirty="0">
                <a:latin typeface="+mn-lt"/>
              </a:rPr>
              <a:t>In North Korea and South Korea, geography and politics influence the trade success (or failures) of the countries.</a:t>
            </a:r>
          </a:p>
          <a:p>
            <a:pPr marL="743771" indent="-743771" defTabSz="896111">
              <a:spcBef>
                <a:spcPts val="1690"/>
              </a:spcBef>
              <a:defRPr sz="3136"/>
            </a:pPr>
            <a:r>
              <a:rPr lang="en-US" sz="2600" dirty="0">
                <a:latin typeface="+mn-lt"/>
              </a:rPr>
              <a:t>As an island nation with few natural resources, Japan relies on trade by sea and air to meet the needs and wants of its people.</a:t>
            </a:r>
          </a:p>
        </p:txBody>
      </p:sp>
      <p:sp>
        <p:nvSpPr>
          <p:cNvPr id="78" name="Shape 78">
            <a:extLst>
              <a:ext uri="{FF2B5EF4-FFF2-40B4-BE49-F238E27FC236}">
                <a16:creationId xmlns:a16="http://schemas.microsoft.com/office/drawing/2014/main" id="{DCCA92FC-0E69-5ADA-7313-CD9DA4BEE624}"/>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7</a:t>
            </a:fld>
            <a:endParaRPr/>
          </a:p>
        </p:txBody>
      </p:sp>
      <p:sp>
        <p:nvSpPr>
          <p:cNvPr id="6" name="Shape 72">
            <a:extLst>
              <a:ext uri="{FF2B5EF4-FFF2-40B4-BE49-F238E27FC236}">
                <a16:creationId xmlns:a16="http://schemas.microsoft.com/office/drawing/2014/main" id="{479B0DF0-C212-8BCD-A938-B33E2697E70C}"/>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IMPACT OF GEOGRAPHY ON WHERE PEOPLE LIVE AND HOW THEY TRADE</a:t>
            </a:r>
          </a:p>
        </p:txBody>
      </p:sp>
      <p:sp>
        <p:nvSpPr>
          <p:cNvPr id="2" name="TextBox 1">
            <a:extLst>
              <a:ext uri="{FF2B5EF4-FFF2-40B4-BE49-F238E27FC236}">
                <a16:creationId xmlns:a16="http://schemas.microsoft.com/office/drawing/2014/main" id="{0310AAB9-D7A4-1FA4-717C-353C04ED5AAB}"/>
              </a:ext>
            </a:extLst>
          </p:cNvPr>
          <p:cNvSpPr txBox="1"/>
          <p:nvPr/>
        </p:nvSpPr>
        <p:spPr>
          <a:xfrm>
            <a:off x="3464709" y="6490770"/>
            <a:ext cx="2214581" cy="369332"/>
          </a:xfrm>
          <a:prstGeom prst="rect">
            <a:avLst/>
          </a:prstGeom>
          <a:noFill/>
          <a:effectLst>
            <a:softEdge rad="31750"/>
          </a:effectLst>
        </p:spPr>
        <p:txBody>
          <a:bodyPr wrap="none">
            <a:spAutoFit/>
          </a:bodyPr>
          <a:lstStyle/>
          <a:p>
            <a:pPr eaLnBrk="1" fontAlgn="auto" hangingPunct="1">
              <a:spcBef>
                <a:spcPts val="0"/>
              </a:spcBef>
              <a:spcAft>
                <a:spcPts val="0"/>
              </a:spcAft>
              <a:defRPr/>
            </a:pPr>
            <a:r>
              <a:rPr lang="en-US" dirty="0">
                <a:latin typeface="+mn-lt"/>
                <a:ea typeface="+mn-ea"/>
                <a:hlinkClick r:id="rId2" action="ppaction://hlinksldjump"/>
              </a:rPr>
              <a:t>Return to Main Menu</a:t>
            </a:r>
            <a:endParaRPr lang="en-US" dirty="0">
              <a:latin typeface="+mn-lt"/>
              <a:ea typeface="+mn-ea"/>
            </a:endParaRPr>
          </a:p>
        </p:txBody>
      </p:sp>
    </p:spTree>
    <p:extLst>
      <p:ext uri="{BB962C8B-B14F-4D97-AF65-F5344CB8AC3E}">
        <p14:creationId xmlns:p14="http://schemas.microsoft.com/office/powerpoint/2010/main" val="6303491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p:tmAbs val="0"/>
                                  </p:iterate>
                                  <p:childTnLst>
                                    <p:set>
                                      <p:cBhvr>
                                        <p:cTn id="14" fill="hold"/>
                                        <p:tgtEl>
                                          <p:spTgt spid="77">
                                            <p:txEl>
                                              <p:pRg st="1" end="1"/>
                                            </p:txEl>
                                          </p:spTgt>
                                        </p:tgtEl>
                                        <p:attrNameLst>
                                          <p:attrName>style.visibility</p:attrName>
                                        </p:attrNameLst>
                                      </p:cBhvr>
                                      <p:to>
                                        <p:strVal val="visible"/>
                                      </p:to>
                                    </p:set>
                                    <p:anim calcmode="lin" valueType="num">
                                      <p:cBhvr>
                                        <p:cTn id="15"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6" dur="500" fill="hold"/>
                                        <p:tgtEl>
                                          <p:spTgt spid="77">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iterate>
                                    <p:tmAbs val="0"/>
                                  </p:iterate>
                                  <p:childTnLst>
                                    <p:set>
                                      <p:cBhvr>
                                        <p:cTn id="18" fill="hold"/>
                                        <p:tgtEl>
                                          <p:spTgt spid="77">
                                            <p:txEl>
                                              <p:pRg st="2" end="2"/>
                                            </p:txEl>
                                          </p:spTgt>
                                        </p:tgtEl>
                                        <p:attrNameLst>
                                          <p:attrName>style.visibility</p:attrName>
                                        </p:attrNameLst>
                                      </p:cBhvr>
                                      <p:to>
                                        <p:strVal val="visible"/>
                                      </p:to>
                                    </p:set>
                                    <p:anim calcmode="lin" valueType="num">
                                      <p:cBhvr>
                                        <p:cTn id="19"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0" dur="500" fill="hold"/>
                                        <p:tgtEl>
                                          <p:spTgt spid="77">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iterate>
                                    <p:tmAbs val="0"/>
                                  </p:iterate>
                                  <p:childTnLst>
                                    <p:set>
                                      <p:cBhvr>
                                        <p:cTn id="22" fill="hold"/>
                                        <p:tgtEl>
                                          <p:spTgt spid="77">
                                            <p:txEl>
                                              <p:pRg st="3" end="3"/>
                                            </p:txEl>
                                          </p:spTgt>
                                        </p:tgtEl>
                                        <p:attrNameLst>
                                          <p:attrName>style.visibility</p:attrName>
                                        </p:attrNameLst>
                                      </p:cBhvr>
                                      <p:to>
                                        <p:strVal val="visible"/>
                                      </p:to>
                                    </p:set>
                                    <p:anim calcmode="lin" valueType="num">
                                      <p:cBhvr>
                                        <p:cTn id="23"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4"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body" idx="1"/>
          </p:nvPr>
        </p:nvSpPr>
        <p:spPr>
          <a:xfrm>
            <a:off x="453348" y="1143000"/>
            <a:ext cx="8229600" cy="4525963"/>
          </a:xfrm>
          <a:prstGeom prst="rect">
            <a:avLst/>
          </a:prstGeom>
        </p:spPr>
        <p:txBody>
          <a:bodyPr/>
          <a:lstStyle>
            <a:lvl2pPr marL="742950" indent="-285750">
              <a:lnSpc>
                <a:spcPct val="100000"/>
              </a:lnSpc>
              <a:spcBef>
                <a:spcPts val="600"/>
              </a:spcBef>
              <a:buFont typeface="Arial"/>
              <a:defRPr sz="2800"/>
            </a:lvl2pPr>
          </a:lstStyle>
          <a:p>
            <a:pPr marL="342900" lvl="1" indent="-342900">
              <a:spcBef>
                <a:spcPts val="1690"/>
              </a:spcBef>
              <a:buChar char="➢"/>
            </a:pPr>
            <a:r>
              <a:rPr lang="en-US" sz="3200" dirty="0">
                <a:latin typeface="+mn-lt"/>
              </a:rPr>
              <a:t>Essential Question:</a:t>
            </a:r>
          </a:p>
          <a:p>
            <a:pPr marL="892629" lvl="2" indent="-457200">
              <a:lnSpc>
                <a:spcPct val="100000"/>
              </a:lnSpc>
              <a:spcBef>
                <a:spcPts val="1690"/>
              </a:spcBef>
              <a:buFont typeface="Arial" panose="020B0604020202020204" pitchFamily="34" charset="0"/>
              <a:buChar char="•"/>
            </a:pPr>
            <a:r>
              <a:rPr lang="en-US" sz="2800" dirty="0">
                <a:latin typeface="+mn-lt"/>
              </a:rPr>
              <a:t>What are differences between ethnic groups and religious groups?</a:t>
            </a:r>
          </a:p>
        </p:txBody>
      </p:sp>
      <p:sp>
        <p:nvSpPr>
          <p:cNvPr id="113" name="Shape 113"/>
          <p:cNvSpPr>
            <a:spLocks noGrp="1"/>
          </p:cNvSpPr>
          <p:nvPr>
            <p:ph type="sldNum" sz="quarter" idx="2"/>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8</a:t>
            </a:fld>
            <a:endParaRPr/>
          </a:p>
        </p:txBody>
      </p:sp>
      <p:sp>
        <p:nvSpPr>
          <p:cNvPr id="2" name="Shape 72">
            <a:extLst>
              <a:ext uri="{FF2B5EF4-FFF2-40B4-BE49-F238E27FC236}">
                <a16:creationId xmlns:a16="http://schemas.microsoft.com/office/drawing/2014/main" id="{D6C31D75-EC2D-0374-9D6B-4D28753D5C20}"/>
              </a:ext>
            </a:extLst>
          </p:cNvPr>
          <p:cNvSpPr txBox="1">
            <a:spLocks/>
          </p:cNvSpPr>
          <p:nvPr/>
        </p:nvSpPr>
        <p:spPr>
          <a:xfrm>
            <a:off x="457200"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SECTION 2: THE PEOPLE OF</a:t>
            </a:r>
            <a:br>
              <a:rPr lang="en-US" sz="4000" dirty="0">
                <a:latin typeface="+mn-lt"/>
              </a:rPr>
            </a:br>
            <a:r>
              <a:rPr lang="en-US" sz="4000" dirty="0">
                <a:latin typeface="+mn-lt"/>
              </a:rPr>
              <a:t>SOUTHERN AND EASTERN ASIA</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12">
                                            <p:bg/>
                                          </p:spTgt>
                                        </p:tgtEl>
                                        <p:attrNameLst>
                                          <p:attrName>style.visibility</p:attrName>
                                        </p:attrNameLst>
                                      </p:cBhvr>
                                      <p:to>
                                        <p:strVal val="visible"/>
                                      </p:to>
                                    </p:set>
                                    <p:anim calcmode="lin" valueType="num">
                                      <p:cBhvr>
                                        <p:cTn id="7" dur="500" fill="hold"/>
                                        <p:tgtEl>
                                          <p:spTgt spid="112">
                                            <p:bg/>
                                          </p:spTgt>
                                        </p:tgtEl>
                                        <p:attrNameLst>
                                          <p:attrName>ppt_x</p:attrName>
                                        </p:attrNameLst>
                                      </p:cBhvr>
                                      <p:tavLst>
                                        <p:tav tm="0">
                                          <p:val>
                                            <p:strVal val="0-#ppt_w/2"/>
                                          </p:val>
                                        </p:tav>
                                        <p:tav tm="100000">
                                          <p:val>
                                            <p:strVal val="#ppt_x"/>
                                          </p:val>
                                        </p:tav>
                                      </p:tavLst>
                                    </p:anim>
                                    <p:anim calcmode="lin" valueType="num">
                                      <p:cBhvr>
                                        <p:cTn id="8" dur="500" fill="hold"/>
                                        <p:tgtEl>
                                          <p:spTgt spid="112">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1" nodeType="afterEffect">
                                  <p:stCondLst>
                                    <p:cond delay="0"/>
                                  </p:stCondLst>
                                  <p:iterate>
                                    <p:tmAbs val="0"/>
                                  </p:iterate>
                                  <p:childTnLst>
                                    <p:set>
                                      <p:cBhvr>
                                        <p:cTn id="11" fill="hold"/>
                                        <p:tgtEl>
                                          <p:spTgt spid="112">
                                            <p:txEl>
                                              <p:pRg st="0" end="0"/>
                                            </p:txEl>
                                          </p:spTgt>
                                        </p:tgtEl>
                                        <p:attrNameLst>
                                          <p:attrName>style.visibility</p:attrName>
                                        </p:attrNameLst>
                                      </p:cBhvr>
                                      <p:to>
                                        <p:strVal val="visible"/>
                                      </p:to>
                                    </p:set>
                                    <p:anim calcmode="lin" valueType="num">
                                      <p:cBhvr>
                                        <p:cTn id="12" dur="500" fill="hold"/>
                                        <p:tgtEl>
                                          <p:spTgt spid="112">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1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body" idx="1"/>
          </p:nvPr>
        </p:nvSpPr>
        <p:spPr>
          <a:xfrm>
            <a:off x="453348" y="1143000"/>
            <a:ext cx="8229600" cy="5385116"/>
          </a:xfrm>
          <a:prstGeom prst="rect">
            <a:avLst/>
          </a:prstGeom>
        </p:spPr>
        <p:txBody>
          <a:bodyPr lIns="45720">
            <a:noAutofit/>
          </a:bodyPr>
          <a:lstStyle/>
          <a:p>
            <a:pPr marL="342900" lvl="1" indent="-342900">
              <a:lnSpc>
                <a:spcPct val="100000"/>
              </a:lnSpc>
              <a:spcBef>
                <a:spcPts val="1690"/>
              </a:spcBef>
              <a:buFont typeface="Wingdings"/>
              <a:buChar char="➢"/>
            </a:pPr>
            <a:r>
              <a:rPr lang="en-US" sz="3000" dirty="0">
                <a:latin typeface="+mn-lt"/>
              </a:rPr>
              <a:t>What terms do I need to know?:</a:t>
            </a:r>
          </a:p>
        </p:txBody>
      </p:sp>
      <p:sp>
        <p:nvSpPr>
          <p:cNvPr id="117" name="Shape 117"/>
          <p:cNvSpPr>
            <a:spLocks noGrp="1"/>
          </p:cNvSpPr>
          <p:nvPr>
            <p:ph type="sldNum" sz="quarter" idx="2"/>
          </p:nvPr>
        </p:nvSpPr>
        <p:spPr>
          <a:xfrm>
            <a:off x="8526699" y="6528116"/>
            <a:ext cx="31249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9</a:t>
            </a:fld>
            <a:endParaRPr/>
          </a:p>
        </p:txBody>
      </p:sp>
      <p:sp>
        <p:nvSpPr>
          <p:cNvPr id="2" name="Shape 116">
            <a:extLst>
              <a:ext uri="{FF2B5EF4-FFF2-40B4-BE49-F238E27FC236}">
                <a16:creationId xmlns:a16="http://schemas.microsoft.com/office/drawing/2014/main" id="{AAE8DEFD-4590-AC60-F216-1DDE72AC0DD7}"/>
              </a:ext>
            </a:extLst>
          </p:cNvPr>
          <p:cNvSpPr txBox="1">
            <a:spLocks/>
          </p:cNvSpPr>
          <p:nvPr/>
        </p:nvSpPr>
        <p:spPr>
          <a:xfrm>
            <a:off x="449496" y="1789176"/>
            <a:ext cx="8229600" cy="4775516"/>
          </a:xfrm>
          <a:prstGeom prst="rect">
            <a:avLst/>
          </a:prstGeom>
          <a:ln w="12700">
            <a:miter lim="400000"/>
          </a:ln>
          <a:extLst>
            <a:ext uri="{C572A759-6A51-4108-AA02-DFA0A04FC94B}">
              <ma14:wrappingTextBoxFlag xmlns:ma14="http://schemas.microsoft.com/office/mac/drawingml/2011/main" xmlns="" val="1"/>
            </a:ext>
          </a:extLst>
        </p:spPr>
        <p:txBody>
          <a:bodyPr lIns="45720" tIns="45718" rIns="45718" bIns="45718" numCol="3">
            <a:no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742950" lvl="1" indent="-285750" hangingPunct="1">
              <a:lnSpc>
                <a:spcPct val="100000"/>
              </a:lnSpc>
              <a:spcBef>
                <a:spcPts val="1690"/>
              </a:spcBef>
              <a:buFont typeface="Arial"/>
              <a:buChar char="•"/>
              <a:defRPr sz="2800"/>
            </a:pPr>
            <a:r>
              <a:rPr lang="en-US" sz="2600" dirty="0">
                <a:latin typeface="+mn-lt"/>
              </a:rPr>
              <a:t>ethnic group</a:t>
            </a:r>
          </a:p>
          <a:p>
            <a:pPr marL="742950" lvl="1" indent="-285750" hangingPunct="1">
              <a:lnSpc>
                <a:spcPct val="100000"/>
              </a:lnSpc>
              <a:spcBef>
                <a:spcPts val="1690"/>
              </a:spcBef>
              <a:buFont typeface="Arial"/>
              <a:buChar char="•"/>
              <a:defRPr sz="2800"/>
            </a:pPr>
            <a:r>
              <a:rPr lang="en-US" sz="2600" dirty="0">
                <a:latin typeface="+mn-lt"/>
              </a:rPr>
              <a:t>religious group</a:t>
            </a:r>
          </a:p>
          <a:p>
            <a:pPr marL="742950" lvl="1" indent="-285750" hangingPunct="1">
              <a:lnSpc>
                <a:spcPct val="100000"/>
              </a:lnSpc>
              <a:spcBef>
                <a:spcPts val="1690"/>
              </a:spcBef>
              <a:buFont typeface="Arial"/>
              <a:buChar char="•"/>
              <a:defRPr sz="2800"/>
            </a:pPr>
            <a:r>
              <a:rPr lang="en-US" sz="2600" dirty="0">
                <a:latin typeface="+mn-lt"/>
              </a:rPr>
              <a:t>philosophy</a:t>
            </a:r>
          </a:p>
          <a:p>
            <a:pPr marL="742950" lvl="1" indent="-285750" hangingPunct="1">
              <a:lnSpc>
                <a:spcPct val="100000"/>
              </a:lnSpc>
              <a:spcBef>
                <a:spcPts val="1690"/>
              </a:spcBef>
              <a:buFont typeface="Arial"/>
              <a:buChar char="•"/>
              <a:defRPr sz="2800"/>
            </a:pPr>
            <a:r>
              <a:rPr lang="en-US" sz="2600" dirty="0">
                <a:latin typeface="+mn-lt"/>
              </a:rPr>
              <a:t>Hinduism</a:t>
            </a:r>
          </a:p>
          <a:p>
            <a:pPr marL="742950" lvl="1" indent="-285750" hangingPunct="1">
              <a:lnSpc>
                <a:spcPct val="100000"/>
              </a:lnSpc>
              <a:spcBef>
                <a:spcPts val="1690"/>
              </a:spcBef>
              <a:buFont typeface="Arial"/>
              <a:buChar char="•"/>
              <a:defRPr sz="2800"/>
            </a:pPr>
            <a:r>
              <a:rPr lang="en-US" sz="2600" dirty="0">
                <a:latin typeface="+mn-lt"/>
              </a:rPr>
              <a:t>Vedas</a:t>
            </a:r>
          </a:p>
          <a:p>
            <a:pPr marL="742950" lvl="1" indent="-285750" hangingPunct="1">
              <a:lnSpc>
                <a:spcPct val="100000"/>
              </a:lnSpc>
              <a:spcBef>
                <a:spcPts val="1690"/>
              </a:spcBef>
              <a:buFont typeface="Arial"/>
              <a:buChar char="•"/>
              <a:defRPr sz="2800"/>
            </a:pPr>
            <a:r>
              <a:rPr lang="en-US" sz="2600" dirty="0">
                <a:latin typeface="+mn-lt"/>
              </a:rPr>
              <a:t>Brahman</a:t>
            </a:r>
          </a:p>
          <a:p>
            <a:pPr marL="742950" lvl="1" indent="-285750" hangingPunct="1">
              <a:lnSpc>
                <a:spcPct val="100000"/>
              </a:lnSpc>
              <a:spcBef>
                <a:spcPts val="1690"/>
              </a:spcBef>
              <a:buFont typeface="Arial"/>
              <a:buChar char="•"/>
              <a:defRPr sz="2800"/>
            </a:pPr>
            <a:r>
              <a:rPr lang="en-US" sz="2600" dirty="0">
                <a:latin typeface="+mn-lt"/>
              </a:rPr>
              <a:t>reincarnation</a:t>
            </a:r>
          </a:p>
          <a:p>
            <a:pPr marL="742950" lvl="1" indent="-285750" hangingPunct="1">
              <a:lnSpc>
                <a:spcPct val="100000"/>
              </a:lnSpc>
              <a:spcBef>
                <a:spcPts val="1690"/>
              </a:spcBef>
              <a:buFont typeface="Arial"/>
              <a:buChar char="•"/>
              <a:defRPr sz="2800"/>
            </a:pPr>
            <a:r>
              <a:rPr lang="en-US" sz="2600" dirty="0">
                <a:latin typeface="+mn-lt"/>
              </a:rPr>
              <a:t>karma</a:t>
            </a:r>
          </a:p>
          <a:p>
            <a:pPr marL="742950" lvl="1" indent="-285750" hangingPunct="1">
              <a:lnSpc>
                <a:spcPct val="100000"/>
              </a:lnSpc>
              <a:spcBef>
                <a:spcPts val="1690"/>
              </a:spcBef>
              <a:buFont typeface="Arial"/>
              <a:buChar char="•"/>
              <a:defRPr sz="2800"/>
            </a:pPr>
            <a:r>
              <a:rPr lang="en-US" sz="2600" dirty="0">
                <a:latin typeface="+mn-lt"/>
              </a:rPr>
              <a:t>caste system</a:t>
            </a:r>
          </a:p>
          <a:p>
            <a:pPr marL="742950" lvl="1" indent="-285750" hangingPunct="1">
              <a:lnSpc>
                <a:spcPct val="100000"/>
              </a:lnSpc>
              <a:spcBef>
                <a:spcPts val="1690"/>
              </a:spcBef>
              <a:buFont typeface="Arial"/>
              <a:buChar char="•"/>
              <a:defRPr sz="2800"/>
            </a:pPr>
            <a:r>
              <a:rPr lang="en-US" sz="2600" dirty="0">
                <a:latin typeface="+mn-lt"/>
              </a:rPr>
              <a:t>Buddhism</a:t>
            </a:r>
          </a:p>
          <a:p>
            <a:pPr marL="742950" lvl="1" indent="-285750" hangingPunct="1">
              <a:lnSpc>
                <a:spcPct val="100000"/>
              </a:lnSpc>
              <a:spcBef>
                <a:spcPts val="1690"/>
              </a:spcBef>
              <a:buFont typeface="Arial"/>
              <a:buChar char="•"/>
              <a:defRPr sz="2800"/>
            </a:pPr>
            <a:r>
              <a:rPr lang="en-US" sz="2600" dirty="0">
                <a:latin typeface="+mn-lt"/>
              </a:rPr>
              <a:t>Four Noble Truths</a:t>
            </a:r>
          </a:p>
          <a:p>
            <a:pPr marL="742950" lvl="1" indent="-285750" hangingPunct="1">
              <a:lnSpc>
                <a:spcPct val="100000"/>
              </a:lnSpc>
              <a:spcBef>
                <a:spcPts val="1690"/>
              </a:spcBef>
              <a:buFont typeface="Arial"/>
              <a:buChar char="•"/>
              <a:defRPr sz="2800"/>
            </a:pPr>
            <a:r>
              <a:rPr lang="en-US" sz="2600" dirty="0">
                <a:latin typeface="+mn-lt"/>
              </a:rPr>
              <a:t>Nirvana</a:t>
            </a:r>
          </a:p>
          <a:p>
            <a:pPr marL="742950" lvl="1" indent="-285750" hangingPunct="1">
              <a:lnSpc>
                <a:spcPct val="100000"/>
              </a:lnSpc>
              <a:spcBef>
                <a:spcPts val="1690"/>
              </a:spcBef>
              <a:buFont typeface="Arial"/>
              <a:buChar char="•"/>
              <a:defRPr sz="2800"/>
            </a:pPr>
            <a:r>
              <a:rPr lang="en-US" sz="2600" dirty="0">
                <a:latin typeface="+mn-lt"/>
              </a:rPr>
              <a:t>Middle Way</a:t>
            </a:r>
          </a:p>
          <a:p>
            <a:pPr marL="742950" lvl="1" indent="-285750" hangingPunct="1">
              <a:lnSpc>
                <a:spcPct val="100000"/>
              </a:lnSpc>
              <a:spcBef>
                <a:spcPts val="1690"/>
              </a:spcBef>
              <a:buFont typeface="Arial"/>
              <a:buChar char="•"/>
              <a:defRPr sz="2800"/>
            </a:pPr>
            <a:r>
              <a:rPr lang="en-US" sz="2600" dirty="0">
                <a:latin typeface="+mn-lt"/>
              </a:rPr>
              <a:t>Tripitaka</a:t>
            </a:r>
          </a:p>
          <a:p>
            <a:pPr marL="742950" lvl="1" indent="-285750" hangingPunct="1">
              <a:lnSpc>
                <a:spcPct val="100000"/>
              </a:lnSpc>
              <a:spcBef>
                <a:spcPts val="1690"/>
              </a:spcBef>
              <a:buFont typeface="Arial"/>
              <a:buChar char="•"/>
              <a:defRPr sz="2800"/>
            </a:pPr>
            <a:r>
              <a:rPr lang="en-US" sz="2600" dirty="0">
                <a:latin typeface="+mn-lt"/>
              </a:rPr>
              <a:t>Mahayana Sutras</a:t>
            </a:r>
          </a:p>
          <a:p>
            <a:pPr marL="742950" lvl="1" indent="-285750" hangingPunct="1">
              <a:lnSpc>
                <a:spcPct val="100000"/>
              </a:lnSpc>
              <a:spcBef>
                <a:spcPts val="1690"/>
              </a:spcBef>
              <a:buFont typeface="Arial"/>
              <a:buChar char="•"/>
              <a:defRPr sz="2800"/>
            </a:pPr>
            <a:r>
              <a:rPr lang="en-US" sz="2600" dirty="0">
                <a:latin typeface="+mn-lt"/>
              </a:rPr>
              <a:t>Shintoism</a:t>
            </a:r>
          </a:p>
          <a:p>
            <a:pPr marL="742950" lvl="1" indent="-285750" hangingPunct="1">
              <a:lnSpc>
                <a:spcPct val="100000"/>
              </a:lnSpc>
              <a:spcBef>
                <a:spcPts val="1690"/>
              </a:spcBef>
              <a:buFont typeface="Arial"/>
              <a:buChar char="•"/>
              <a:defRPr sz="2800"/>
            </a:pPr>
            <a:r>
              <a:rPr lang="en-US" sz="2600" dirty="0">
                <a:latin typeface="+mn-lt"/>
              </a:rPr>
              <a:t>kami</a:t>
            </a:r>
          </a:p>
          <a:p>
            <a:pPr marL="742950" lvl="1" indent="-285750" hangingPunct="1">
              <a:lnSpc>
                <a:spcPct val="100000"/>
              </a:lnSpc>
              <a:spcBef>
                <a:spcPts val="1690"/>
              </a:spcBef>
              <a:buFont typeface="Arial"/>
              <a:buChar char="•"/>
              <a:defRPr sz="2800"/>
            </a:pPr>
            <a:r>
              <a:rPr lang="en-US" sz="2600" dirty="0">
                <a:latin typeface="+mn-lt"/>
              </a:rPr>
              <a:t>Confucianism</a:t>
            </a:r>
          </a:p>
          <a:p>
            <a:pPr marL="742950" lvl="1" indent="-285750" hangingPunct="1">
              <a:lnSpc>
                <a:spcPct val="100000"/>
              </a:lnSpc>
              <a:spcBef>
                <a:spcPts val="1690"/>
              </a:spcBef>
              <a:buFont typeface="Arial"/>
              <a:buChar char="•"/>
              <a:defRPr sz="2800"/>
            </a:pPr>
            <a:r>
              <a:rPr lang="en-US" sz="2600" dirty="0">
                <a:latin typeface="+mn-lt"/>
              </a:rPr>
              <a:t>Golden Rule of Behavior</a:t>
            </a:r>
          </a:p>
          <a:p>
            <a:pPr marL="742950" lvl="1" indent="-285750" hangingPunct="1">
              <a:lnSpc>
                <a:spcPct val="100000"/>
              </a:lnSpc>
              <a:spcBef>
                <a:spcPts val="1690"/>
              </a:spcBef>
              <a:buFont typeface="Arial"/>
              <a:buChar char="•"/>
              <a:defRPr sz="2800"/>
            </a:pPr>
            <a:r>
              <a:rPr lang="en-US" sz="2600" dirty="0">
                <a:latin typeface="+mn-lt"/>
              </a:rPr>
              <a:t>Analects</a:t>
            </a:r>
          </a:p>
        </p:txBody>
      </p:sp>
      <p:sp>
        <p:nvSpPr>
          <p:cNvPr id="3" name="Shape 72">
            <a:extLst>
              <a:ext uri="{FF2B5EF4-FFF2-40B4-BE49-F238E27FC236}">
                <a16:creationId xmlns:a16="http://schemas.microsoft.com/office/drawing/2014/main" id="{1F1C1FE1-4DF3-F3A9-9783-E817DC511242}"/>
              </a:ext>
            </a:extLst>
          </p:cNvPr>
          <p:cNvSpPr txBox="1">
            <a:spLocks/>
          </p:cNvSpPr>
          <p:nvPr/>
        </p:nvSpPr>
        <p:spPr>
          <a:xfrm>
            <a:off x="457200"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SECTION 2: THE PEOPLE OF</a:t>
            </a:r>
            <a:br>
              <a:rPr lang="en-US" sz="4000" dirty="0">
                <a:latin typeface="+mn-lt"/>
              </a:rPr>
            </a:br>
            <a:r>
              <a:rPr lang="en-US" sz="4000" dirty="0">
                <a:latin typeface="+mn-lt"/>
              </a:rPr>
              <a:t>SOUTHERN AND EASTERN ASIA</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16">
                                            <p:bg/>
                                          </p:spTgt>
                                        </p:tgtEl>
                                        <p:attrNameLst>
                                          <p:attrName>style.visibility</p:attrName>
                                        </p:attrNameLst>
                                      </p:cBhvr>
                                      <p:to>
                                        <p:strVal val="visible"/>
                                      </p:to>
                                    </p:set>
                                    <p:anim calcmode="lin" valueType="num">
                                      <p:cBhvr>
                                        <p:cTn id="7" dur="500" fill="hold"/>
                                        <p:tgtEl>
                                          <p:spTgt spid="116">
                                            <p:bg/>
                                          </p:spTgt>
                                        </p:tgtEl>
                                        <p:attrNameLst>
                                          <p:attrName>ppt_x</p:attrName>
                                        </p:attrNameLst>
                                      </p:cBhvr>
                                      <p:tavLst>
                                        <p:tav tm="0">
                                          <p:val>
                                            <p:strVal val="0-#ppt_w/2"/>
                                          </p:val>
                                        </p:tav>
                                        <p:tav tm="100000">
                                          <p:val>
                                            <p:strVal val="#ppt_x"/>
                                          </p:val>
                                        </p:tav>
                                      </p:tavLst>
                                    </p:anim>
                                    <p:anim calcmode="lin" valueType="num">
                                      <p:cBhvr>
                                        <p:cTn id="8" dur="500" fill="hold"/>
                                        <p:tgtEl>
                                          <p:spTgt spid="116">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16">
                                            <p:txEl>
                                              <p:pRg st="0" end="0"/>
                                            </p:txEl>
                                          </p:spTgt>
                                        </p:tgtEl>
                                        <p:attrNameLst>
                                          <p:attrName>style.visibility</p:attrName>
                                        </p:attrNameLst>
                                      </p:cBhvr>
                                      <p:to>
                                        <p:strVal val="visible"/>
                                      </p:to>
                                    </p:set>
                                    <p:anim calcmode="lin" valueType="num">
                                      <p:cBhvr>
                                        <p:cTn id="11" dur="500" fill="hold"/>
                                        <p:tgtEl>
                                          <p:spTgt spid="116">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16">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2">
                                            <p:bg/>
                                          </p:spTgt>
                                        </p:tgtEl>
                                        <p:attrNameLst>
                                          <p:attrName>style.visibility</p:attrName>
                                        </p:attrNameLst>
                                      </p:cBhvr>
                                      <p:to>
                                        <p:strVal val="visible"/>
                                      </p:to>
                                    </p:set>
                                    <p:anim calcmode="lin" valueType="num">
                                      <p:cBhvr>
                                        <p:cTn id="16" dur="500" fill="hold"/>
                                        <p:tgtEl>
                                          <p:spTgt spid="2">
                                            <p:bg/>
                                          </p:spTgt>
                                        </p:tgtEl>
                                        <p:attrNameLst>
                                          <p:attrName>ppt_x</p:attrName>
                                        </p:attrNameLst>
                                      </p:cBhvr>
                                      <p:tavLst>
                                        <p:tav tm="0">
                                          <p:val>
                                            <p:strVal val="0-#ppt_w/2"/>
                                          </p:val>
                                        </p:tav>
                                        <p:tav tm="100000">
                                          <p:val>
                                            <p:strVal val="#ppt_x"/>
                                          </p:val>
                                        </p:tav>
                                      </p:tavLst>
                                    </p:anim>
                                    <p:anim calcmode="lin" valueType="num">
                                      <p:cBhvr>
                                        <p:cTn id="17" dur="500" fill="hold"/>
                                        <p:tgtEl>
                                          <p:spTgt spid="2">
                                            <p:bg/>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1" build="p" bldLvl="5" animBg="1" advAuto="0"/>
      <p:bldP spid="2" grpId="0" build="p" bldLvl="5" animBg="1" advAuto="0"/>
    </p:bldLst>
  </p:timing>
</p:sld>
</file>

<file path=ppt/theme/theme1.xml><?xml version="1.0" encoding="utf-8"?>
<a:theme xmlns:a="http://schemas.openxmlformats.org/drawingml/2006/main" name="Office Theme">
  <a:themeElements>
    <a:clrScheme name="Custom 3">
      <a:dk1>
        <a:srgbClr val="000000"/>
      </a:dk1>
      <a:lt1>
        <a:srgbClr val="4F81BD"/>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2099</TotalTime>
  <Words>1737</Words>
  <Application>Microsoft Macintosh PowerPoint</Application>
  <PresentationFormat>On-screen Show (4:3)</PresentationFormat>
  <Paragraphs>151</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Trebuchet MS</vt:lpstr>
      <vt:lpstr>Wingdings</vt:lpstr>
      <vt:lpstr>Office Theme</vt:lpstr>
      <vt:lpstr>PowerPoint Presentation</vt:lpstr>
      <vt:lpstr>PowerPoint Presentation</vt:lpstr>
      <vt:lpstr>SECTION 1: THE GEOGRAPHY OF SOUTHERN AND EASTERN ASIA</vt:lpstr>
      <vt:lpstr>SECTION 1: THE GEOGRAPHY OF SOUTHERN AND EASTERN ASIA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Emmett Mullins</cp:lastModifiedBy>
  <cp:revision>143</cp:revision>
  <dcterms:modified xsi:type="dcterms:W3CDTF">2025-10-13T00:12:51Z</dcterms:modified>
</cp:coreProperties>
</file>