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344" r:id="rId7"/>
    <p:sldId id="345" r:id="rId8"/>
    <p:sldId id="346" r:id="rId9"/>
    <p:sldId id="347" r:id="rId10"/>
    <p:sldId id="293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1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1682" autoAdjust="0"/>
  </p:normalViewPr>
  <p:slideViewPr>
    <p:cSldViewPr snapToGrid="0" snapToObjects="1">
      <p:cViewPr varScale="1">
        <p:scale>
          <a:sx n="128" d="100"/>
          <a:sy n="128" d="100"/>
        </p:scale>
        <p:origin x="16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5836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8679102" y="6528118"/>
            <a:ext cx="312499" cy="294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8" indent="-320038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526702" y="6528118"/>
            <a:ext cx="312499" cy="294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33">
            <a:extLst>
              <a:ext uri="{FF2B5EF4-FFF2-40B4-BE49-F238E27FC236}">
                <a16:creationId xmlns:a16="http://schemas.microsoft.com/office/drawing/2014/main" id="{456D9CB4-1410-0793-D0EF-2BF510AE2C37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6" y="0"/>
            <a:ext cx="9142622" cy="64865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/>
          <p:nvPr/>
        </p:nvSpPr>
        <p:spPr>
          <a:xfrm>
            <a:off x="2754" y="5409355"/>
            <a:ext cx="9141246" cy="1077214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Chapter </a:t>
            </a:r>
            <a:r>
              <a:rPr lang="en-US" b="1" dirty="0">
                <a:latin typeface="+mn-lt"/>
              </a:rPr>
              <a:t>3</a:t>
            </a:r>
            <a:r>
              <a:rPr b="1" dirty="0">
                <a:latin typeface="+mn-lt"/>
              </a:rPr>
              <a:t>:</a:t>
            </a:r>
            <a:r>
              <a:rPr lang="en-US" b="1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Economic Understandings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 </a:t>
            </a:r>
            <a:r>
              <a:rPr b="1" dirty="0">
                <a:latin typeface="+mn-lt"/>
              </a:rPr>
              <a:t>STUDY PRESENTATION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</a:t>
            </a:r>
            <a:r>
              <a:rPr lang="en-US" dirty="0"/>
              <a:t>2025</a:t>
            </a:r>
            <a:r>
              <a:rPr dirty="0"/>
              <a:t> Clairmont Press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8E49A-1655-D28E-3171-EB8121E0B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519" y="528322"/>
            <a:ext cx="7581691" cy="2092132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245">
            <a:extLst>
              <a:ext uri="{FF2B5EF4-FFF2-40B4-BE49-F238E27FC236}">
                <a16:creationId xmlns:a16="http://schemas.microsoft.com/office/drawing/2014/main" id="{502CE93E-E6EB-85AD-C8E0-2C8582F54710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2811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84504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0" y="6107672"/>
            <a:ext cx="792480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Image Credits: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all Wikimedia Commons. Maps ©20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Clairmont Press.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F6073-BBD0-DAF3-C5D1-D2CAA065DDD8}"/>
              </a:ext>
            </a:extLst>
          </p:cNvPr>
          <p:cNvSpPr txBox="1"/>
          <p:nvPr/>
        </p:nvSpPr>
        <p:spPr>
          <a:xfrm>
            <a:off x="3464709" y="649077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3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41">
            <a:extLst>
              <a:ext uri="{FF2B5EF4-FFF2-40B4-BE49-F238E27FC236}">
                <a16:creationId xmlns:a16="http://schemas.microsoft.com/office/drawing/2014/main" id="{17D3E103-686B-EE2C-420E-B3144BD92363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6" y="0"/>
            <a:ext cx="9141247" cy="64916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59EA9A-87F3-BBAF-14E8-5E7C785FACA1}"/>
              </a:ext>
            </a:extLst>
          </p:cNvPr>
          <p:cNvSpPr/>
          <p:nvPr/>
        </p:nvSpPr>
        <p:spPr>
          <a:xfrm>
            <a:off x="0" y="6065308"/>
            <a:ext cx="5701696" cy="400106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Shape 65"/>
          <p:cNvSpPr/>
          <p:nvPr/>
        </p:nvSpPr>
        <p:spPr>
          <a:xfrm>
            <a:off x="0" y="6065309"/>
            <a:ext cx="576645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dirty="0"/>
              <a:t> </a:t>
            </a:r>
            <a:r>
              <a:rPr dirty="0">
                <a:latin typeface="+mn-lt"/>
              </a:rPr>
              <a:t>Section 1: </a:t>
            </a:r>
            <a:r>
              <a:rPr lang="en-US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</a:rPr>
              <a:t>Economic Fundamentals</a:t>
            </a:r>
            <a:endParaRPr u="sng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+mn-lt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55497" y="6521549"/>
            <a:ext cx="183701" cy="3077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rgbClr val="FFFFFF"/>
                </a:solidFill>
              </a:rPr>
              <a:t>2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defTabSz="850391">
              <a:defRPr sz="3600"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4000" dirty="0">
                <a:latin typeface="+mn-lt"/>
              </a:rPr>
              <a:t>SECTION 1: ECONOMIC FUNDAMENTALS</a:t>
            </a:r>
            <a:endParaRPr sz="4000" dirty="0">
              <a:latin typeface="+mn-lt"/>
            </a:endParaRP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>
              <a:lnSpc>
                <a:spcPct val="100000"/>
              </a:lnSpc>
              <a:buChar char="➢"/>
            </a:pPr>
            <a:r>
              <a:rPr dirty="0">
                <a:latin typeface="+mn-lt"/>
              </a:rPr>
              <a:t>Essential Question</a:t>
            </a:r>
            <a:r>
              <a:rPr lang="en-US" dirty="0">
                <a:latin typeface="+mn-lt"/>
              </a:rPr>
              <a:t>:</a:t>
            </a:r>
          </a:p>
          <a:p>
            <a:pPr marL="892629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How are people both consumers and producers</a:t>
            </a:r>
            <a:r>
              <a:rPr sz="2800" dirty="0">
                <a:latin typeface="+mn-lt"/>
              </a:rPr>
              <a:t>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4" name="Shape 69">
            <a:extLst>
              <a:ext uri="{FF2B5EF4-FFF2-40B4-BE49-F238E27FC236}">
                <a16:creationId xmlns:a16="http://schemas.microsoft.com/office/drawing/2014/main" id="{374BF298-26A8-705E-479D-BEA18B6AE178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Autofit/>
          </a:bodyPr>
          <a:lstStyle>
            <a:lvl1pPr marL="758951" marR="0" indent="-75895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indent="-32657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indent="-3048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lvl="1" indent="-342900" hangingPunct="1">
              <a:lnSpc>
                <a:spcPct val="100000"/>
              </a:lnSpc>
              <a:buFont typeface="Wingdings"/>
              <a:buChar char="➢"/>
            </a:pPr>
            <a:r>
              <a:rPr lang="en-US" dirty="0">
                <a:latin typeface="+mn-lt"/>
              </a:rPr>
              <a:t>What terms do I need to know?:</a:t>
            </a:r>
          </a:p>
        </p:txBody>
      </p:sp>
      <p:sp>
        <p:nvSpPr>
          <p:cNvPr id="6" name="Shape 69">
            <a:extLst>
              <a:ext uri="{FF2B5EF4-FFF2-40B4-BE49-F238E27FC236}">
                <a16:creationId xmlns:a16="http://schemas.microsoft.com/office/drawing/2014/main" id="{D7C4632E-FE0D-54A2-891A-C5918F57B24A}"/>
              </a:ext>
            </a:extLst>
          </p:cNvPr>
          <p:cNvSpPr txBox="1">
            <a:spLocks/>
          </p:cNvSpPr>
          <p:nvPr/>
        </p:nvSpPr>
        <p:spPr>
          <a:xfrm>
            <a:off x="457200" y="1698356"/>
            <a:ext cx="8229600" cy="4829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numCol="2">
            <a:noAutofit/>
          </a:bodyPr>
          <a:lstStyle>
            <a:lvl1pPr marL="758951" marR="0" indent="-75895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indent="-32657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indent="-3048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needs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wants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goods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services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consumer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producer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scarcity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choice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resource allocation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price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vote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sharing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contests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force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authority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lottery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first-come/first-served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personal characteristic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opportunity cost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trade-off</a:t>
            </a:r>
          </a:p>
          <a:p>
            <a:pPr marL="892629" lvl="2" indent="-4572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sp>
        <p:nvSpPr>
          <p:cNvPr id="2" name="Shape 68">
            <a:extLst>
              <a:ext uri="{FF2B5EF4-FFF2-40B4-BE49-F238E27FC236}">
                <a16:creationId xmlns:a16="http://schemas.microsoft.com/office/drawing/2014/main" id="{234E5BCC-F723-D532-670A-992735677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defTabSz="850391">
              <a:defRPr sz="3600"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4000" dirty="0">
                <a:latin typeface="+mn-lt"/>
              </a:rPr>
              <a:t>SECTION 1: ECONOMIC FUNDAMENTALS</a:t>
            </a:r>
            <a:endParaRPr sz="40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000" dirty="0">
                <a:latin typeface="+mn-lt"/>
              </a:rPr>
              <a:t>All humans have the same basic </a:t>
            </a:r>
            <a:r>
              <a:rPr lang="en-US" sz="3000" b="1" dirty="0">
                <a:latin typeface="+mn-lt"/>
              </a:rPr>
              <a:t>needs</a:t>
            </a:r>
            <a:r>
              <a:rPr lang="en-US" sz="3000" dirty="0">
                <a:latin typeface="+mn-lt"/>
              </a:rPr>
              <a:t>, like air, food, water, and shelter, but we all desire different things, called </a:t>
            </a:r>
            <a:r>
              <a:rPr lang="en-US" sz="3000" b="1" dirty="0">
                <a:latin typeface="+mn-lt"/>
              </a:rPr>
              <a:t>wants</a:t>
            </a:r>
            <a:r>
              <a:rPr lang="en-US" sz="3000" dirty="0">
                <a:latin typeface="+mn-lt"/>
              </a:rPr>
              <a:t>, which are almost unlimited.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000" dirty="0">
                <a:latin typeface="+mn-lt"/>
              </a:rPr>
              <a:t>Humans satisfy their needs and wants by buying goods and services.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600" b="1" dirty="0">
                <a:latin typeface="+mn-lt"/>
              </a:rPr>
              <a:t>Goods</a:t>
            </a:r>
            <a:r>
              <a:rPr lang="en-US" sz="2600" dirty="0">
                <a:latin typeface="+mn-lt"/>
              </a:rPr>
              <a:t> are tangible items like food, clothing, and so on, while </a:t>
            </a:r>
            <a:r>
              <a:rPr lang="en-US" sz="2600" b="1" dirty="0">
                <a:latin typeface="+mn-lt"/>
              </a:rPr>
              <a:t>services</a:t>
            </a:r>
            <a:r>
              <a:rPr lang="en-US" sz="2600" dirty="0">
                <a:latin typeface="+mn-lt"/>
              </a:rPr>
              <a:t> are the work or activities people perform for a fee, like a haircut or a doctor’s appointment.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000" dirty="0">
                <a:latin typeface="+mn-lt"/>
              </a:rPr>
              <a:t>The person who buys these things is a </a:t>
            </a:r>
            <a:r>
              <a:rPr lang="en-US" sz="3000" b="1" dirty="0">
                <a:latin typeface="+mn-lt"/>
              </a:rPr>
              <a:t>consumer</a:t>
            </a:r>
            <a:r>
              <a:rPr lang="en-US" sz="3000" dirty="0">
                <a:latin typeface="+mn-lt"/>
              </a:rPr>
              <a:t>, and the person or group providing these things is a </a:t>
            </a:r>
            <a:r>
              <a:rPr lang="en-US" sz="3000" b="1" dirty="0">
                <a:latin typeface="+mn-lt"/>
              </a:rPr>
              <a:t>producer</a:t>
            </a:r>
            <a:r>
              <a:rPr lang="en-US" sz="3000" dirty="0">
                <a:latin typeface="+mn-lt"/>
              </a:rPr>
              <a:t>.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AA7F495F-FF79-E5BB-ACEF-7078CD242F17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NEEDS AND WANTS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83EC0-BC88-D2AE-EEDF-4D2FD240C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2CC18205-AE7C-F1ED-265D-BC67489FB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b="1" dirty="0">
                <a:latin typeface="+mn-lt"/>
              </a:rPr>
              <a:t>Scarcity</a:t>
            </a:r>
            <a:r>
              <a:rPr lang="en-US" dirty="0">
                <a:latin typeface="+mn-lt"/>
              </a:rPr>
              <a:t> is when people and societies try to satisfy unlimited wants with limited resources, like when the newest phone is released and everyone tries to get one.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Scarcity requires both consumers and producers to make </a:t>
            </a:r>
            <a:r>
              <a:rPr lang="en-US" b="1" dirty="0">
                <a:latin typeface="+mn-lt"/>
              </a:rPr>
              <a:t>choices</a:t>
            </a:r>
            <a:r>
              <a:rPr lang="en-US" dirty="0">
                <a:latin typeface="+mn-lt"/>
              </a:rPr>
              <a:t> with their limited resources, such as deciding how to use the limited resources they have access to.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F90854B6-911D-9C85-10C5-E8A61893272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9373F8E8-8C3A-2410-69BE-0CC9CAA4F062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SCARCITY REQUIRES CHOICE</a:t>
            </a:r>
          </a:p>
        </p:txBody>
      </p:sp>
    </p:spTree>
    <p:extLst>
      <p:ext uri="{BB962C8B-B14F-4D97-AF65-F5344CB8AC3E}">
        <p14:creationId xmlns:p14="http://schemas.microsoft.com/office/powerpoint/2010/main" val="67653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A3AB4-6DAF-98EE-4E98-B0AC5CD09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7C43B3E3-806C-8DA4-1DD5-8440D6D95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400" dirty="0">
                <a:latin typeface="+mn-lt"/>
              </a:rPr>
              <a:t>Economists identify many ways in which the resource allocation decision could be made, including:</a:t>
            </a:r>
          </a:p>
          <a:p>
            <a:pPr marL="1204020" lvl="2" indent="-743771" defTabSz="896111">
              <a:spcBef>
                <a:spcPts val="130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000" b="1" dirty="0">
                <a:latin typeface="+mn-lt"/>
              </a:rPr>
              <a:t>price</a:t>
            </a:r>
            <a:r>
              <a:rPr lang="en-US" sz="2000" dirty="0">
                <a:latin typeface="+mn-lt"/>
              </a:rPr>
              <a:t>- trade or barter for the resource</a:t>
            </a:r>
          </a:p>
          <a:p>
            <a:pPr marL="1204020" lvl="2" indent="-743771" defTabSz="896111">
              <a:spcBef>
                <a:spcPts val="130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000" b="1" dirty="0">
                <a:latin typeface="+mn-lt"/>
              </a:rPr>
              <a:t>vote</a:t>
            </a:r>
            <a:r>
              <a:rPr lang="en-US" sz="2000" dirty="0">
                <a:latin typeface="+mn-lt"/>
              </a:rPr>
              <a:t>- majority decides who gets the resource</a:t>
            </a:r>
          </a:p>
          <a:p>
            <a:pPr marL="1204020" lvl="2" indent="-743771" defTabSz="896111">
              <a:spcBef>
                <a:spcPts val="130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000" b="1" dirty="0">
                <a:latin typeface="+mn-lt"/>
              </a:rPr>
              <a:t>sharing</a:t>
            </a:r>
            <a:r>
              <a:rPr lang="en-US" sz="2000" dirty="0">
                <a:latin typeface="+mn-lt"/>
              </a:rPr>
              <a:t>- dividing the resource</a:t>
            </a:r>
          </a:p>
          <a:p>
            <a:pPr marL="1204020" lvl="2" indent="-743771" defTabSz="896111">
              <a:spcBef>
                <a:spcPts val="130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000" b="1" dirty="0">
                <a:latin typeface="+mn-lt"/>
              </a:rPr>
              <a:t>contests</a:t>
            </a:r>
            <a:r>
              <a:rPr lang="en-US" sz="2000" dirty="0">
                <a:latin typeface="+mn-lt"/>
              </a:rPr>
              <a:t>- resource goes to the winner</a:t>
            </a:r>
          </a:p>
          <a:p>
            <a:pPr marL="1204020" lvl="2" indent="-743771" defTabSz="896111">
              <a:spcBef>
                <a:spcPts val="130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000" b="1" dirty="0">
                <a:latin typeface="+mn-lt"/>
              </a:rPr>
              <a:t>force</a:t>
            </a:r>
            <a:r>
              <a:rPr lang="en-US" sz="2000" dirty="0">
                <a:latin typeface="+mn-lt"/>
              </a:rPr>
              <a:t>- the strongest gets the resource</a:t>
            </a:r>
          </a:p>
          <a:p>
            <a:pPr marL="1204020" lvl="2" indent="-743771" defTabSz="896111">
              <a:spcBef>
                <a:spcPts val="130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000" b="1" dirty="0">
                <a:latin typeface="+mn-lt"/>
              </a:rPr>
              <a:t>authority</a:t>
            </a:r>
            <a:r>
              <a:rPr lang="en-US" sz="2000" dirty="0">
                <a:latin typeface="+mn-lt"/>
              </a:rPr>
              <a:t>- directed/ordered by another person</a:t>
            </a:r>
          </a:p>
          <a:p>
            <a:pPr marL="1204020" lvl="2" indent="-743771" defTabSz="896111">
              <a:spcBef>
                <a:spcPts val="130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000" b="1" dirty="0">
                <a:latin typeface="+mn-lt"/>
              </a:rPr>
              <a:t>lottery</a:t>
            </a:r>
            <a:r>
              <a:rPr lang="en-US" sz="2000" dirty="0">
                <a:latin typeface="+mn-lt"/>
              </a:rPr>
              <a:t>- resource goes to the luckiest</a:t>
            </a:r>
          </a:p>
          <a:p>
            <a:pPr marL="1204020" lvl="2" indent="-743771" defTabSz="896111">
              <a:spcBef>
                <a:spcPts val="130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000" b="1" dirty="0">
                <a:latin typeface="+mn-lt"/>
              </a:rPr>
              <a:t>first-come/first-served</a:t>
            </a:r>
            <a:r>
              <a:rPr lang="en-US" sz="2000" dirty="0">
                <a:latin typeface="+mn-lt"/>
              </a:rPr>
              <a:t>- first person gets the resource</a:t>
            </a:r>
          </a:p>
          <a:p>
            <a:pPr marL="1204020" lvl="2" indent="-743771" defTabSz="896111">
              <a:spcBef>
                <a:spcPts val="130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000" b="1" dirty="0">
                <a:latin typeface="+mn-lt"/>
              </a:rPr>
              <a:t>personal characteristic</a:t>
            </a:r>
            <a:r>
              <a:rPr lang="en-US" sz="2000" dirty="0">
                <a:latin typeface="+mn-lt"/>
              </a:rPr>
              <a:t>- resource goes to the person who is oldest, is the most experienced, etc.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400" dirty="0">
                <a:latin typeface="+mn-lt"/>
              </a:rPr>
              <a:t>Some of these strategies may be used more than others, based on the economy one is looking at.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35B2E1A0-0F93-86C2-7DF3-386EE0FDF7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3FF5E7C0-FFEE-0321-07DF-5C4F327E7D5A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RESOURCE ALLOCATION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26407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93EEF-CCFB-7F04-00A5-6A3CE5FB2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C5A029B4-102C-616C-D216-80E4EE700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Each choice individuals, families, businesses, and governments make, offer an opportunity that has a cost and a benefit.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</a:t>
            </a:r>
            <a:r>
              <a:rPr lang="en-US" b="1" dirty="0">
                <a:latin typeface="+mn-lt"/>
              </a:rPr>
              <a:t>opportunity cost</a:t>
            </a:r>
            <a:r>
              <a:rPr lang="en-US" dirty="0">
                <a:latin typeface="+mn-lt"/>
              </a:rPr>
              <a:t>, in any decision, is the value of the next best alternative that the person does not choose.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Opportunity costs and benefits can affect how resources are used, like time.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EB51D3B8-C7F1-DE4A-2C94-68C2413668B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E22F8C50-6CCF-651C-5DD2-4C44DCEBF9C6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COST/BENEFIT ANALYSIS</a:t>
            </a:r>
          </a:p>
        </p:txBody>
      </p:sp>
    </p:spTree>
    <p:extLst>
      <p:ext uri="{BB962C8B-B14F-4D97-AF65-F5344CB8AC3E}">
        <p14:creationId xmlns:p14="http://schemas.microsoft.com/office/powerpoint/2010/main" val="144407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418CC-3128-711C-0B4F-FD976C7A3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2236621D-D0CE-A329-AE9F-20CD9001A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b="1" dirty="0">
                <a:latin typeface="+mn-lt"/>
              </a:rPr>
              <a:t>Trade-offs</a:t>
            </a:r>
            <a:r>
              <a:rPr lang="en-US" dirty="0">
                <a:latin typeface="+mn-lt"/>
              </a:rPr>
              <a:t> are when an individual or group choose to have less of one thing for more of another.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This requires comparing the costs and benefits of all alternatives before making your decision.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If properly done, one could even have both, but in reduced amounts.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95533527-AA0C-9858-B840-8825B9B2ECB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5E030A40-8247-8167-6EFC-6BE80462593F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TRADE-OFFS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9A615-CC6D-614D-F29A-6955B84DAEB5}"/>
              </a:ext>
            </a:extLst>
          </p:cNvPr>
          <p:cNvSpPr txBox="1"/>
          <p:nvPr/>
        </p:nvSpPr>
        <p:spPr>
          <a:xfrm>
            <a:off x="3464709" y="649077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2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335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4F81BD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</TotalTime>
  <Words>491</Words>
  <Application>Microsoft Macintosh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Office Theme</vt:lpstr>
      <vt:lpstr>PowerPoint Presentation</vt:lpstr>
      <vt:lpstr>PowerPoint Presentation</vt:lpstr>
      <vt:lpstr>SECTION 1: ECONOMIC FUNDAMENTALS</vt:lpstr>
      <vt:lpstr>SECTION 1: ECONOMIC FUNDAMENTALS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Emmett Mullins</cp:lastModifiedBy>
  <cp:revision>143</cp:revision>
  <dcterms:modified xsi:type="dcterms:W3CDTF">2025-10-13T00:24:03Z</dcterms:modified>
  <cp:category/>
</cp:coreProperties>
</file>