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9" r:id="rId5"/>
    <p:sldId id="331" r:id="rId6"/>
    <p:sldId id="337" r:id="rId7"/>
    <p:sldId id="338" r:id="rId8"/>
    <p:sldId id="339" r:id="rId9"/>
    <p:sldId id="29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3">
            <a:extLst>
              <a:ext uri="{FF2B5EF4-FFF2-40B4-BE49-F238E27FC236}">
                <a16:creationId xmlns:a16="http://schemas.microsoft.com/office/drawing/2014/main" id="{456D9CB4-1410-0793-D0EF-2BF510AE2C3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" y="0"/>
            <a:ext cx="9142622" cy="64865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3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Economic Understandings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E6EBD-23F0-CE46-FBC1-732AACCFA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1">
            <a:extLst>
              <a:ext uri="{FF2B5EF4-FFF2-40B4-BE49-F238E27FC236}">
                <a16:creationId xmlns:a16="http://schemas.microsoft.com/office/drawing/2014/main" id="{17D3E103-686B-EE2C-420E-B3144BD9236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" y="0"/>
            <a:ext cx="9141247" cy="6491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latin typeface="+mn-lt"/>
              </a:rPr>
              <a:t> </a:t>
            </a:r>
            <a:r>
              <a:rPr dirty="0">
                <a:latin typeface="+mn-lt"/>
              </a:rPr>
              <a:t>Section 2: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Trade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pPr marL="342900" lvl="1" indent="-342900">
              <a:spcBef>
                <a:spcPts val="1690"/>
              </a:spcBef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Why do producers sometimes turn out a low supply of their goods?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D6C31D75-EC2D-0374-9D6B-4D28753D5C2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400" dirty="0">
                <a:latin typeface="+mn-lt"/>
              </a:rPr>
              <a:t>SECTION 2: TRADE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53851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4D1A0BAC-D42C-7862-8B1F-C5CEC05044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400" dirty="0">
                <a:latin typeface="+mn-lt"/>
              </a:rPr>
              <a:t>SECTION 2: TRADE</a:t>
            </a:r>
          </a:p>
        </p:txBody>
      </p:sp>
      <p:sp>
        <p:nvSpPr>
          <p:cNvPr id="3" name="Shape 116">
            <a:extLst>
              <a:ext uri="{FF2B5EF4-FFF2-40B4-BE49-F238E27FC236}">
                <a16:creationId xmlns:a16="http://schemas.microsoft.com/office/drawing/2014/main" id="{D58F10E2-58FF-17F0-DF89-41E186AE540F}"/>
              </a:ext>
            </a:extLst>
          </p:cNvPr>
          <p:cNvSpPr txBox="1">
            <a:spLocks/>
          </p:cNvSpPr>
          <p:nvPr/>
        </p:nvSpPr>
        <p:spPr>
          <a:xfrm>
            <a:off x="449496" y="1735866"/>
            <a:ext cx="8229600" cy="479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numCol="2">
            <a:no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supply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profit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demand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specialization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trade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exports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imports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tariff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quota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embargo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subsidy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standards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currency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exchange rate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bldLvl="5" animBg="1" advAuto="0"/>
      <p:bldP spid="3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D56A8-0914-59F7-369D-11F2197A1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19453C42-5E5E-F2E8-FC57-3F459A6AE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b="1" dirty="0">
                <a:latin typeface="+mn-lt"/>
              </a:rPr>
              <a:t>Supply</a:t>
            </a:r>
            <a:r>
              <a:rPr lang="en-US" sz="2400" dirty="0">
                <a:latin typeface="+mn-lt"/>
              </a:rPr>
              <a:t> is the quantity of a good or service available for sale, which can affect both purchasing decisions and prices.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Typically, when the supply of something is high, the price is low.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A producer’s goal is to fell goods and services for more than it costs to produce them.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Profit </a:t>
            </a:r>
            <a:r>
              <a:rPr lang="en-US" sz="2000" dirty="0">
                <a:latin typeface="+mn-lt"/>
              </a:rPr>
              <a:t>is the difference between cost of production and selling price of a good or service.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b="1" dirty="0">
                <a:latin typeface="+mn-lt"/>
              </a:rPr>
              <a:t>Demand</a:t>
            </a:r>
            <a:r>
              <a:rPr lang="en-US" sz="2400" dirty="0">
                <a:latin typeface="+mn-lt"/>
              </a:rPr>
              <a:t> describes the quantity of a good or service consumers are willing to buy.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Demand is based on a buyer (1) wanting something, (2) having the ability to pay for it, and (3) be willing to pay attention to price.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While separate concepts, considering supply and demand together helps us understand when people are willing to buy certain items and why.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8A90E72D-64B7-0FE6-8194-BFE51A09A7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45A88D9A-E821-2901-218F-B15E0D277CF3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25742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8FB3-D6DC-4724-E3BC-4C52E69B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B5DBA8A5-6E62-2127-5C27-1E63E1D6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b="1" dirty="0">
                <a:latin typeface="+mn-lt"/>
              </a:rPr>
              <a:t>Specialization</a:t>
            </a:r>
            <a:r>
              <a:rPr lang="en-US" sz="2800" dirty="0">
                <a:latin typeface="+mn-lt"/>
              </a:rPr>
              <a:t> can help a country become economically successful.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By focusing on making only a few products based on their resources, they can maximize profit from trade.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b="1" dirty="0">
                <a:latin typeface="+mn-lt"/>
              </a:rPr>
              <a:t>Trade</a:t>
            </a:r>
            <a:r>
              <a:rPr lang="en-US" sz="2800" dirty="0">
                <a:latin typeface="+mn-lt"/>
              </a:rPr>
              <a:t> is the voluntary exchange of goods and services among people and countries.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When trade is voluntary and non-fraudulent, both parties benefit and are better off after trading than they were before.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Goods sent to other countries for trade are </a:t>
            </a:r>
            <a:r>
              <a:rPr lang="en-US" sz="2800" b="1" dirty="0">
                <a:latin typeface="+mn-lt"/>
              </a:rPr>
              <a:t>exports</a:t>
            </a:r>
            <a:r>
              <a:rPr lang="en-US" sz="2800" dirty="0">
                <a:latin typeface="+mn-lt"/>
              </a:rPr>
              <a:t>, and goods brought into a country for trade from other countries are called </a:t>
            </a:r>
            <a:r>
              <a:rPr lang="en-US" sz="2800" b="1" dirty="0">
                <a:latin typeface="+mn-lt"/>
              </a:rPr>
              <a:t>imports</a:t>
            </a:r>
            <a:r>
              <a:rPr lang="en-US" sz="2800" dirty="0">
                <a:latin typeface="+mn-lt"/>
              </a:rPr>
              <a:t>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FC141A9-5F4C-EF31-8604-79739BC835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D5BC7F0B-2AF0-24B4-7A68-DDD7B1DA059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SPECIALIZATION AND TRADE</a:t>
            </a:r>
          </a:p>
        </p:txBody>
      </p:sp>
    </p:spTree>
    <p:extLst>
      <p:ext uri="{BB962C8B-B14F-4D97-AF65-F5344CB8AC3E}">
        <p14:creationId xmlns:p14="http://schemas.microsoft.com/office/powerpoint/2010/main" val="42318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3B9D-AC9C-EAAC-807F-BC741FFE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1597CA4-7260-AE2E-9180-F25311CB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sz="2400" dirty="0">
                <a:latin typeface="+mn-lt"/>
              </a:rPr>
              <a:t>Some say too much trade with other countries causes domestic workers to lose jobs, so countries sometimes will limit trade by creating trade barriers.</a:t>
            </a:r>
          </a:p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sz="2400" dirty="0">
                <a:latin typeface="+mn-lt"/>
              </a:rPr>
              <a:t>The most common are tariffs and quotas.</a:t>
            </a:r>
          </a:p>
          <a:p>
            <a:pPr marL="1204020" lvl="2" indent="-743771" defTabSz="896111">
              <a:spcBef>
                <a:spcPts val="12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tariff</a:t>
            </a:r>
            <a:r>
              <a:rPr lang="en-US" sz="2000" dirty="0">
                <a:latin typeface="+mn-lt"/>
              </a:rPr>
              <a:t> is a tax on imports coming into the country.</a:t>
            </a:r>
          </a:p>
          <a:p>
            <a:pPr marL="1204020" lvl="2" indent="-743771" defTabSz="896111">
              <a:spcBef>
                <a:spcPts val="12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quota</a:t>
            </a:r>
            <a:r>
              <a:rPr lang="en-US" sz="2000" dirty="0">
                <a:latin typeface="+mn-lt"/>
              </a:rPr>
              <a:t> is a specific limit placed on the number of imports that may enter a country.</a:t>
            </a:r>
          </a:p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sz="2400" dirty="0">
                <a:latin typeface="+mn-lt"/>
              </a:rPr>
              <a:t>Another trade barrier is an </a:t>
            </a:r>
            <a:r>
              <a:rPr lang="en-US" sz="2400" b="1" dirty="0">
                <a:latin typeface="+mn-lt"/>
              </a:rPr>
              <a:t>embargo</a:t>
            </a:r>
            <a:r>
              <a:rPr lang="en-US" sz="2400" dirty="0">
                <a:latin typeface="+mn-lt"/>
              </a:rPr>
              <a:t>, or a government order stopping trade with another country.</a:t>
            </a:r>
          </a:p>
          <a:p>
            <a:pPr marL="1204020" lvl="2" indent="-743771" defTabSz="896111">
              <a:spcBef>
                <a:spcPts val="12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Sometimes, this is used to put pressure on another country.</a:t>
            </a:r>
          </a:p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sz="2400" dirty="0">
                <a:latin typeface="+mn-lt"/>
              </a:rPr>
              <a:t>A </a:t>
            </a:r>
            <a:r>
              <a:rPr lang="en-US" sz="2400" b="1" dirty="0">
                <a:latin typeface="+mn-lt"/>
              </a:rPr>
              <a:t>subsidy</a:t>
            </a:r>
            <a:r>
              <a:rPr lang="en-US" sz="2400" dirty="0">
                <a:latin typeface="+mn-lt"/>
              </a:rPr>
              <a:t> is another trade barrier, where the government of a country gives money to certain businesses so they can continue to compete with imported goods.</a:t>
            </a:r>
          </a:p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sz="2400" dirty="0">
                <a:latin typeface="+mn-lt"/>
              </a:rPr>
              <a:t>The final trade barrier is a </a:t>
            </a:r>
            <a:r>
              <a:rPr lang="en-US" sz="2400" b="1" dirty="0">
                <a:latin typeface="+mn-lt"/>
              </a:rPr>
              <a:t>standard</a:t>
            </a:r>
            <a:r>
              <a:rPr lang="en-US" sz="2400" dirty="0">
                <a:latin typeface="+mn-lt"/>
              </a:rPr>
              <a:t>, when the government sets limits and rules regarding imports and domestic goods.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953698E3-E0F5-8A04-A6AA-D587125558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350915EB-5BEB-3D16-BB04-570EAECF8782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BARRIERS TO TRADE</a:t>
            </a:r>
          </a:p>
        </p:txBody>
      </p:sp>
    </p:spTree>
    <p:extLst>
      <p:ext uri="{BB962C8B-B14F-4D97-AF65-F5344CB8AC3E}">
        <p14:creationId xmlns:p14="http://schemas.microsoft.com/office/powerpoint/2010/main" val="18777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B8EE-8447-B7B9-FC32-4F8103B5F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1351DACA-BF97-32E0-4FCD-D2EFF6F75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b="1" dirty="0">
                <a:latin typeface="+mn-lt"/>
              </a:rPr>
              <a:t>Currency</a:t>
            </a:r>
            <a:r>
              <a:rPr lang="en-US" sz="3000" dirty="0">
                <a:latin typeface="+mn-lt"/>
              </a:rPr>
              <a:t> is the money people use to make trade easier.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However, since different countries may have different currencies, trade between nations require exchanging currencies.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An </a:t>
            </a:r>
            <a:r>
              <a:rPr lang="en-US" sz="3000" b="1" dirty="0">
                <a:latin typeface="+mn-lt"/>
              </a:rPr>
              <a:t>exchange rate </a:t>
            </a:r>
            <a:r>
              <a:rPr lang="en-US" sz="3000" dirty="0">
                <a:latin typeface="+mn-lt"/>
              </a:rPr>
              <a:t>is the price of one nation’s currency in terms of another nation’s currency.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It helps to accurately exchange the value of one currency to another when trading.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For example, when this PowerPoint was written, one United States dollar was the equivalent to 18.44 Mexican pesos, meaning the USD has a higher value.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ABA55D33-F9D5-EFE5-18EA-FF911B5BAE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B76AAF09-752F-0E76-EFC8-92F7E8DB29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TRADE AND EXCHANGING CURRENCIES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5A543-A41F-A82C-8F9F-FF3033B1EA6E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2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76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45">
            <a:extLst>
              <a:ext uri="{FF2B5EF4-FFF2-40B4-BE49-F238E27FC236}">
                <a16:creationId xmlns:a16="http://schemas.microsoft.com/office/drawing/2014/main" id="{502CE93E-E6EB-85AD-C8E0-2C8582F54710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2811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F6073-BBD0-DAF3-C5D1-D2CAA065DDD8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574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Emmett Mullins</cp:lastModifiedBy>
  <cp:revision>143</cp:revision>
  <dcterms:modified xsi:type="dcterms:W3CDTF">2025-10-13T00:23:59Z</dcterms:modified>
  <cp:category/>
</cp:coreProperties>
</file>