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8" r:id="rId4"/>
    <p:sldId id="279" r:id="rId5"/>
    <p:sldId id="328" r:id="rId6"/>
    <p:sldId id="329" r:id="rId7"/>
    <p:sldId id="330" r:id="rId8"/>
    <p:sldId id="332" r:id="rId9"/>
    <p:sldId id="334" r:id="rId10"/>
    <p:sldId id="320" r:id="rId11"/>
    <p:sldId id="349" r:id="rId12"/>
    <p:sldId id="348" r:id="rId13"/>
    <p:sldId id="323" r:id="rId14"/>
    <p:sldId id="336" r:id="rId15"/>
    <p:sldId id="293"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1682" autoAdjust="0"/>
  </p:normalViewPr>
  <p:slideViewPr>
    <p:cSldViewPr snapToGrid="0" snapToObjects="1">
      <p:cViewPr varScale="1">
        <p:scale>
          <a:sx n="128" d="100"/>
          <a:sy n="128" d="100"/>
        </p:scale>
        <p:origin x="168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Shape 33">
            <a:extLst>
              <a:ext uri="{FF2B5EF4-FFF2-40B4-BE49-F238E27FC236}">
                <a16:creationId xmlns:a16="http://schemas.microsoft.com/office/drawing/2014/main" id="{456D9CB4-1410-0793-D0EF-2BF510AE2C37}"/>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76" y="0"/>
            <a:ext cx="9142622" cy="6486569"/>
          </a:xfrm>
          <a:prstGeom prst="rect">
            <a:avLst/>
          </a:prstGeom>
          <a:noFill/>
          <a:ln>
            <a:noFill/>
          </a:ln>
        </p:spPr>
      </p:pic>
      <p:sp>
        <p:nvSpPr>
          <p:cNvPr id="59" name="Shape 59"/>
          <p:cNvSpPr/>
          <p:nvPr/>
        </p:nvSpPr>
        <p:spPr>
          <a:xfrm>
            <a:off x="2754" y="5409355"/>
            <a:ext cx="9141246" cy="1077214"/>
          </a:xfrm>
          <a:prstGeom prst="rect">
            <a:avLst/>
          </a:prstGeom>
          <a:solidFill>
            <a:srgbClr val="DCE6F2">
              <a:alpha val="18000"/>
            </a:srgbClr>
          </a:solidFill>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3</a:t>
            </a:r>
            <a:r>
              <a:rPr b="1" dirty="0">
                <a:latin typeface="+mn-lt"/>
              </a:rPr>
              <a:t>:</a:t>
            </a:r>
            <a:r>
              <a:rPr lang="en-US" b="1" dirty="0">
                <a:latin typeface="+mn-lt"/>
              </a:rPr>
              <a:t> </a:t>
            </a:r>
            <a:r>
              <a:rPr lang="en-US" sz="3200" b="1" dirty="0">
                <a:latin typeface="+mn-lt"/>
              </a:rPr>
              <a:t>Economic Understandings</a:t>
            </a:r>
            <a:br>
              <a:rPr lang="en-US" sz="3200" b="1" dirty="0">
                <a:latin typeface="+mn-lt"/>
              </a:rPr>
            </a:br>
            <a:r>
              <a:rPr lang="en-US" sz="3200"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3" name="Picture 2">
            <a:extLst>
              <a:ext uri="{FF2B5EF4-FFF2-40B4-BE49-F238E27FC236}">
                <a16:creationId xmlns:a16="http://schemas.microsoft.com/office/drawing/2014/main" id="{DD90FC05-7014-87A4-D018-C9FD2A8402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519" y="528322"/>
            <a:ext cx="7581691"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394A-73AA-87AF-FE88-12014F64288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E1DE1C2-3603-F15F-0D15-8713AB3FBA1C}"/>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 major economic indicator economists use is the </a:t>
            </a:r>
            <a:r>
              <a:rPr lang="en-US" b="1" dirty="0">
                <a:latin typeface="+mn-lt"/>
              </a:rPr>
              <a:t>Gross Domestic Product (GDP)</a:t>
            </a:r>
            <a:r>
              <a:rPr lang="en-US" dirty="0">
                <a:latin typeface="+mn-lt"/>
              </a:rPr>
              <a:t>, which measures the total value of goods and services produced within a country in one year.</a:t>
            </a:r>
          </a:p>
          <a:p>
            <a:pPr marL="743771" indent="-743771" defTabSz="896111">
              <a:spcBef>
                <a:spcPts val="1690"/>
              </a:spcBef>
              <a:defRPr sz="3136"/>
            </a:pPr>
            <a:r>
              <a:rPr lang="en-US" dirty="0">
                <a:latin typeface="+mn-lt"/>
              </a:rPr>
              <a:t>The GDP per capita, or per person, is best used when comparing two countries’ economies.</a:t>
            </a:r>
          </a:p>
          <a:p>
            <a:pPr marL="1204020" lvl="2" indent="-743771" defTabSz="896111">
              <a:spcBef>
                <a:spcPts val="1690"/>
              </a:spcBef>
              <a:buFont typeface="Arial" panose="020B0604020202020204" pitchFamily="34" charset="0"/>
              <a:buChar char="•"/>
              <a:defRPr sz="3136"/>
            </a:pPr>
            <a:r>
              <a:rPr lang="en-US" sz="2800" dirty="0">
                <a:latin typeface="+mn-lt"/>
              </a:rPr>
              <a:t>For example, India’s GDP was about $3.417 trillion while South Korea’s was about $1.674 trillion in 2022, but the GDP per capita of India was about $7,100 while South Korea’s was about $45,000.</a:t>
            </a:r>
          </a:p>
        </p:txBody>
      </p:sp>
      <p:sp>
        <p:nvSpPr>
          <p:cNvPr id="78" name="Shape 78">
            <a:extLst>
              <a:ext uri="{FF2B5EF4-FFF2-40B4-BE49-F238E27FC236}">
                <a16:creationId xmlns:a16="http://schemas.microsoft.com/office/drawing/2014/main" id="{76F0197A-5D96-34CF-6616-13BEC00FD2F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6" name="Shape 72">
            <a:extLst>
              <a:ext uri="{FF2B5EF4-FFF2-40B4-BE49-F238E27FC236}">
                <a16:creationId xmlns:a16="http://schemas.microsoft.com/office/drawing/2014/main" id="{26B811AC-6E86-BDA5-C1A4-CCD56E4E983F}"/>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MEASURING THE ECONOMY</a:t>
            </a:r>
          </a:p>
        </p:txBody>
      </p:sp>
    </p:spTree>
    <p:extLst>
      <p:ext uri="{BB962C8B-B14F-4D97-AF65-F5344CB8AC3E}">
        <p14:creationId xmlns:p14="http://schemas.microsoft.com/office/powerpoint/2010/main" val="2340319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3188-7EBA-46DE-0D1A-C9F537152E8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E2116B3-5FC1-A624-913A-84E1DAC7492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a:t>
            </a:r>
            <a:r>
              <a:rPr lang="en-US" sz="2800" b="1" dirty="0">
                <a:latin typeface="+mn-lt"/>
              </a:rPr>
              <a:t>Consumer Price Index (CPI) </a:t>
            </a:r>
            <a:r>
              <a:rPr lang="en-US" sz="2800" dirty="0">
                <a:latin typeface="+mn-lt"/>
              </a:rPr>
              <a:t>measures prices monthly in a country. When it shows prices are rising steadily, this indicates </a:t>
            </a:r>
            <a:r>
              <a:rPr lang="en-US" sz="2800" b="1" dirty="0">
                <a:latin typeface="+mn-lt"/>
              </a:rPr>
              <a:t>inflation</a:t>
            </a:r>
            <a:r>
              <a:rPr lang="en-US" sz="2800" dirty="0">
                <a:latin typeface="+mn-lt"/>
              </a:rPr>
              <a:t> (a continual increase in the price of goods and services). </a:t>
            </a:r>
          </a:p>
          <a:p>
            <a:pPr marL="1204020" lvl="2" indent="-743771" defTabSz="896111">
              <a:spcBef>
                <a:spcPts val="1690"/>
              </a:spcBef>
              <a:buFont typeface="Arial" panose="020B0604020202020204" pitchFamily="34" charset="0"/>
              <a:buChar char="•"/>
              <a:defRPr sz="3136"/>
            </a:pPr>
            <a:r>
              <a:rPr lang="en-US" sz="2400" dirty="0">
                <a:latin typeface="+mn-lt"/>
              </a:rPr>
              <a:t>If wages do not increase at a level to keep up with inflation, a consumer’s spending power decreases.</a:t>
            </a:r>
          </a:p>
          <a:p>
            <a:pPr marL="743771" indent="-743771" defTabSz="896111">
              <a:spcBef>
                <a:spcPts val="1690"/>
              </a:spcBef>
              <a:defRPr sz="3136"/>
            </a:pPr>
            <a:r>
              <a:rPr lang="en-US" sz="2800" dirty="0">
                <a:latin typeface="+mn-lt"/>
              </a:rPr>
              <a:t>An </a:t>
            </a:r>
            <a:r>
              <a:rPr lang="en-US" sz="2800" b="1" dirty="0">
                <a:latin typeface="+mn-lt"/>
              </a:rPr>
              <a:t>unemployed</a:t>
            </a:r>
            <a:r>
              <a:rPr lang="en-US" sz="2800" dirty="0">
                <a:latin typeface="+mn-lt"/>
              </a:rPr>
              <a:t> person is someone without a job but has been actively looking for one, and the unemployment rate tracks the number of unemployed people in a country. </a:t>
            </a:r>
          </a:p>
          <a:p>
            <a:pPr marL="1204020" lvl="2" indent="-743771" defTabSz="896111">
              <a:spcBef>
                <a:spcPts val="1690"/>
              </a:spcBef>
              <a:buFont typeface="Arial" panose="020B0604020202020204" pitchFamily="34" charset="0"/>
              <a:buChar char="•"/>
              <a:defRPr sz="3136"/>
            </a:pPr>
            <a:r>
              <a:rPr lang="en-US" sz="2400" dirty="0">
                <a:latin typeface="+mn-lt"/>
              </a:rPr>
              <a:t>A low supply of jobs means workers are willing to accept lower wages for a job, but low unemployment means businesses have to offer higher wages to attract employees.</a:t>
            </a:r>
          </a:p>
        </p:txBody>
      </p:sp>
      <p:sp>
        <p:nvSpPr>
          <p:cNvPr id="78" name="Shape 78">
            <a:extLst>
              <a:ext uri="{FF2B5EF4-FFF2-40B4-BE49-F238E27FC236}">
                <a16:creationId xmlns:a16="http://schemas.microsoft.com/office/drawing/2014/main" id="{D369D0D3-6ED7-84F7-7D37-A19C91EFF4A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6" name="Shape 72">
            <a:extLst>
              <a:ext uri="{FF2B5EF4-FFF2-40B4-BE49-F238E27FC236}">
                <a16:creationId xmlns:a16="http://schemas.microsoft.com/office/drawing/2014/main" id="{101C72ED-AD24-7FC5-EFF5-6FDB306E6568}"/>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MEASURING THE ECONOMY, Pt. 2</a:t>
            </a:r>
          </a:p>
        </p:txBody>
      </p:sp>
    </p:spTree>
    <p:extLst>
      <p:ext uri="{BB962C8B-B14F-4D97-AF65-F5344CB8AC3E}">
        <p14:creationId xmlns:p14="http://schemas.microsoft.com/office/powerpoint/2010/main" val="526577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E07C-4261-8BC5-CF5D-C0F471F5B17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CCE6D4D-EE13-3422-E1D7-C9A65695E3A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700" b="1" dirty="0">
                <a:latin typeface="+mn-lt"/>
              </a:rPr>
              <a:t>Factors of production </a:t>
            </a:r>
            <a:r>
              <a:rPr lang="en-US" sz="2700" dirty="0">
                <a:latin typeface="+mn-lt"/>
              </a:rPr>
              <a:t>are the resources of a society needed to produce a good or service.</a:t>
            </a:r>
          </a:p>
          <a:p>
            <a:pPr marL="1204020" lvl="2" indent="-743771" defTabSz="896111">
              <a:spcBef>
                <a:spcPts val="1690"/>
              </a:spcBef>
              <a:buFont typeface="Arial" panose="020B0604020202020204" pitchFamily="34" charset="0"/>
              <a:buChar char="•"/>
              <a:defRPr sz="3136"/>
            </a:pPr>
            <a:r>
              <a:rPr lang="en-US" sz="2300" dirty="0">
                <a:latin typeface="+mn-lt"/>
              </a:rPr>
              <a:t>Factors of production are natural resources, capital goods, human resources, and entrepreneurship.</a:t>
            </a:r>
          </a:p>
          <a:p>
            <a:pPr marL="743771" indent="-743771" defTabSz="896111">
              <a:spcBef>
                <a:spcPts val="1690"/>
              </a:spcBef>
              <a:defRPr sz="3136"/>
            </a:pPr>
            <a:r>
              <a:rPr lang="en-US" sz="2700" b="1" dirty="0">
                <a:latin typeface="+mn-lt"/>
              </a:rPr>
              <a:t>Natural resources </a:t>
            </a:r>
            <a:r>
              <a:rPr lang="en-US" sz="2700" dirty="0">
                <a:latin typeface="+mn-lt"/>
              </a:rPr>
              <a:t>are products of the Earth and its atmosphere that are useful to humans.</a:t>
            </a:r>
          </a:p>
          <a:p>
            <a:pPr marL="1204020" lvl="2" indent="-743771" defTabSz="896111">
              <a:spcBef>
                <a:spcPts val="1690"/>
              </a:spcBef>
              <a:buFont typeface="Arial" panose="020B0604020202020204" pitchFamily="34" charset="0"/>
              <a:buChar char="•"/>
              <a:defRPr sz="3136"/>
            </a:pPr>
            <a:r>
              <a:rPr lang="en-US" sz="2300" dirty="0">
                <a:latin typeface="+mn-lt"/>
              </a:rPr>
              <a:t>These resources can be </a:t>
            </a:r>
            <a:r>
              <a:rPr lang="en-US" sz="2300" b="1" dirty="0">
                <a:latin typeface="+mn-lt"/>
              </a:rPr>
              <a:t>renewable</a:t>
            </a:r>
            <a:r>
              <a:rPr lang="en-US" sz="2300" dirty="0">
                <a:latin typeface="+mn-lt"/>
              </a:rPr>
              <a:t>, or things that can replenish themselves over time like plants and animals, and </a:t>
            </a:r>
            <a:r>
              <a:rPr lang="en-US" sz="2300" b="1" dirty="0">
                <a:latin typeface="+mn-lt"/>
              </a:rPr>
              <a:t>nonrenewable</a:t>
            </a:r>
            <a:r>
              <a:rPr lang="en-US" sz="2300" dirty="0">
                <a:latin typeface="+mn-lt"/>
              </a:rPr>
              <a:t>, or or things that are not replenishable like mineral resources.</a:t>
            </a:r>
          </a:p>
          <a:p>
            <a:pPr marL="743771" indent="-743771" defTabSz="896111">
              <a:spcBef>
                <a:spcPts val="1690"/>
              </a:spcBef>
              <a:defRPr sz="3136"/>
            </a:pPr>
            <a:r>
              <a:rPr lang="en-US" sz="2700" b="1" dirty="0">
                <a:latin typeface="+mn-lt"/>
              </a:rPr>
              <a:t>Capital goods </a:t>
            </a:r>
            <a:r>
              <a:rPr lang="en-US" sz="2700" dirty="0">
                <a:latin typeface="+mn-lt"/>
              </a:rPr>
              <a:t>are the tools used in the production of goods and services, like textile mills, furniture factories, and even </a:t>
            </a:r>
            <a:r>
              <a:rPr lang="en-US" sz="2700" b="1" dirty="0">
                <a:latin typeface="+mn-lt"/>
              </a:rPr>
              <a:t>infrastructure</a:t>
            </a:r>
            <a:r>
              <a:rPr lang="en-US" sz="2700" dirty="0">
                <a:latin typeface="+mn-lt"/>
              </a:rPr>
              <a:t> (basic structures and buildings a country needs to function).</a:t>
            </a:r>
          </a:p>
        </p:txBody>
      </p:sp>
      <p:sp>
        <p:nvSpPr>
          <p:cNvPr id="78" name="Shape 78">
            <a:extLst>
              <a:ext uri="{FF2B5EF4-FFF2-40B4-BE49-F238E27FC236}">
                <a16:creationId xmlns:a16="http://schemas.microsoft.com/office/drawing/2014/main" id="{1A7498E5-2086-D99B-EA4F-AABFF990D7F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
        <p:nvSpPr>
          <p:cNvPr id="6" name="Shape 72">
            <a:extLst>
              <a:ext uri="{FF2B5EF4-FFF2-40B4-BE49-F238E27FC236}">
                <a16:creationId xmlns:a16="http://schemas.microsoft.com/office/drawing/2014/main" id="{89C90047-B6A6-F7F0-E995-F39C600CD648}"/>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FACTORS OF PRODUCTION</a:t>
            </a:r>
          </a:p>
        </p:txBody>
      </p:sp>
    </p:spTree>
    <p:extLst>
      <p:ext uri="{BB962C8B-B14F-4D97-AF65-F5344CB8AC3E}">
        <p14:creationId xmlns:p14="http://schemas.microsoft.com/office/powerpoint/2010/main" val="1378119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D7782-1187-0A4B-55AF-8517A1D983B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1717600-FC90-DBDA-E3B5-F5B3B73EBE0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Human resources </a:t>
            </a:r>
            <a:r>
              <a:rPr lang="en-US" dirty="0">
                <a:latin typeface="+mn-lt"/>
              </a:rPr>
              <a:t>describe the people who produce goods or services by transforming natural resources through effort and activity.</a:t>
            </a:r>
          </a:p>
          <a:p>
            <a:pPr marL="743771" indent="-743771" defTabSz="896111">
              <a:spcBef>
                <a:spcPts val="1690"/>
              </a:spcBef>
              <a:defRPr sz="3136"/>
            </a:pPr>
            <a:r>
              <a:rPr lang="en-US" b="1" dirty="0">
                <a:latin typeface="+mn-lt"/>
              </a:rPr>
              <a:t>Entrepreneurship</a:t>
            </a:r>
            <a:r>
              <a:rPr lang="en-US" dirty="0">
                <a:latin typeface="+mn-lt"/>
              </a:rPr>
              <a:t> occurs when people start their own businesses, risking money and time in hopes for a successful business.</a:t>
            </a:r>
          </a:p>
          <a:p>
            <a:pPr marL="1204020" lvl="2" indent="-743771" defTabSz="896111">
              <a:spcBef>
                <a:spcPts val="1690"/>
              </a:spcBef>
              <a:buFont typeface="Arial" panose="020B0604020202020204" pitchFamily="34" charset="0"/>
              <a:buChar char="•"/>
              <a:defRPr sz="3136"/>
            </a:pPr>
            <a:r>
              <a:rPr lang="en-US" sz="2800" dirty="0">
                <a:latin typeface="+mn-lt"/>
              </a:rPr>
              <a:t>To be successful, a business must earn a profit, which is the </a:t>
            </a:r>
            <a:r>
              <a:rPr lang="en-US" sz="2800" b="1" dirty="0">
                <a:latin typeface="+mn-lt"/>
              </a:rPr>
              <a:t>expenses</a:t>
            </a:r>
            <a:r>
              <a:rPr lang="en-US" sz="2800" dirty="0">
                <a:latin typeface="+mn-lt"/>
              </a:rPr>
              <a:t> of resources subtracted from the </a:t>
            </a:r>
            <a:r>
              <a:rPr lang="en-US" sz="2800" b="1" dirty="0">
                <a:latin typeface="+mn-lt"/>
              </a:rPr>
              <a:t>income</a:t>
            </a:r>
            <a:r>
              <a:rPr lang="en-US" sz="2800" dirty="0">
                <a:latin typeface="+mn-lt"/>
              </a:rPr>
              <a:t> of selling their goods or services.</a:t>
            </a:r>
          </a:p>
        </p:txBody>
      </p:sp>
      <p:sp>
        <p:nvSpPr>
          <p:cNvPr id="78" name="Shape 78">
            <a:extLst>
              <a:ext uri="{FF2B5EF4-FFF2-40B4-BE49-F238E27FC236}">
                <a16:creationId xmlns:a16="http://schemas.microsoft.com/office/drawing/2014/main" id="{3D17A43D-3184-8EF2-BAE0-FB317A9A03EB}"/>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
        <p:nvSpPr>
          <p:cNvPr id="3" name="Shape 72">
            <a:extLst>
              <a:ext uri="{FF2B5EF4-FFF2-40B4-BE49-F238E27FC236}">
                <a16:creationId xmlns:a16="http://schemas.microsoft.com/office/drawing/2014/main" id="{9584DA5C-6737-6395-739A-00AAE181C51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FACTORS OF PRODUCTION, Pt. </a:t>
            </a:r>
            <a:r>
              <a:rPr lang="en-US" sz="4400">
                <a:latin typeface="+mn-lt"/>
              </a:rPr>
              <a:t>2</a:t>
            </a:r>
            <a:endParaRPr lang="en-US" sz="4400" dirty="0">
              <a:latin typeface="+mn-lt"/>
            </a:endParaRPr>
          </a:p>
        </p:txBody>
      </p:sp>
    </p:spTree>
    <p:extLst>
      <p:ext uri="{BB962C8B-B14F-4D97-AF65-F5344CB8AC3E}">
        <p14:creationId xmlns:p14="http://schemas.microsoft.com/office/powerpoint/2010/main" val="4125613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8F70-BC4F-FC5B-8C41-F3F79E43C9A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7757402-7BC4-9F3D-40C4-C9206D0CF61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To improve a country’s GDP, governments and people must invest in the factors of production.</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natural resources by developing ways to harness their power, like oil, solar, and wind energy.</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capital goods, including factories, technologies, and buildings needed for businesses to operate.</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education, training, health, and skills of workers, increasing both the </a:t>
            </a:r>
            <a:r>
              <a:rPr lang="en-US" sz="2400" b="1" dirty="0">
                <a:latin typeface="+mn-lt"/>
              </a:rPr>
              <a:t>literacy rate</a:t>
            </a:r>
            <a:r>
              <a:rPr lang="en-US" sz="2400" dirty="0">
                <a:latin typeface="+mn-lt"/>
              </a:rPr>
              <a:t> (percent of the population over 15 that can read and write) and </a:t>
            </a:r>
            <a:r>
              <a:rPr lang="en-US" sz="2400" b="1" dirty="0">
                <a:latin typeface="+mn-lt"/>
              </a:rPr>
              <a:t>life expectancy </a:t>
            </a:r>
            <a:r>
              <a:rPr lang="en-US" sz="2400" dirty="0">
                <a:latin typeface="+mn-lt"/>
              </a:rPr>
              <a:t>(average lifespan of people).</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entrepreneurship by providing financial assistance or reducing barriers to starting a business.</a:t>
            </a:r>
          </a:p>
          <a:p>
            <a:pPr marL="743771" indent="-743771" defTabSz="896111">
              <a:spcBef>
                <a:spcPts val="1690"/>
              </a:spcBef>
              <a:defRPr sz="3136"/>
            </a:pPr>
            <a:endParaRPr lang="en-US" sz="2800" dirty="0">
              <a:latin typeface="+mn-lt"/>
            </a:endParaRPr>
          </a:p>
          <a:p>
            <a:pPr marL="743771" indent="-743771" defTabSz="896111">
              <a:spcBef>
                <a:spcPts val="1690"/>
              </a:spcBef>
              <a:defRPr sz="3136"/>
            </a:pPr>
            <a:endParaRPr lang="en-US" sz="2800" dirty="0">
              <a:latin typeface="+mn-lt"/>
            </a:endParaRPr>
          </a:p>
        </p:txBody>
      </p:sp>
      <p:sp>
        <p:nvSpPr>
          <p:cNvPr id="78" name="Shape 78">
            <a:extLst>
              <a:ext uri="{FF2B5EF4-FFF2-40B4-BE49-F238E27FC236}">
                <a16:creationId xmlns:a16="http://schemas.microsoft.com/office/drawing/2014/main" id="{4FBD60E0-E77B-B0E6-CCA7-11F45619434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3" name="Shape 72">
            <a:extLst>
              <a:ext uri="{FF2B5EF4-FFF2-40B4-BE49-F238E27FC236}">
                <a16:creationId xmlns:a16="http://schemas.microsoft.com/office/drawing/2014/main" id="{49B84F4B-AAB9-FAD9-044B-72831EAD23FE}"/>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INCREASING THE</a:t>
            </a:r>
            <a:br>
              <a:rPr lang="en-US" sz="4000" dirty="0">
                <a:latin typeface="+mn-lt"/>
              </a:rPr>
            </a:br>
            <a:r>
              <a:rPr lang="en-US" sz="4000" dirty="0">
                <a:latin typeface="+mn-lt"/>
              </a:rPr>
              <a:t>GROSS DOMESTIC PRODUCT</a:t>
            </a:r>
          </a:p>
        </p:txBody>
      </p:sp>
    </p:spTree>
    <p:extLst>
      <p:ext uri="{BB962C8B-B14F-4D97-AF65-F5344CB8AC3E}">
        <p14:creationId xmlns:p14="http://schemas.microsoft.com/office/powerpoint/2010/main" val="1023656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45">
            <a:extLst>
              <a:ext uri="{FF2B5EF4-FFF2-40B4-BE49-F238E27FC236}">
                <a16:creationId xmlns:a16="http://schemas.microsoft.com/office/drawing/2014/main" id="{502CE93E-E6EB-85AD-C8E0-2C8582F5471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6528116"/>
          </a:xfrm>
          <a:prstGeom prst="rect">
            <a:avLst/>
          </a:prstGeom>
          <a:noFill/>
          <a:ln>
            <a:noFill/>
          </a:ln>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3" name="TextBox 2">
            <a:extLst>
              <a:ext uri="{FF2B5EF4-FFF2-40B4-BE49-F238E27FC236}">
                <a16:creationId xmlns:a16="http://schemas.microsoft.com/office/drawing/2014/main" id="{A80F6073-BBD0-DAF3-C5D1-D2CAA065DDD8}"/>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Shape 41">
            <a:extLst>
              <a:ext uri="{FF2B5EF4-FFF2-40B4-BE49-F238E27FC236}">
                <a16:creationId xmlns:a16="http://schemas.microsoft.com/office/drawing/2014/main" id="{17D3E103-686B-EE2C-420E-B3144BD92363}"/>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76" y="0"/>
            <a:ext cx="9141247" cy="6491643"/>
          </a:xfrm>
          <a:prstGeom prst="rect">
            <a:avLst/>
          </a:prstGeom>
          <a:noFill/>
          <a:ln>
            <a:noFill/>
          </a:ln>
        </p:spPr>
      </p:pic>
      <p:sp>
        <p:nvSpPr>
          <p:cNvPr id="4" name="Rectangle 3">
            <a:extLst>
              <a:ext uri="{FF2B5EF4-FFF2-40B4-BE49-F238E27FC236}">
                <a16:creationId xmlns:a16="http://schemas.microsoft.com/office/drawing/2014/main" id="{A959EA9A-87F3-BBAF-14E8-5E7C785FACA1}"/>
              </a:ext>
            </a:extLst>
          </p:cNvPr>
          <p:cNvSpPr/>
          <p:nvPr/>
        </p:nvSpPr>
        <p:spPr>
          <a:xfrm>
            <a:off x="0" y="6065308"/>
            <a:ext cx="5701696" cy="400106"/>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6065309"/>
            <a:ext cx="5766458"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latin typeface="+mn-lt"/>
              </a:rPr>
              <a:t> </a:t>
            </a:r>
            <a:r>
              <a:rPr dirty="0">
                <a:solidFill>
                  <a:srgbClr val="FFFFFF"/>
                </a:solidFill>
                <a:latin typeface="+mn-lt"/>
              </a:rPr>
              <a:t>Section 3: </a:t>
            </a:r>
            <a:r>
              <a:rPr lang="en-US" u="sng" dirty="0">
                <a:solidFill>
                  <a:srgbClr val="FF0000"/>
                </a:solidFill>
                <a:uFill>
                  <a:solidFill>
                    <a:srgbClr val="FF0000"/>
                  </a:solidFill>
                </a:uFill>
                <a:latin typeface="+mn-lt"/>
              </a:rPr>
              <a:t>Economic Systems and Growth</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p:txBody>
      </p:sp>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2" name="Shape 112">
            <a:extLst>
              <a:ext uri="{FF2B5EF4-FFF2-40B4-BE49-F238E27FC236}">
                <a16:creationId xmlns:a16="http://schemas.microsoft.com/office/drawing/2014/main" id="{4AA1E661-B789-89BB-2011-33573CDD5E6B}"/>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What are the three basic economic questions that every country must answer?</a:t>
            </a:r>
          </a:p>
        </p:txBody>
      </p:sp>
      <p:sp>
        <p:nvSpPr>
          <p:cNvPr id="8" name="Shape 156">
            <a:extLst>
              <a:ext uri="{FF2B5EF4-FFF2-40B4-BE49-F238E27FC236}">
                <a16:creationId xmlns:a16="http://schemas.microsoft.com/office/drawing/2014/main" id="{DC7BB197-8A82-96A6-8108-37E8D065FE33}"/>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400" dirty="0">
                <a:latin typeface="+mn-lt"/>
              </a:rPr>
              <a:t>SECTION 3: ECONOMIC SYSTEMS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2" name="Shape 116">
            <a:extLst>
              <a:ext uri="{FF2B5EF4-FFF2-40B4-BE49-F238E27FC236}">
                <a16:creationId xmlns:a16="http://schemas.microsoft.com/office/drawing/2014/main" id="{3795F2A7-EA1A-3A91-A237-4F2089EC2FCC}"/>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p:txBody>
      </p:sp>
      <p:sp>
        <p:nvSpPr>
          <p:cNvPr id="3" name="Shape 116">
            <a:extLst>
              <a:ext uri="{FF2B5EF4-FFF2-40B4-BE49-F238E27FC236}">
                <a16:creationId xmlns:a16="http://schemas.microsoft.com/office/drawing/2014/main" id="{FA5383D3-148C-5AD6-F36D-A6AEF7D49B1C}"/>
              </a:ext>
            </a:extLst>
          </p:cNvPr>
          <p:cNvSpPr txBox="1">
            <a:spLocks/>
          </p:cNvSpPr>
          <p:nvPr/>
        </p:nvSpPr>
        <p:spPr>
          <a:xfrm>
            <a:off x="453348" y="1708759"/>
            <a:ext cx="8229600" cy="481935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numCol="3">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892629" lvl="2" indent="-457200" hangingPunct="1">
              <a:lnSpc>
                <a:spcPct val="100000"/>
              </a:lnSpc>
              <a:spcBef>
                <a:spcPts val="1690"/>
              </a:spcBef>
              <a:buFont typeface="Arial" panose="020B0604020202020204" pitchFamily="34" charset="0"/>
              <a:buChar char="•"/>
            </a:pPr>
            <a:r>
              <a:rPr lang="en-US" sz="2000" dirty="0">
                <a:latin typeface="+mn-lt"/>
              </a:rPr>
              <a:t>economist</a:t>
            </a:r>
          </a:p>
          <a:p>
            <a:pPr marL="892629" lvl="2" indent="-457200" hangingPunct="1">
              <a:lnSpc>
                <a:spcPct val="100000"/>
              </a:lnSpc>
              <a:spcBef>
                <a:spcPts val="1690"/>
              </a:spcBef>
              <a:buFont typeface="Arial" panose="020B0604020202020204" pitchFamily="34" charset="0"/>
              <a:buChar char="•"/>
            </a:pPr>
            <a:r>
              <a:rPr lang="en-US" sz="2000" dirty="0">
                <a:latin typeface="+mn-lt"/>
              </a:rPr>
              <a:t>traditional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barter</a:t>
            </a:r>
          </a:p>
          <a:p>
            <a:pPr marL="892629" lvl="2" indent="-457200" hangingPunct="1">
              <a:lnSpc>
                <a:spcPct val="100000"/>
              </a:lnSpc>
              <a:spcBef>
                <a:spcPts val="1690"/>
              </a:spcBef>
              <a:buFont typeface="Arial" panose="020B0604020202020204" pitchFamily="34" charset="0"/>
              <a:buChar char="•"/>
            </a:pPr>
            <a:r>
              <a:rPr lang="en-US" sz="2000" dirty="0">
                <a:latin typeface="+mn-lt"/>
              </a:rPr>
              <a:t>command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market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mixed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economic continuum</a:t>
            </a:r>
          </a:p>
          <a:p>
            <a:pPr marL="892629" lvl="2" indent="-457200" hangingPunct="1">
              <a:lnSpc>
                <a:spcPct val="100000"/>
              </a:lnSpc>
              <a:spcBef>
                <a:spcPts val="1690"/>
              </a:spcBef>
              <a:buFont typeface="Arial" panose="020B0604020202020204" pitchFamily="34" charset="0"/>
              <a:buChar char="•"/>
            </a:pPr>
            <a:r>
              <a:rPr lang="en-US" sz="2000" dirty="0">
                <a:latin typeface="+mn-lt"/>
              </a:rPr>
              <a:t>Gross Domestic Product (GDP)</a:t>
            </a:r>
          </a:p>
          <a:p>
            <a:pPr marL="892629" lvl="2" indent="-457200" hangingPunct="1">
              <a:lnSpc>
                <a:spcPct val="100000"/>
              </a:lnSpc>
              <a:spcBef>
                <a:spcPts val="1690"/>
              </a:spcBef>
              <a:buFont typeface="Arial" panose="020B0604020202020204" pitchFamily="34" charset="0"/>
              <a:buChar char="•"/>
            </a:pPr>
            <a:r>
              <a:rPr lang="en-US" sz="2000" dirty="0">
                <a:latin typeface="+mn-lt"/>
              </a:rPr>
              <a:t>Consumer Price Index (CPI)</a:t>
            </a:r>
          </a:p>
          <a:p>
            <a:pPr marL="892629" lvl="2" indent="-457200" hangingPunct="1">
              <a:lnSpc>
                <a:spcPct val="100000"/>
              </a:lnSpc>
              <a:spcBef>
                <a:spcPts val="1690"/>
              </a:spcBef>
              <a:buFont typeface="Arial" panose="020B0604020202020204" pitchFamily="34" charset="0"/>
              <a:buChar char="•"/>
            </a:pPr>
            <a:r>
              <a:rPr lang="en-US" sz="2000" dirty="0">
                <a:latin typeface="+mn-lt"/>
              </a:rPr>
              <a:t>inflation</a:t>
            </a:r>
          </a:p>
          <a:p>
            <a:pPr marL="892629" lvl="2" indent="-457200" hangingPunct="1">
              <a:lnSpc>
                <a:spcPct val="100000"/>
              </a:lnSpc>
              <a:spcBef>
                <a:spcPts val="1690"/>
              </a:spcBef>
              <a:buFont typeface="Arial" panose="020B0604020202020204" pitchFamily="34" charset="0"/>
              <a:buChar char="•"/>
            </a:pPr>
            <a:r>
              <a:rPr lang="en-US" sz="2000" dirty="0">
                <a:latin typeface="+mn-lt"/>
              </a:rPr>
              <a:t>unemployment</a:t>
            </a:r>
          </a:p>
          <a:p>
            <a:pPr marL="892629" lvl="2" indent="-457200" hangingPunct="1">
              <a:lnSpc>
                <a:spcPct val="100000"/>
              </a:lnSpc>
              <a:spcBef>
                <a:spcPts val="1690"/>
              </a:spcBef>
              <a:buFont typeface="Arial" panose="020B0604020202020204" pitchFamily="34" charset="0"/>
              <a:buChar char="•"/>
            </a:pPr>
            <a:r>
              <a:rPr lang="en-US" sz="2000" dirty="0">
                <a:latin typeface="+mn-lt"/>
              </a:rPr>
              <a:t>factors of production</a:t>
            </a:r>
          </a:p>
          <a:p>
            <a:pPr marL="892629" lvl="2" indent="-457200" hangingPunct="1">
              <a:lnSpc>
                <a:spcPct val="100000"/>
              </a:lnSpc>
              <a:spcBef>
                <a:spcPts val="1690"/>
              </a:spcBef>
              <a:buFont typeface="Arial" panose="020B0604020202020204" pitchFamily="34" charset="0"/>
              <a:buChar char="•"/>
            </a:pPr>
            <a:r>
              <a:rPr lang="en-US" sz="2000" dirty="0">
                <a:latin typeface="+mn-lt"/>
              </a:rPr>
              <a:t>natural resources</a:t>
            </a:r>
          </a:p>
          <a:p>
            <a:pPr marL="892629" lvl="2" indent="-457200" hangingPunct="1">
              <a:lnSpc>
                <a:spcPct val="100000"/>
              </a:lnSpc>
              <a:spcBef>
                <a:spcPts val="1690"/>
              </a:spcBef>
              <a:buFont typeface="Arial" panose="020B0604020202020204" pitchFamily="34" charset="0"/>
              <a:buChar char="•"/>
            </a:pPr>
            <a:r>
              <a:rPr lang="en-US" sz="2000" dirty="0">
                <a:latin typeface="+mn-lt"/>
              </a:rPr>
              <a:t>renewable</a:t>
            </a:r>
          </a:p>
          <a:p>
            <a:pPr marL="892629" lvl="2" indent="-457200" hangingPunct="1">
              <a:lnSpc>
                <a:spcPct val="100000"/>
              </a:lnSpc>
              <a:spcBef>
                <a:spcPts val="1690"/>
              </a:spcBef>
              <a:buFont typeface="Arial" panose="020B0604020202020204" pitchFamily="34" charset="0"/>
              <a:buChar char="•"/>
            </a:pPr>
            <a:r>
              <a:rPr lang="en-US" sz="2000" dirty="0">
                <a:latin typeface="+mn-lt"/>
              </a:rPr>
              <a:t>nonrenewable</a:t>
            </a:r>
          </a:p>
          <a:p>
            <a:pPr marL="892629" lvl="2" indent="-457200" hangingPunct="1">
              <a:lnSpc>
                <a:spcPct val="100000"/>
              </a:lnSpc>
              <a:spcBef>
                <a:spcPts val="1690"/>
              </a:spcBef>
              <a:buFont typeface="Arial" panose="020B0604020202020204" pitchFamily="34" charset="0"/>
              <a:buChar char="•"/>
            </a:pPr>
            <a:r>
              <a:rPr lang="en-US" sz="2000" dirty="0">
                <a:latin typeface="+mn-lt"/>
              </a:rPr>
              <a:t>capital goods</a:t>
            </a:r>
          </a:p>
          <a:p>
            <a:pPr marL="892629" lvl="2" indent="-457200" hangingPunct="1">
              <a:lnSpc>
                <a:spcPct val="100000"/>
              </a:lnSpc>
              <a:spcBef>
                <a:spcPts val="1690"/>
              </a:spcBef>
              <a:buFont typeface="Arial" panose="020B0604020202020204" pitchFamily="34" charset="0"/>
              <a:buChar char="•"/>
            </a:pPr>
            <a:r>
              <a:rPr lang="en-US" sz="2000" dirty="0">
                <a:latin typeface="+mn-lt"/>
              </a:rPr>
              <a:t>infrastructure</a:t>
            </a:r>
          </a:p>
          <a:p>
            <a:pPr marL="892629" lvl="2" indent="-457200" hangingPunct="1">
              <a:lnSpc>
                <a:spcPct val="100000"/>
              </a:lnSpc>
              <a:spcBef>
                <a:spcPts val="1690"/>
              </a:spcBef>
              <a:buFont typeface="Arial" panose="020B0604020202020204" pitchFamily="34" charset="0"/>
              <a:buChar char="•"/>
            </a:pPr>
            <a:r>
              <a:rPr lang="en-US" sz="2000" dirty="0">
                <a:latin typeface="+mn-lt"/>
              </a:rPr>
              <a:t>human capital</a:t>
            </a:r>
          </a:p>
          <a:p>
            <a:pPr marL="892629" lvl="2" indent="-457200" hangingPunct="1">
              <a:lnSpc>
                <a:spcPct val="100000"/>
              </a:lnSpc>
              <a:spcBef>
                <a:spcPts val="1690"/>
              </a:spcBef>
              <a:buFont typeface="Arial" panose="020B0604020202020204" pitchFamily="34" charset="0"/>
              <a:buChar char="•"/>
            </a:pPr>
            <a:r>
              <a:rPr lang="en-US" sz="2000" dirty="0">
                <a:latin typeface="+mn-lt"/>
              </a:rPr>
              <a:t>entrepreneurship</a:t>
            </a:r>
          </a:p>
          <a:p>
            <a:pPr marL="892629" lvl="2" indent="-457200" hangingPunct="1">
              <a:lnSpc>
                <a:spcPct val="100000"/>
              </a:lnSpc>
              <a:spcBef>
                <a:spcPts val="1690"/>
              </a:spcBef>
              <a:buFont typeface="Arial" panose="020B0604020202020204" pitchFamily="34" charset="0"/>
              <a:buChar char="•"/>
            </a:pPr>
            <a:r>
              <a:rPr lang="en-US" sz="2000" dirty="0">
                <a:latin typeface="+mn-lt"/>
              </a:rPr>
              <a:t>income</a:t>
            </a:r>
          </a:p>
          <a:p>
            <a:pPr marL="892629" lvl="2" indent="-457200" hangingPunct="1">
              <a:lnSpc>
                <a:spcPct val="100000"/>
              </a:lnSpc>
              <a:spcBef>
                <a:spcPts val="1690"/>
              </a:spcBef>
              <a:buFont typeface="Arial" panose="020B0604020202020204" pitchFamily="34" charset="0"/>
              <a:buChar char="•"/>
            </a:pPr>
            <a:r>
              <a:rPr lang="en-US" sz="2000" dirty="0">
                <a:latin typeface="+mn-lt"/>
              </a:rPr>
              <a:t>expenses</a:t>
            </a:r>
          </a:p>
          <a:p>
            <a:pPr marL="892629" lvl="2" indent="-457200" hangingPunct="1">
              <a:lnSpc>
                <a:spcPct val="100000"/>
              </a:lnSpc>
              <a:spcBef>
                <a:spcPts val="1690"/>
              </a:spcBef>
              <a:buFont typeface="Arial" panose="020B0604020202020204" pitchFamily="34" charset="0"/>
              <a:buChar char="•"/>
            </a:pPr>
            <a:r>
              <a:rPr lang="en-US" sz="2000" dirty="0">
                <a:latin typeface="+mn-lt"/>
              </a:rPr>
              <a:t>literacy rate</a:t>
            </a:r>
          </a:p>
          <a:p>
            <a:pPr marL="892629" lvl="2" indent="-457200" hangingPunct="1">
              <a:lnSpc>
                <a:spcPct val="100000"/>
              </a:lnSpc>
              <a:spcBef>
                <a:spcPts val="1690"/>
              </a:spcBef>
              <a:buFont typeface="Arial" panose="020B0604020202020204" pitchFamily="34" charset="0"/>
              <a:buChar char="•"/>
            </a:pPr>
            <a:r>
              <a:rPr lang="en-US" sz="2000" dirty="0">
                <a:latin typeface="+mn-lt"/>
              </a:rPr>
              <a:t>life expectancy</a:t>
            </a:r>
          </a:p>
        </p:txBody>
      </p:sp>
      <p:sp>
        <p:nvSpPr>
          <p:cNvPr id="4" name="Shape 156">
            <a:extLst>
              <a:ext uri="{FF2B5EF4-FFF2-40B4-BE49-F238E27FC236}">
                <a16:creationId xmlns:a16="http://schemas.microsoft.com/office/drawing/2014/main" id="{15C23660-3B26-0605-57D1-6ABAD868566F}"/>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400" dirty="0">
                <a:latin typeface="+mn-lt"/>
              </a:rPr>
              <a:t>SECTION 3: ECONOMIC SYSTEMS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3">
                                            <p:bg/>
                                          </p:spTgt>
                                        </p:tgtEl>
                                        <p:attrNameLst>
                                          <p:attrName>style.visibility</p:attrName>
                                        </p:attrNameLst>
                                      </p:cBhvr>
                                      <p:to>
                                        <p:strVal val="visible"/>
                                      </p:to>
                                    </p:set>
                                    <p:anim calcmode="lin" valueType="num">
                                      <p:cBhvr>
                                        <p:cTn id="16" dur="500" fill="hold"/>
                                        <p:tgtEl>
                                          <p:spTgt spid="3">
                                            <p:bg/>
                                          </p:spTgt>
                                        </p:tgtEl>
                                        <p:attrNameLst>
                                          <p:attrName>ppt_x</p:attrName>
                                        </p:attrNameLst>
                                      </p:cBhvr>
                                      <p:tavLst>
                                        <p:tav tm="0">
                                          <p:val>
                                            <p:strVal val="0-#ppt_w/2"/>
                                          </p:val>
                                        </p:tav>
                                        <p:tav tm="100000">
                                          <p:val>
                                            <p:strVal val="#ppt_x"/>
                                          </p:val>
                                        </p:tav>
                                      </p:tavLst>
                                    </p:anim>
                                    <p:anim calcmode="lin" valueType="num">
                                      <p:cBhvr>
                                        <p:cTn id="17" dur="500" fill="hold"/>
                                        <p:tgtEl>
                                          <p:spTgt spid="3">
                                            <p:bg/>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iterate>
                                    <p:tmAbs val="0"/>
                                  </p:iterate>
                                  <p:childTnLst>
                                    <p:set>
                                      <p:cBhvr>
                                        <p:cTn id="60" fill="hold"/>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8" fill="hold" grpId="0" nodeType="afterEffect">
                                  <p:stCondLst>
                                    <p:cond delay="0"/>
                                  </p:stCondLst>
                                  <p:iterate>
                                    <p:tmAbs val="0"/>
                                  </p:iterate>
                                  <p:childTnLst>
                                    <p:set>
                                      <p:cBhvr>
                                        <p:cTn id="65" fill="hold"/>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p:cTn id="67"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grpId="0" nodeType="afterEffect">
                                  <p:stCondLst>
                                    <p:cond delay="0"/>
                                  </p:stCondLst>
                                  <p:iterate>
                                    <p:tmAbs val="0"/>
                                  </p:iterate>
                                  <p:childTnLst>
                                    <p:set>
                                      <p:cBhvr>
                                        <p:cTn id="70" fill="hold"/>
                                        <p:tgtEl>
                                          <p:spTgt spid="3">
                                            <p:txEl>
                                              <p:pRg st="10" end="10"/>
                                            </p:txEl>
                                          </p:spTgt>
                                        </p:tgtEl>
                                        <p:attrNameLst>
                                          <p:attrName>style.visibility</p:attrName>
                                        </p:attrNameLst>
                                      </p:cBhvr>
                                      <p:to>
                                        <p:strVal val="visible"/>
                                      </p:to>
                                    </p:set>
                                    <p:anim calcmode="lin" valueType="num">
                                      <p:cBhvr>
                                        <p:cTn id="7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8" fill="hold" grpId="0" nodeType="afterEffect">
                                  <p:stCondLst>
                                    <p:cond delay="0"/>
                                  </p:stCondLst>
                                  <p:iterate>
                                    <p:tmAbs val="0"/>
                                  </p:iterate>
                                  <p:childTnLst>
                                    <p:set>
                                      <p:cBhvr>
                                        <p:cTn id="75" fill="hold"/>
                                        <p:tgtEl>
                                          <p:spTgt spid="3">
                                            <p:txEl>
                                              <p:pRg st="11" end="11"/>
                                            </p:txEl>
                                          </p:spTgt>
                                        </p:tgtEl>
                                        <p:attrNameLst>
                                          <p:attrName>style.visibility</p:attrName>
                                        </p:attrNameLst>
                                      </p:cBhvr>
                                      <p:to>
                                        <p:strVal val="visible"/>
                                      </p:to>
                                    </p:set>
                                    <p:anim calcmode="lin" valueType="num">
                                      <p:cBhvr>
                                        <p:cTn id="76"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p:cTn id="77"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8" fill="hold" grpId="0" nodeType="afterEffect">
                                  <p:stCondLst>
                                    <p:cond delay="0"/>
                                  </p:stCondLst>
                                  <p:iterate>
                                    <p:tmAbs val="0"/>
                                  </p:iterate>
                                  <p:childTnLst>
                                    <p:set>
                                      <p:cBhvr>
                                        <p:cTn id="80" fill="hold"/>
                                        <p:tgtEl>
                                          <p:spTgt spid="3">
                                            <p:txEl>
                                              <p:pRg st="12" end="12"/>
                                            </p:txEl>
                                          </p:spTgt>
                                        </p:tgtEl>
                                        <p:attrNameLst>
                                          <p:attrName>style.visibility</p:attrName>
                                        </p:attrNameLst>
                                      </p:cBhvr>
                                      <p:to>
                                        <p:strVal val="visible"/>
                                      </p:to>
                                    </p:set>
                                    <p:anim calcmode="lin" valueType="num">
                                      <p:cBhvr>
                                        <p:cTn id="8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p:cTn id="8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83" fill="hold">
                            <p:stCondLst>
                              <p:cond delay="7500"/>
                            </p:stCondLst>
                            <p:childTnLst>
                              <p:par>
                                <p:cTn id="84" presetID="2" presetClass="entr" presetSubtype="8" fill="hold" grpId="0" nodeType="afterEffect">
                                  <p:stCondLst>
                                    <p:cond delay="0"/>
                                  </p:stCondLst>
                                  <p:iterate>
                                    <p:tmAbs val="0"/>
                                  </p:iterate>
                                  <p:childTnLst>
                                    <p:set>
                                      <p:cBhvr>
                                        <p:cTn id="85" fill="hold"/>
                                        <p:tgtEl>
                                          <p:spTgt spid="3">
                                            <p:txEl>
                                              <p:pRg st="13" end="13"/>
                                            </p:txEl>
                                          </p:spTgt>
                                        </p:tgtEl>
                                        <p:attrNameLst>
                                          <p:attrName>style.visibility</p:attrName>
                                        </p:attrNameLst>
                                      </p:cBhvr>
                                      <p:to>
                                        <p:strVal val="visible"/>
                                      </p:to>
                                    </p:set>
                                    <p:anim calcmode="lin" valueType="num">
                                      <p:cBhvr>
                                        <p:cTn id="86"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p:cTn id="87"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88" fill="hold">
                            <p:stCondLst>
                              <p:cond delay="8000"/>
                            </p:stCondLst>
                            <p:childTnLst>
                              <p:par>
                                <p:cTn id="89" presetID="2" presetClass="entr" presetSubtype="8" fill="hold" grpId="0" nodeType="afterEffect">
                                  <p:stCondLst>
                                    <p:cond delay="0"/>
                                  </p:stCondLst>
                                  <p:iterate>
                                    <p:tmAbs val="0"/>
                                  </p:iterate>
                                  <p:childTnLst>
                                    <p:set>
                                      <p:cBhvr>
                                        <p:cTn id="90" fill="hold"/>
                                        <p:tgtEl>
                                          <p:spTgt spid="3">
                                            <p:txEl>
                                              <p:pRg st="14" end="14"/>
                                            </p:txEl>
                                          </p:spTgt>
                                        </p:tgtEl>
                                        <p:attrNameLst>
                                          <p:attrName>style.visibility</p:attrName>
                                        </p:attrNameLst>
                                      </p:cBhvr>
                                      <p:to>
                                        <p:strVal val="visible"/>
                                      </p:to>
                                    </p:set>
                                    <p:anim calcmode="lin" valueType="num">
                                      <p:cBhvr>
                                        <p:cTn id="91"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p:cTn id="92"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 presetClass="entr" presetSubtype="8" fill="hold" grpId="0" nodeType="afterEffect">
                                  <p:stCondLst>
                                    <p:cond delay="0"/>
                                  </p:stCondLst>
                                  <p:iterate>
                                    <p:tmAbs val="0"/>
                                  </p:iterate>
                                  <p:childTnLst>
                                    <p:set>
                                      <p:cBhvr>
                                        <p:cTn id="95" fill="hold"/>
                                        <p:tgtEl>
                                          <p:spTgt spid="3">
                                            <p:txEl>
                                              <p:pRg st="15" end="15"/>
                                            </p:txEl>
                                          </p:spTgt>
                                        </p:tgtEl>
                                        <p:attrNameLst>
                                          <p:attrName>style.visibility</p:attrName>
                                        </p:attrNameLst>
                                      </p:cBhvr>
                                      <p:to>
                                        <p:strVal val="visible"/>
                                      </p:to>
                                    </p:set>
                                    <p:anim calcmode="lin" valueType="num">
                                      <p:cBhvr>
                                        <p:cTn id="96"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p:cTn id="97"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par>
                          <p:cTn id="98" fill="hold">
                            <p:stCondLst>
                              <p:cond delay="9000"/>
                            </p:stCondLst>
                            <p:childTnLst>
                              <p:par>
                                <p:cTn id="99" presetID="2" presetClass="entr" presetSubtype="8" fill="hold" grpId="0" nodeType="afterEffect">
                                  <p:stCondLst>
                                    <p:cond delay="0"/>
                                  </p:stCondLst>
                                  <p:iterate>
                                    <p:tmAbs val="0"/>
                                  </p:iterate>
                                  <p:childTnLst>
                                    <p:set>
                                      <p:cBhvr>
                                        <p:cTn id="100" fill="hold"/>
                                        <p:tgtEl>
                                          <p:spTgt spid="3">
                                            <p:txEl>
                                              <p:pRg st="16" end="16"/>
                                            </p:txEl>
                                          </p:spTgt>
                                        </p:tgtEl>
                                        <p:attrNameLst>
                                          <p:attrName>style.visibility</p:attrName>
                                        </p:attrNameLst>
                                      </p:cBhvr>
                                      <p:to>
                                        <p:strVal val="visible"/>
                                      </p:to>
                                    </p:set>
                                    <p:anim calcmode="lin" valueType="num">
                                      <p:cBhvr>
                                        <p:cTn id="101"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p:cTn id="10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par>
                          <p:cTn id="103" fill="hold">
                            <p:stCondLst>
                              <p:cond delay="9500"/>
                            </p:stCondLst>
                            <p:childTnLst>
                              <p:par>
                                <p:cTn id="104" presetID="2" presetClass="entr" presetSubtype="8" fill="hold" grpId="0" nodeType="afterEffect">
                                  <p:stCondLst>
                                    <p:cond delay="0"/>
                                  </p:stCondLst>
                                  <p:iterate>
                                    <p:tmAbs val="0"/>
                                  </p:iterate>
                                  <p:childTnLst>
                                    <p:set>
                                      <p:cBhvr>
                                        <p:cTn id="105" fill="hold"/>
                                        <p:tgtEl>
                                          <p:spTgt spid="3">
                                            <p:txEl>
                                              <p:pRg st="17" end="17"/>
                                            </p:txEl>
                                          </p:spTgt>
                                        </p:tgtEl>
                                        <p:attrNameLst>
                                          <p:attrName>style.visibility</p:attrName>
                                        </p:attrNameLst>
                                      </p:cBhvr>
                                      <p:to>
                                        <p:strVal val="visible"/>
                                      </p:to>
                                    </p:set>
                                    <p:anim calcmode="lin" valueType="num">
                                      <p:cBhvr>
                                        <p:cTn id="106"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p:cTn id="107"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8" fill="hold" grpId="0" nodeType="afterEffect">
                                  <p:stCondLst>
                                    <p:cond delay="0"/>
                                  </p:stCondLst>
                                  <p:iterate>
                                    <p:tmAbs val="0"/>
                                  </p:iterate>
                                  <p:childTnLst>
                                    <p:set>
                                      <p:cBhvr>
                                        <p:cTn id="110" fill="hold"/>
                                        <p:tgtEl>
                                          <p:spTgt spid="3">
                                            <p:txEl>
                                              <p:pRg st="18" end="18"/>
                                            </p:txEl>
                                          </p:spTgt>
                                        </p:tgtEl>
                                        <p:attrNameLst>
                                          <p:attrName>style.visibility</p:attrName>
                                        </p:attrNameLst>
                                      </p:cBhvr>
                                      <p:to>
                                        <p:strVal val="visible"/>
                                      </p:to>
                                    </p:set>
                                    <p:anim calcmode="lin" valueType="num">
                                      <p:cBhvr>
                                        <p:cTn id="111" dur="500" fill="hold"/>
                                        <p:tgtEl>
                                          <p:spTgt spid="3">
                                            <p:txEl>
                                              <p:pRg st="18" end="18"/>
                                            </p:txEl>
                                          </p:spTgt>
                                        </p:tgtEl>
                                        <p:attrNameLst>
                                          <p:attrName>ppt_x</p:attrName>
                                        </p:attrNameLst>
                                      </p:cBhvr>
                                      <p:tavLst>
                                        <p:tav tm="0">
                                          <p:val>
                                            <p:strVal val="0-#ppt_w/2"/>
                                          </p:val>
                                        </p:tav>
                                        <p:tav tm="100000">
                                          <p:val>
                                            <p:strVal val="#ppt_x"/>
                                          </p:val>
                                        </p:tav>
                                      </p:tavLst>
                                    </p:anim>
                                    <p:anim calcmode="lin" valueType="num">
                                      <p:cBhvr>
                                        <p:cTn id="112"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par>
                          <p:cTn id="113" fill="hold">
                            <p:stCondLst>
                              <p:cond delay="10500"/>
                            </p:stCondLst>
                            <p:childTnLst>
                              <p:par>
                                <p:cTn id="114" presetID="2" presetClass="entr" presetSubtype="8" fill="hold" grpId="0" nodeType="afterEffect">
                                  <p:stCondLst>
                                    <p:cond delay="0"/>
                                  </p:stCondLst>
                                  <p:iterate>
                                    <p:tmAbs val="0"/>
                                  </p:iterate>
                                  <p:childTnLst>
                                    <p:set>
                                      <p:cBhvr>
                                        <p:cTn id="115" fill="hold"/>
                                        <p:tgtEl>
                                          <p:spTgt spid="3">
                                            <p:txEl>
                                              <p:pRg st="19" end="19"/>
                                            </p:txEl>
                                          </p:spTgt>
                                        </p:tgtEl>
                                        <p:attrNameLst>
                                          <p:attrName>style.visibility</p:attrName>
                                        </p:attrNameLst>
                                      </p:cBhvr>
                                      <p:to>
                                        <p:strVal val="visible"/>
                                      </p:to>
                                    </p:set>
                                    <p:anim calcmode="lin" valueType="num">
                                      <p:cBhvr>
                                        <p:cTn id="116" dur="500" fill="hold"/>
                                        <p:tgtEl>
                                          <p:spTgt spid="3">
                                            <p:txEl>
                                              <p:pRg st="19" end="19"/>
                                            </p:txEl>
                                          </p:spTgt>
                                        </p:tgtEl>
                                        <p:attrNameLst>
                                          <p:attrName>ppt_x</p:attrName>
                                        </p:attrNameLst>
                                      </p:cBhvr>
                                      <p:tavLst>
                                        <p:tav tm="0">
                                          <p:val>
                                            <p:strVal val="0-#ppt_w/2"/>
                                          </p:val>
                                        </p:tav>
                                        <p:tav tm="100000">
                                          <p:val>
                                            <p:strVal val="#ppt_x"/>
                                          </p:val>
                                        </p:tav>
                                      </p:tavLst>
                                    </p:anim>
                                    <p:anim calcmode="lin" valueType="num">
                                      <p:cBhvr>
                                        <p:cTn id="117"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par>
                          <p:cTn id="118" fill="hold">
                            <p:stCondLst>
                              <p:cond delay="11000"/>
                            </p:stCondLst>
                            <p:childTnLst>
                              <p:par>
                                <p:cTn id="119" presetID="2" presetClass="entr" presetSubtype="8" fill="hold" grpId="0" nodeType="afterEffect">
                                  <p:stCondLst>
                                    <p:cond delay="0"/>
                                  </p:stCondLst>
                                  <p:iterate>
                                    <p:tmAbs val="0"/>
                                  </p:iterate>
                                  <p:childTnLst>
                                    <p:set>
                                      <p:cBhvr>
                                        <p:cTn id="120" fill="hold"/>
                                        <p:tgtEl>
                                          <p:spTgt spid="3">
                                            <p:txEl>
                                              <p:pRg st="20" end="20"/>
                                            </p:txEl>
                                          </p:spTgt>
                                        </p:tgtEl>
                                        <p:attrNameLst>
                                          <p:attrName>style.visibility</p:attrName>
                                        </p:attrNameLst>
                                      </p:cBhvr>
                                      <p:to>
                                        <p:strVal val="visible"/>
                                      </p:to>
                                    </p:set>
                                    <p:anim calcmode="lin" valueType="num">
                                      <p:cBhvr>
                                        <p:cTn id="121" dur="500" fill="hold"/>
                                        <p:tgtEl>
                                          <p:spTgt spid="3">
                                            <p:txEl>
                                              <p:pRg st="20" end="20"/>
                                            </p:txEl>
                                          </p:spTgt>
                                        </p:tgtEl>
                                        <p:attrNameLst>
                                          <p:attrName>ppt_x</p:attrName>
                                        </p:attrNameLst>
                                      </p:cBhvr>
                                      <p:tavLst>
                                        <p:tav tm="0">
                                          <p:val>
                                            <p:strVal val="0-#ppt_w/2"/>
                                          </p:val>
                                        </p:tav>
                                        <p:tav tm="100000">
                                          <p:val>
                                            <p:strVal val="#ppt_x"/>
                                          </p:val>
                                        </p:tav>
                                      </p:tavLst>
                                    </p:anim>
                                    <p:anim calcmode="lin" valueType="num">
                                      <p:cBhvr>
                                        <p:cTn id="122" dur="500" fill="hold"/>
                                        <p:tgtEl>
                                          <p:spTgt spid="3">
                                            <p:txEl>
                                              <p:pRg st="20" end="20"/>
                                            </p:txEl>
                                          </p:spTgt>
                                        </p:tgtEl>
                                        <p:attrNameLst>
                                          <p:attrName>ppt_y</p:attrName>
                                        </p:attrNameLst>
                                      </p:cBhvr>
                                      <p:tavLst>
                                        <p:tav tm="0">
                                          <p:val>
                                            <p:strVal val="#ppt_y"/>
                                          </p:val>
                                        </p:tav>
                                        <p:tav tm="100000">
                                          <p:val>
                                            <p:strVal val="#ppt_y"/>
                                          </p:val>
                                        </p:tav>
                                      </p:tavLst>
                                    </p:anim>
                                  </p:childTnLst>
                                </p:cTn>
                              </p:par>
                            </p:childTnLst>
                          </p:cTn>
                        </p:par>
                        <p:par>
                          <p:cTn id="123" fill="hold">
                            <p:stCondLst>
                              <p:cond delay="11500"/>
                            </p:stCondLst>
                            <p:childTnLst>
                              <p:par>
                                <p:cTn id="124" presetID="2" presetClass="entr" presetSubtype="8" fill="hold" grpId="0" nodeType="afterEffect">
                                  <p:stCondLst>
                                    <p:cond delay="0"/>
                                  </p:stCondLst>
                                  <p:iterate>
                                    <p:tmAbs val="0"/>
                                  </p:iterate>
                                  <p:childTnLst>
                                    <p:set>
                                      <p:cBhvr>
                                        <p:cTn id="125" fill="hold"/>
                                        <p:tgtEl>
                                          <p:spTgt spid="3">
                                            <p:txEl>
                                              <p:pRg st="21" end="21"/>
                                            </p:txEl>
                                          </p:spTgt>
                                        </p:tgtEl>
                                        <p:attrNameLst>
                                          <p:attrName>style.visibility</p:attrName>
                                        </p:attrNameLst>
                                      </p:cBhvr>
                                      <p:to>
                                        <p:strVal val="visible"/>
                                      </p:to>
                                    </p:set>
                                    <p:anim calcmode="lin" valueType="num">
                                      <p:cBhvr>
                                        <p:cTn id="126" dur="500" fill="hold"/>
                                        <p:tgtEl>
                                          <p:spTgt spid="3">
                                            <p:txEl>
                                              <p:pRg st="21" end="21"/>
                                            </p:txEl>
                                          </p:spTgt>
                                        </p:tgtEl>
                                        <p:attrNameLst>
                                          <p:attrName>ppt_x</p:attrName>
                                        </p:attrNameLst>
                                      </p:cBhvr>
                                      <p:tavLst>
                                        <p:tav tm="0">
                                          <p:val>
                                            <p:strVal val="0-#ppt_w/2"/>
                                          </p:val>
                                        </p:tav>
                                        <p:tav tm="100000">
                                          <p:val>
                                            <p:strVal val="#ppt_x"/>
                                          </p:val>
                                        </p:tav>
                                      </p:tavLst>
                                    </p:anim>
                                    <p:anim calcmode="lin" valueType="num">
                                      <p:cBhvr>
                                        <p:cTn id="127" dur="500" fill="hold"/>
                                        <p:tgtEl>
                                          <p:spTgt spid="3">
                                            <p:txEl>
                                              <p:pRg st="21" end="21"/>
                                            </p:txEl>
                                          </p:spTgt>
                                        </p:tgtEl>
                                        <p:attrNameLst>
                                          <p:attrName>ppt_y</p:attrName>
                                        </p:attrNameLst>
                                      </p:cBhvr>
                                      <p:tavLst>
                                        <p:tav tm="0">
                                          <p:val>
                                            <p:strVal val="#ppt_y"/>
                                          </p:val>
                                        </p:tav>
                                        <p:tav tm="100000">
                                          <p:val>
                                            <p:strVal val="#ppt_y"/>
                                          </p:val>
                                        </p:tav>
                                      </p:tavLst>
                                    </p:anim>
                                  </p:childTnLst>
                                </p:cTn>
                              </p:par>
                            </p:childTnLst>
                          </p:cTn>
                        </p:par>
                        <p:par>
                          <p:cTn id="128" fill="hold">
                            <p:stCondLst>
                              <p:cond delay="12000"/>
                            </p:stCondLst>
                            <p:childTnLst>
                              <p:par>
                                <p:cTn id="129" presetID="2" presetClass="entr" presetSubtype="8" fill="hold" grpId="0" nodeType="afterEffect">
                                  <p:stCondLst>
                                    <p:cond delay="0"/>
                                  </p:stCondLst>
                                  <p:iterate>
                                    <p:tmAbs val="0"/>
                                  </p:iterate>
                                  <p:childTnLst>
                                    <p:set>
                                      <p:cBhvr>
                                        <p:cTn id="130" fill="hold"/>
                                        <p:tgtEl>
                                          <p:spTgt spid="3">
                                            <p:txEl>
                                              <p:pRg st="22" end="22"/>
                                            </p:txEl>
                                          </p:spTgt>
                                        </p:tgtEl>
                                        <p:attrNameLst>
                                          <p:attrName>style.visibility</p:attrName>
                                        </p:attrNameLst>
                                      </p:cBhvr>
                                      <p:to>
                                        <p:strVal val="visible"/>
                                      </p:to>
                                    </p:set>
                                    <p:anim calcmode="lin" valueType="num">
                                      <p:cBhvr>
                                        <p:cTn id="131" dur="500" fill="hold"/>
                                        <p:tgtEl>
                                          <p:spTgt spid="3">
                                            <p:txEl>
                                              <p:pRg st="22" end="22"/>
                                            </p:txEl>
                                          </p:spTgt>
                                        </p:tgtEl>
                                        <p:attrNameLst>
                                          <p:attrName>ppt_x</p:attrName>
                                        </p:attrNameLst>
                                      </p:cBhvr>
                                      <p:tavLst>
                                        <p:tav tm="0">
                                          <p:val>
                                            <p:strVal val="0-#ppt_w/2"/>
                                          </p:val>
                                        </p:tav>
                                        <p:tav tm="100000">
                                          <p:val>
                                            <p:strVal val="#ppt_x"/>
                                          </p:val>
                                        </p:tav>
                                      </p:tavLst>
                                    </p:anim>
                                    <p:anim calcmode="lin" valueType="num">
                                      <p:cBhvr>
                                        <p:cTn id="132" dur="500" fill="hold"/>
                                        <p:tgtEl>
                                          <p:spTgt spid="3">
                                            <p:txEl>
                                              <p:pRg st="22" end="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P spid="3"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8371-7083-DD08-F3B9-12169D2B128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F23DAC2-69C0-718A-458E-49E2439F9E4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A person who studies an economy is called an </a:t>
            </a:r>
            <a:r>
              <a:rPr lang="en-US" sz="2800" b="1" dirty="0">
                <a:latin typeface="+mn-lt"/>
              </a:rPr>
              <a:t>economist</a:t>
            </a:r>
            <a:r>
              <a:rPr lang="en-US" sz="2800" dirty="0">
                <a:latin typeface="+mn-lt"/>
              </a:rPr>
              <a:t>.</a:t>
            </a:r>
          </a:p>
          <a:p>
            <a:pPr marL="743771" indent="-743771" defTabSz="896111">
              <a:spcBef>
                <a:spcPts val="1690"/>
              </a:spcBef>
              <a:defRPr sz="3136"/>
            </a:pPr>
            <a:r>
              <a:rPr lang="en-US" sz="2800" dirty="0">
                <a:latin typeface="+mn-lt"/>
              </a:rPr>
              <a:t>Economists study the ways people or countries address the issue of limited resources, since no country has everything its people want or need.</a:t>
            </a:r>
          </a:p>
          <a:p>
            <a:pPr marL="743771" indent="-743771" defTabSz="896111">
              <a:spcBef>
                <a:spcPts val="1690"/>
              </a:spcBef>
              <a:defRPr sz="3136"/>
            </a:pPr>
            <a:r>
              <a:rPr lang="en-US" sz="2800" dirty="0">
                <a:latin typeface="+mn-lt"/>
              </a:rPr>
              <a:t>Countries must answer these questions:</a:t>
            </a:r>
          </a:p>
          <a:p>
            <a:pPr marL="1204020" lvl="2" indent="-743771" defTabSz="896111">
              <a:spcBef>
                <a:spcPts val="1690"/>
              </a:spcBef>
              <a:buFont typeface="Arial" panose="020B0604020202020204" pitchFamily="34" charset="0"/>
              <a:buChar char="•"/>
              <a:defRPr sz="3136"/>
            </a:pPr>
            <a:r>
              <a:rPr lang="en-US" sz="2400" dirty="0">
                <a:latin typeface="+mn-lt"/>
              </a:rPr>
              <a:t>What goods and services will be produced?</a:t>
            </a:r>
          </a:p>
          <a:p>
            <a:pPr marL="1204020" lvl="2" indent="-743771" defTabSz="896111">
              <a:spcBef>
                <a:spcPts val="1690"/>
              </a:spcBef>
              <a:buFont typeface="Arial" panose="020B0604020202020204" pitchFamily="34" charset="0"/>
              <a:buChar char="•"/>
              <a:defRPr sz="3136"/>
            </a:pPr>
            <a:r>
              <a:rPr lang="en-US" sz="2400" dirty="0">
                <a:latin typeface="+mn-lt"/>
              </a:rPr>
              <a:t>How will they be produced?</a:t>
            </a:r>
          </a:p>
          <a:p>
            <a:pPr marL="1204020" lvl="2" indent="-743771" defTabSz="896111">
              <a:spcBef>
                <a:spcPts val="1690"/>
              </a:spcBef>
              <a:buFont typeface="Arial" panose="020B0604020202020204" pitchFamily="34" charset="0"/>
              <a:buChar char="•"/>
              <a:defRPr sz="3136"/>
            </a:pPr>
            <a:r>
              <a:rPr lang="en-US" sz="2400" dirty="0">
                <a:latin typeface="+mn-lt"/>
              </a:rPr>
              <a:t>Who are the goods and services produced for?</a:t>
            </a:r>
          </a:p>
          <a:p>
            <a:pPr marL="743771" indent="-743771" defTabSz="896111">
              <a:spcBef>
                <a:spcPts val="1690"/>
              </a:spcBef>
              <a:defRPr sz="3136"/>
            </a:pPr>
            <a:r>
              <a:rPr lang="en-US" sz="2800" dirty="0">
                <a:latin typeface="+mn-lt"/>
              </a:rPr>
              <a:t>These answers determine the economic system.</a:t>
            </a:r>
          </a:p>
        </p:txBody>
      </p:sp>
      <p:sp>
        <p:nvSpPr>
          <p:cNvPr id="78" name="Shape 78">
            <a:extLst>
              <a:ext uri="{FF2B5EF4-FFF2-40B4-BE49-F238E27FC236}">
                <a16:creationId xmlns:a16="http://schemas.microsoft.com/office/drawing/2014/main" id="{653D5DED-566C-50B7-FFDB-6EFFD4E1E82E}"/>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
        <p:nvSpPr>
          <p:cNvPr id="3" name="Shape 72">
            <a:extLst>
              <a:ext uri="{FF2B5EF4-FFF2-40B4-BE49-F238E27FC236}">
                <a16:creationId xmlns:a16="http://schemas.microsoft.com/office/drawing/2014/main" id="{77B633F4-6F11-E068-F3B2-3C684A4F02CD}"/>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ECONOMIC MODELS</a:t>
            </a:r>
          </a:p>
        </p:txBody>
      </p:sp>
    </p:spTree>
    <p:extLst>
      <p:ext uri="{BB962C8B-B14F-4D97-AF65-F5344CB8AC3E}">
        <p14:creationId xmlns:p14="http://schemas.microsoft.com/office/powerpoint/2010/main" val="3430125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iterate>
                                    <p:tmAbs val="0"/>
                                  </p:iterate>
                                  <p:childTnLst>
                                    <p:set>
                                      <p:cBhvr>
                                        <p:cTn id="28" fill="hold"/>
                                        <p:tgtEl>
                                          <p:spTgt spid="77">
                                            <p:txEl>
                                              <p:pRg st="4" end="4"/>
                                            </p:txEl>
                                          </p:spTgt>
                                        </p:tgtEl>
                                        <p:attrNameLst>
                                          <p:attrName>style.visibility</p:attrName>
                                        </p:attrNameLst>
                                      </p:cBhvr>
                                      <p:to>
                                        <p:strVal val="visible"/>
                                      </p:to>
                                    </p:set>
                                    <p:anim calcmode="lin" valueType="num">
                                      <p:cBhvr>
                                        <p:cTn id="29"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iterate>
                                    <p:tmAbs val="0"/>
                                  </p:iterate>
                                  <p:childTnLst>
                                    <p:set>
                                      <p:cBhvr>
                                        <p:cTn id="33" fill="hold"/>
                                        <p:tgtEl>
                                          <p:spTgt spid="77">
                                            <p:txEl>
                                              <p:pRg st="5" end="5"/>
                                            </p:txEl>
                                          </p:spTgt>
                                        </p:tgtEl>
                                        <p:attrNameLst>
                                          <p:attrName>style.visibility</p:attrName>
                                        </p:attrNameLst>
                                      </p:cBhvr>
                                      <p:to>
                                        <p:strVal val="visible"/>
                                      </p:to>
                                    </p:set>
                                    <p:anim calcmode="lin" valueType="num">
                                      <p:cBhvr>
                                        <p:cTn id="34"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5"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iterate>
                                    <p:tmAbs val="0"/>
                                  </p:iterate>
                                  <p:childTnLst>
                                    <p:set>
                                      <p:cBhvr>
                                        <p:cTn id="38" fill="hold"/>
                                        <p:tgtEl>
                                          <p:spTgt spid="77">
                                            <p:txEl>
                                              <p:pRg st="6" end="6"/>
                                            </p:txEl>
                                          </p:spTgt>
                                        </p:tgtEl>
                                        <p:attrNameLst>
                                          <p:attrName>style.visibility</p:attrName>
                                        </p:attrNameLst>
                                      </p:cBhvr>
                                      <p:to>
                                        <p:strVal val="visible"/>
                                      </p:to>
                                    </p:set>
                                    <p:anim calcmode="lin" valueType="num">
                                      <p:cBhvr>
                                        <p:cTn id="39" dur="500" fill="hold"/>
                                        <p:tgtEl>
                                          <p:spTgt spid="77">
                                            <p:txEl>
                                              <p:pRg st="6" end="6"/>
                                            </p:txEl>
                                          </p:spTgt>
                                        </p:tgtEl>
                                        <p:attrNameLst>
                                          <p:attrName>ppt_x</p:attrName>
                                        </p:attrNameLst>
                                      </p:cBhvr>
                                      <p:tavLst>
                                        <p:tav tm="0">
                                          <p:val>
                                            <p:strVal val="0-#ppt_w/2"/>
                                          </p:val>
                                        </p:tav>
                                        <p:tav tm="100000">
                                          <p:val>
                                            <p:strVal val="#ppt_x"/>
                                          </p:val>
                                        </p:tav>
                                      </p:tavLst>
                                    </p:anim>
                                    <p:anim calcmode="lin" valueType="num">
                                      <p:cBhvr>
                                        <p:cTn id="40" dur="500" fill="hold"/>
                                        <p:tgtEl>
                                          <p:spTgt spid="7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7311-0275-803F-799A-604B385D88F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4FF15CF-BD45-EB0D-80F0-8D3BF17AAC4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b="1" dirty="0">
                <a:latin typeface="+mn-lt"/>
              </a:rPr>
              <a:t>Traditional economies </a:t>
            </a:r>
            <a:r>
              <a:rPr lang="en-US" sz="2800" dirty="0">
                <a:latin typeface="+mn-lt"/>
              </a:rPr>
              <a:t>are defined as:</a:t>
            </a:r>
          </a:p>
          <a:p>
            <a:pPr marL="1204020" lvl="2" indent="-743771" defTabSz="896111">
              <a:spcBef>
                <a:spcPts val="1690"/>
              </a:spcBef>
              <a:buFont typeface="Arial" panose="020B0604020202020204" pitchFamily="34" charset="0"/>
              <a:buChar char="•"/>
              <a:defRPr sz="3136"/>
            </a:pPr>
            <a:r>
              <a:rPr lang="en-US" sz="2400" dirty="0">
                <a:latin typeface="+mn-lt"/>
              </a:rPr>
              <a:t>Heavily dependent on agriculture.</a:t>
            </a:r>
          </a:p>
          <a:p>
            <a:pPr marL="1204020" lvl="2" indent="-743771" defTabSz="896111">
              <a:spcBef>
                <a:spcPts val="1690"/>
              </a:spcBef>
              <a:buFont typeface="Arial" panose="020B0604020202020204" pitchFamily="34" charset="0"/>
              <a:buChar char="•"/>
              <a:defRPr sz="3136"/>
            </a:pPr>
            <a:r>
              <a:rPr lang="en-US" sz="2400" dirty="0">
                <a:latin typeface="+mn-lt"/>
              </a:rPr>
              <a:t>People tending to </a:t>
            </a:r>
            <a:r>
              <a:rPr lang="en-US" sz="2400" b="1" dirty="0">
                <a:latin typeface="+mn-lt"/>
              </a:rPr>
              <a:t>barter</a:t>
            </a:r>
            <a:r>
              <a:rPr lang="en-US" sz="2400" dirty="0">
                <a:latin typeface="+mn-lt"/>
              </a:rPr>
              <a:t> (trade items of value rather than money).</a:t>
            </a:r>
          </a:p>
          <a:p>
            <a:pPr marL="1204020" lvl="2" indent="-743771" defTabSz="896111">
              <a:spcBef>
                <a:spcPts val="1690"/>
              </a:spcBef>
              <a:buFont typeface="Arial" panose="020B0604020202020204" pitchFamily="34" charset="0"/>
              <a:buChar char="•"/>
              <a:defRPr sz="3136"/>
            </a:pPr>
            <a:r>
              <a:rPr lang="en-US" sz="2400" dirty="0">
                <a:latin typeface="+mn-lt"/>
              </a:rPr>
              <a:t>Economic decisions are often based on long-held customs.</a:t>
            </a:r>
          </a:p>
          <a:p>
            <a:pPr marL="743771" indent="-743771" defTabSz="896111">
              <a:spcBef>
                <a:spcPts val="1690"/>
              </a:spcBef>
              <a:defRPr sz="3136"/>
            </a:pPr>
            <a:r>
              <a:rPr lang="en-US" sz="2800" dirty="0">
                <a:latin typeface="+mn-lt"/>
              </a:rPr>
              <a:t>In this system, each member of society at an early age knows what their role in the larger group will be since jobs are inherited.</a:t>
            </a:r>
          </a:p>
          <a:p>
            <a:pPr marL="743771" indent="-743771" defTabSz="896111">
              <a:spcBef>
                <a:spcPts val="1690"/>
              </a:spcBef>
              <a:defRPr sz="3136"/>
            </a:pPr>
            <a:r>
              <a:rPr lang="en-US" sz="2800" dirty="0">
                <a:latin typeface="+mn-lt"/>
              </a:rPr>
              <a:t>People are dependent upon each other to fulfill their roles, because the alternative is the breaking-down of the system.</a:t>
            </a:r>
          </a:p>
        </p:txBody>
      </p:sp>
      <p:sp>
        <p:nvSpPr>
          <p:cNvPr id="78" name="Shape 78">
            <a:extLst>
              <a:ext uri="{FF2B5EF4-FFF2-40B4-BE49-F238E27FC236}">
                <a16:creationId xmlns:a16="http://schemas.microsoft.com/office/drawing/2014/main" id="{001EEDBF-F6AA-F37D-560E-4937AB4F26D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3" name="Shape 72">
            <a:extLst>
              <a:ext uri="{FF2B5EF4-FFF2-40B4-BE49-F238E27FC236}">
                <a16:creationId xmlns:a16="http://schemas.microsoft.com/office/drawing/2014/main" id="{AB4CE2D6-9A17-8A78-9A87-ABFBBA6E22D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Traditional Economy</a:t>
            </a:r>
          </a:p>
        </p:txBody>
      </p:sp>
    </p:spTree>
    <p:extLst>
      <p:ext uri="{BB962C8B-B14F-4D97-AF65-F5344CB8AC3E}">
        <p14:creationId xmlns:p14="http://schemas.microsoft.com/office/powerpoint/2010/main" val="202940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iterate>
                                    <p:tmAbs val="0"/>
                                  </p:iterate>
                                  <p:childTnLst>
                                    <p:set>
                                      <p:cBhvr>
                                        <p:cTn id="34" fill="hold"/>
                                        <p:tgtEl>
                                          <p:spTgt spid="77">
                                            <p:txEl>
                                              <p:pRg st="5" end="5"/>
                                            </p:txEl>
                                          </p:spTgt>
                                        </p:tgtEl>
                                        <p:attrNameLst>
                                          <p:attrName>style.visibility</p:attrName>
                                        </p:attrNameLst>
                                      </p:cBhvr>
                                      <p:to>
                                        <p:strVal val="visible"/>
                                      </p:to>
                                    </p:set>
                                    <p:anim calcmode="lin" valueType="num">
                                      <p:cBhvr>
                                        <p:cTn id="35"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D771-4BE2-7A98-C001-6FBC500C2490}"/>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107473E-DC23-07A1-56DF-DF19B8C9012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500" dirty="0">
                <a:latin typeface="+mn-lt"/>
              </a:rPr>
              <a:t>In </a:t>
            </a:r>
            <a:r>
              <a:rPr lang="en-US" sz="2500" b="1" dirty="0">
                <a:latin typeface="+mn-lt"/>
              </a:rPr>
              <a:t>command economies</a:t>
            </a:r>
            <a:r>
              <a:rPr lang="en-US" sz="2500" dirty="0">
                <a:latin typeface="+mn-lt"/>
              </a:rPr>
              <a:t>, government planning groups make the basic economic decisions, determining what to produce, the prices, and wage rates.</a:t>
            </a:r>
          </a:p>
          <a:p>
            <a:pPr marL="1204020" lvl="2" indent="-743771" defTabSz="896111">
              <a:spcBef>
                <a:spcPts val="1690"/>
              </a:spcBef>
              <a:buFont typeface="Arial" panose="020B0604020202020204" pitchFamily="34" charset="0"/>
              <a:buChar char="•"/>
              <a:defRPr sz="3136"/>
            </a:pPr>
            <a:r>
              <a:rPr lang="en-US" sz="2100" dirty="0">
                <a:latin typeface="+mn-lt"/>
              </a:rPr>
              <a:t>Businesses and farms are generally owned by the government, who give the workers production goals to reach in order to provide the proper amount of goods for the country.</a:t>
            </a:r>
          </a:p>
          <a:p>
            <a:pPr marL="743771" indent="-743771" defTabSz="896111">
              <a:spcBef>
                <a:spcPts val="1690"/>
              </a:spcBef>
              <a:defRPr sz="3136"/>
            </a:pPr>
            <a:r>
              <a:rPr lang="en-US" sz="2500" dirty="0">
                <a:latin typeface="+mn-lt"/>
              </a:rPr>
              <a:t>One problem with this economy occurs when the government attempts to predict what people will need but ends up overlooking another portion of the economy.</a:t>
            </a:r>
          </a:p>
          <a:p>
            <a:pPr marL="743771" indent="-743771" defTabSz="896111">
              <a:spcBef>
                <a:spcPts val="1690"/>
              </a:spcBef>
              <a:defRPr sz="3136"/>
            </a:pPr>
            <a:r>
              <a:rPr lang="en-US" sz="2500" dirty="0">
                <a:latin typeface="+mn-lt"/>
              </a:rPr>
              <a:t>A benefit of this economy is that prices are controlled and people know how much things will cost. Common needs, like food and shelter, have lower costs than luxuries, like televisions and computers, which are priced higher.</a:t>
            </a:r>
          </a:p>
        </p:txBody>
      </p:sp>
      <p:sp>
        <p:nvSpPr>
          <p:cNvPr id="78" name="Shape 78">
            <a:extLst>
              <a:ext uri="{FF2B5EF4-FFF2-40B4-BE49-F238E27FC236}">
                <a16:creationId xmlns:a16="http://schemas.microsoft.com/office/drawing/2014/main" id="{2E79EDD4-36B9-FD8A-2017-B0DCD86377F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3" name="Shape 72">
            <a:extLst>
              <a:ext uri="{FF2B5EF4-FFF2-40B4-BE49-F238E27FC236}">
                <a16:creationId xmlns:a16="http://schemas.microsoft.com/office/drawing/2014/main" id="{D61F0B3A-A5D8-D6DF-D421-DC7CD34CF76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Command Economy</a:t>
            </a:r>
          </a:p>
        </p:txBody>
      </p:sp>
    </p:spTree>
    <p:extLst>
      <p:ext uri="{BB962C8B-B14F-4D97-AF65-F5344CB8AC3E}">
        <p14:creationId xmlns:p14="http://schemas.microsoft.com/office/powerpoint/2010/main" val="1790098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83476-359A-2831-3F9E-436ADD225D31}"/>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F2B9085-9AD6-988E-FAD5-71D183E0854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In </a:t>
            </a:r>
            <a:r>
              <a:rPr lang="en-US" sz="2800" b="1" dirty="0">
                <a:latin typeface="+mn-lt"/>
              </a:rPr>
              <a:t>market economies</a:t>
            </a:r>
            <a:r>
              <a:rPr lang="en-US" sz="2800" dirty="0">
                <a:latin typeface="+mn-lt"/>
              </a:rPr>
              <a:t>, economic decisions are made at an individual level, with producers answering economic questions based on their beliefs of how consumers will respond to goods.</a:t>
            </a:r>
          </a:p>
          <a:p>
            <a:pPr marL="1204020" lvl="2" indent="-743771" defTabSz="896111">
              <a:spcBef>
                <a:spcPts val="1690"/>
              </a:spcBef>
              <a:buFont typeface="Arial" panose="020B0604020202020204" pitchFamily="34" charset="0"/>
              <a:buChar char="•"/>
              <a:defRPr sz="3136"/>
            </a:pPr>
            <a:r>
              <a:rPr lang="en-US" sz="2400" dirty="0">
                <a:latin typeface="+mn-lt"/>
              </a:rPr>
              <a:t>Businesses and farms decide what they want to produce individually in order to make a profit.</a:t>
            </a:r>
          </a:p>
          <a:p>
            <a:pPr marL="743771" indent="-743771" defTabSz="896111">
              <a:spcBef>
                <a:spcPts val="1690"/>
              </a:spcBef>
              <a:defRPr sz="3136"/>
            </a:pPr>
            <a:r>
              <a:rPr lang="en-US" sz="2800" dirty="0">
                <a:latin typeface="+mn-lt"/>
              </a:rPr>
              <a:t>A benefit of this economy is that consumers have an easy time finding what goods they want, and they are free to earn as much money as they’d like in order to buy the goods and services they want.</a:t>
            </a:r>
          </a:p>
          <a:p>
            <a:pPr marL="743771" indent="-743771" defTabSz="896111">
              <a:spcBef>
                <a:spcPts val="1690"/>
              </a:spcBef>
              <a:defRPr sz="3136"/>
            </a:pPr>
            <a:r>
              <a:rPr lang="en-US" sz="2800" dirty="0">
                <a:latin typeface="+mn-lt"/>
              </a:rPr>
              <a:t>A problem is that, if a business doesn't manage its money well, it can go out of business and cause workers to lose their jobs and income.</a:t>
            </a:r>
          </a:p>
        </p:txBody>
      </p:sp>
      <p:sp>
        <p:nvSpPr>
          <p:cNvPr id="78" name="Shape 78">
            <a:extLst>
              <a:ext uri="{FF2B5EF4-FFF2-40B4-BE49-F238E27FC236}">
                <a16:creationId xmlns:a16="http://schemas.microsoft.com/office/drawing/2014/main" id="{A5E06F0F-054C-8410-D685-E6AD2F8BAC3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3" name="Shape 72">
            <a:extLst>
              <a:ext uri="{FF2B5EF4-FFF2-40B4-BE49-F238E27FC236}">
                <a16:creationId xmlns:a16="http://schemas.microsoft.com/office/drawing/2014/main" id="{A757BDCB-D9D8-8DF6-DA56-E4FD7CCC2C54}"/>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Market Economy</a:t>
            </a:r>
          </a:p>
        </p:txBody>
      </p:sp>
    </p:spTree>
    <p:extLst>
      <p:ext uri="{BB962C8B-B14F-4D97-AF65-F5344CB8AC3E}">
        <p14:creationId xmlns:p14="http://schemas.microsoft.com/office/powerpoint/2010/main" val="1287882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17DB7-D549-1A7B-BB8D-C18F623BDBB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08C3FD5E-D58E-9846-48C0-B4C3953D953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No countries today have any pure market system, instead blending characteristics of the three.</a:t>
            </a:r>
          </a:p>
          <a:p>
            <a:pPr marL="1204020" lvl="2" indent="-743771" defTabSz="896111">
              <a:spcBef>
                <a:spcPts val="1690"/>
              </a:spcBef>
              <a:buFont typeface="Arial" panose="020B0604020202020204" pitchFamily="34" charset="0"/>
              <a:buChar char="•"/>
              <a:defRPr sz="3136"/>
            </a:pPr>
            <a:r>
              <a:rPr lang="en-US" sz="2400" dirty="0">
                <a:latin typeface="+mn-lt"/>
              </a:rPr>
              <a:t>These hybrids are called </a:t>
            </a:r>
            <a:r>
              <a:rPr lang="en-US" sz="2400" b="1" dirty="0">
                <a:latin typeface="+mn-lt"/>
              </a:rPr>
              <a:t>mixed economies</a:t>
            </a:r>
            <a:r>
              <a:rPr lang="en-US" sz="2400" dirty="0">
                <a:latin typeface="+mn-lt"/>
              </a:rPr>
              <a:t>.</a:t>
            </a:r>
          </a:p>
          <a:p>
            <a:pPr marL="1204020" lvl="2" indent="-743771" defTabSz="896111">
              <a:spcBef>
                <a:spcPts val="1690"/>
              </a:spcBef>
              <a:buFont typeface="Arial" panose="020B0604020202020204" pitchFamily="34" charset="0"/>
              <a:buChar char="•"/>
              <a:defRPr sz="3136"/>
            </a:pPr>
            <a:r>
              <a:rPr lang="en-US" sz="2400" dirty="0">
                <a:latin typeface="+mn-lt"/>
              </a:rPr>
              <a:t>That said, most economies tend to lean more towards one system than the others.</a:t>
            </a:r>
          </a:p>
          <a:p>
            <a:pPr marL="743771" indent="-743771" defTabSz="896111">
              <a:spcBef>
                <a:spcPts val="1690"/>
              </a:spcBef>
              <a:defRPr sz="3136"/>
            </a:pPr>
            <a:r>
              <a:rPr lang="en-US" sz="2800" dirty="0">
                <a:latin typeface="+mn-lt"/>
              </a:rPr>
              <a:t>Most societies have rules protecting consumers, workers, and businesses.</a:t>
            </a:r>
          </a:p>
          <a:p>
            <a:pPr marL="743771" indent="-743771" defTabSz="896111">
              <a:spcBef>
                <a:spcPts val="1690"/>
              </a:spcBef>
              <a:defRPr sz="3136"/>
            </a:pPr>
            <a:r>
              <a:rPr lang="en-US" sz="2800" dirty="0">
                <a:latin typeface="+mn-lt"/>
              </a:rPr>
              <a:t>To see where a country falls, between command and market economies, we use the </a:t>
            </a:r>
            <a:r>
              <a:rPr lang="en-US" sz="2800" b="1" dirty="0">
                <a:latin typeface="+mn-lt"/>
              </a:rPr>
              <a:t>economic continuum</a:t>
            </a:r>
            <a:r>
              <a:rPr lang="en-US" sz="2800" dirty="0">
                <a:latin typeface="+mn-lt"/>
              </a:rPr>
              <a:t>, where 0 represents a pure command economy and 100 represents a pure market economy.</a:t>
            </a:r>
          </a:p>
        </p:txBody>
      </p:sp>
      <p:sp>
        <p:nvSpPr>
          <p:cNvPr id="78" name="Shape 78">
            <a:extLst>
              <a:ext uri="{FF2B5EF4-FFF2-40B4-BE49-F238E27FC236}">
                <a16:creationId xmlns:a16="http://schemas.microsoft.com/office/drawing/2014/main" id="{9C91566D-7FB3-CFB6-7714-E0862814397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3" name="Shape 72">
            <a:extLst>
              <a:ext uri="{FF2B5EF4-FFF2-40B4-BE49-F238E27FC236}">
                <a16:creationId xmlns:a16="http://schemas.microsoft.com/office/drawing/2014/main" id="{0FBB12A4-8873-737A-E6CD-2ABF1BACE838}"/>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All Economies are Mixed</a:t>
            </a:r>
          </a:p>
        </p:txBody>
      </p:sp>
    </p:spTree>
    <p:extLst>
      <p:ext uri="{BB962C8B-B14F-4D97-AF65-F5344CB8AC3E}">
        <p14:creationId xmlns:p14="http://schemas.microsoft.com/office/powerpoint/2010/main" val="2205100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1163</Words>
  <Application>Microsoft Macintosh PowerPoint</Application>
  <PresentationFormat>On-screen Show (4:3)</PresentationFormat>
  <Paragraphs>103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Emmett Mullins</cp:lastModifiedBy>
  <cp:revision>143</cp:revision>
  <dcterms:modified xsi:type="dcterms:W3CDTF">2025-10-13T00:23:55Z</dcterms:modified>
  <cp:category/>
</cp:coreProperties>
</file>