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320" r:id="rId7"/>
    <p:sldId id="326" r:id="rId8"/>
    <p:sldId id="321" r:id="rId9"/>
    <p:sldId id="323" r:id="rId10"/>
    <p:sldId id="324" r:id="rId11"/>
    <p:sldId id="325" r:id="rId12"/>
    <p:sldId id="322" r:id="rId13"/>
    <p:sldId id="293"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8" autoAdjust="0"/>
    <p:restoredTop sz="91682" autoAdjust="0"/>
  </p:normalViewPr>
  <p:slideViewPr>
    <p:cSldViewPr snapToGrid="0" snapToObjects="1">
      <p:cViewPr varScale="1">
        <p:scale>
          <a:sx n="128" d="100"/>
          <a:sy n="128" d="100"/>
        </p:scale>
        <p:origin x="179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Picture 3" descr="Aso_Rock_as_seen_from_the_IBB_golf_course_in_Abuja,_Nigeria.jpg">
            <a:extLst>
              <a:ext uri="{FF2B5EF4-FFF2-40B4-BE49-F238E27FC236}">
                <a16:creationId xmlns:a16="http://schemas.microsoft.com/office/drawing/2014/main" id="{42742B02-7BE4-D696-9231-541FC63A11E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1" y="-1"/>
            <a:ext cx="9144001" cy="6486569"/>
          </a:xfrm>
          <a:prstGeom prst="rect">
            <a:avLst/>
          </a:prstGeom>
        </p:spPr>
      </p:pic>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11</a:t>
            </a:r>
            <a:r>
              <a:rPr b="1" dirty="0">
                <a:latin typeface="+mn-lt"/>
              </a:rPr>
              <a:t>:</a:t>
            </a:r>
            <a:r>
              <a:rPr lang="en-US" b="1" dirty="0">
                <a:latin typeface="+mn-lt"/>
              </a:rPr>
              <a:t> </a:t>
            </a:r>
            <a:r>
              <a:rPr lang="en-US" sz="3200" b="1" dirty="0">
                <a:latin typeface="+mn-lt"/>
              </a:rPr>
              <a:t>Federal Republic of Nigeria</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3" name="Picture 2">
            <a:extLst>
              <a:ext uri="{FF2B5EF4-FFF2-40B4-BE49-F238E27FC236}">
                <a16:creationId xmlns:a16="http://schemas.microsoft.com/office/drawing/2014/main" id="{D9730861-745D-C466-905E-96B04F99D7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2FA7-3F07-E365-1757-ED0EDA6B4401}"/>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E2BC1D4-1DC0-70AC-2200-6EEC85C2DC7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About half the people in the country still live in rural areas, practicing traditions.</a:t>
            </a:r>
          </a:p>
          <a:p>
            <a:pPr marL="743771" indent="-743771" defTabSz="896111">
              <a:spcBef>
                <a:spcPts val="1690"/>
              </a:spcBef>
              <a:defRPr sz="3136"/>
            </a:pPr>
            <a:r>
              <a:rPr lang="en-US" dirty="0">
                <a:latin typeface="+mn-lt"/>
              </a:rPr>
              <a:t>The coast is heavily populated because it is easier to trade and is the center of the oil industry.</a:t>
            </a:r>
          </a:p>
          <a:p>
            <a:pPr marL="743771" indent="-743771" defTabSz="896111">
              <a:spcBef>
                <a:spcPts val="1690"/>
              </a:spcBef>
              <a:defRPr sz="3136"/>
            </a:pPr>
            <a:r>
              <a:rPr lang="en-US" dirty="0">
                <a:latin typeface="+mn-lt"/>
              </a:rPr>
              <a:t>Areas along the Niger River and its delta are also heavily populated.</a:t>
            </a:r>
          </a:p>
          <a:p>
            <a:pPr marL="743771" indent="-743771" defTabSz="896111">
              <a:spcBef>
                <a:spcPts val="1690"/>
              </a:spcBef>
              <a:defRPr sz="3136"/>
            </a:pPr>
            <a:r>
              <a:rPr lang="en-US" dirty="0">
                <a:latin typeface="+mn-lt"/>
              </a:rPr>
              <a:t>Cities like Lagos and Abuja are both large urban centers. </a:t>
            </a:r>
          </a:p>
        </p:txBody>
      </p:sp>
      <p:sp>
        <p:nvSpPr>
          <p:cNvPr id="78" name="Shape 78">
            <a:extLst>
              <a:ext uri="{FF2B5EF4-FFF2-40B4-BE49-F238E27FC236}">
                <a16:creationId xmlns:a16="http://schemas.microsoft.com/office/drawing/2014/main" id="{9E15207E-14BA-00E2-833C-92C3939F193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6" name="Shape 72">
            <a:extLst>
              <a:ext uri="{FF2B5EF4-FFF2-40B4-BE49-F238E27FC236}">
                <a16:creationId xmlns:a16="http://schemas.microsoft.com/office/drawing/2014/main" id="{A32CAAB2-CF1C-CCB9-82AE-9F35B07EB0C9}"/>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IMPACT OF LOCATION IN NIGERIA</a:t>
            </a:r>
          </a:p>
        </p:txBody>
      </p:sp>
    </p:spTree>
    <p:extLst>
      <p:ext uri="{BB962C8B-B14F-4D97-AF65-F5344CB8AC3E}">
        <p14:creationId xmlns:p14="http://schemas.microsoft.com/office/powerpoint/2010/main" val="3263701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F22A-C63B-73E8-0997-93901F21406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317AA99-FE7C-A037-B9D8-39648B44DE3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Deforestation is a problem, causing soil erosion as well as destroying habitats for plants and animals and disrupting the water cycle.</a:t>
            </a:r>
          </a:p>
          <a:p>
            <a:pPr marL="743771" indent="-743771" defTabSz="896111">
              <a:spcBef>
                <a:spcPts val="1690"/>
              </a:spcBef>
              <a:defRPr sz="3136"/>
            </a:pPr>
            <a:r>
              <a:rPr lang="en-US" dirty="0">
                <a:latin typeface="+mn-lt"/>
              </a:rPr>
              <a:t>Urbanization brings with it pollution problems.</a:t>
            </a:r>
          </a:p>
          <a:p>
            <a:pPr marL="1204020" lvl="2" indent="-743771" defTabSz="896111">
              <a:spcBef>
                <a:spcPts val="1690"/>
              </a:spcBef>
              <a:buFont typeface="Arial" panose="020B0604020202020204" pitchFamily="34" charset="0"/>
              <a:buChar char="•"/>
              <a:defRPr sz="3136"/>
            </a:pPr>
            <a:r>
              <a:rPr lang="en-US" sz="2800" dirty="0">
                <a:latin typeface="+mn-lt"/>
              </a:rPr>
              <a:t>Nigeria deals with oil spills quite a bit, which can contaminate the water, air, and land.</a:t>
            </a:r>
          </a:p>
          <a:p>
            <a:pPr marL="743771" indent="-743771" defTabSz="896111">
              <a:spcBef>
                <a:spcPts val="1690"/>
              </a:spcBef>
              <a:defRPr sz="3136"/>
            </a:pPr>
            <a:r>
              <a:rPr lang="en-US" dirty="0">
                <a:latin typeface="+mn-lt"/>
              </a:rPr>
              <a:t>The government needs to balance earning money from oil with protecting the environment.</a:t>
            </a:r>
          </a:p>
        </p:txBody>
      </p:sp>
      <p:sp>
        <p:nvSpPr>
          <p:cNvPr id="78" name="Shape 78">
            <a:extLst>
              <a:ext uri="{FF2B5EF4-FFF2-40B4-BE49-F238E27FC236}">
                <a16:creationId xmlns:a16="http://schemas.microsoft.com/office/drawing/2014/main" id="{43ECC497-FD10-A42A-DCA0-E2ED8AAB241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6" name="Shape 72">
            <a:extLst>
              <a:ext uri="{FF2B5EF4-FFF2-40B4-BE49-F238E27FC236}">
                <a16:creationId xmlns:a16="http://schemas.microsoft.com/office/drawing/2014/main" id="{E3584647-26EA-FC44-4AA8-26D7EFAC43DD}"/>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ENVIRONMENTAL</a:t>
            </a:r>
            <a:br>
              <a:rPr lang="en-US" sz="4000" dirty="0">
                <a:latin typeface="+mn-lt"/>
              </a:rPr>
            </a:br>
            <a:r>
              <a:rPr lang="en-US" sz="4000" dirty="0">
                <a:latin typeface="+mn-lt"/>
              </a:rPr>
              <a:t>ISSUES IN NIGERIA</a:t>
            </a:r>
          </a:p>
        </p:txBody>
      </p:sp>
    </p:spTree>
    <p:extLst>
      <p:ext uri="{BB962C8B-B14F-4D97-AF65-F5344CB8AC3E}">
        <p14:creationId xmlns:p14="http://schemas.microsoft.com/office/powerpoint/2010/main" val="2060155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C1EC8-3A15-29EC-4300-9DADC94906B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1F0BC44-F352-25FD-CA6A-01A6003EE84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is a very diverse, or varied, country, with the Hausa, Igbo, and Yoruba ethnic groups making up a 5th of the population.</a:t>
            </a:r>
          </a:p>
          <a:p>
            <a:pPr marL="743771" indent="-743771" defTabSz="896111">
              <a:spcBef>
                <a:spcPts val="1690"/>
              </a:spcBef>
              <a:defRPr sz="3136"/>
            </a:pPr>
            <a:r>
              <a:rPr lang="en-US" dirty="0">
                <a:latin typeface="+mn-lt"/>
              </a:rPr>
              <a:t>Nigeria is also divided by religion, with half being Muslim, 40% being Christian, and the remaining 10% practicing indigenous beliefs.</a:t>
            </a:r>
          </a:p>
          <a:p>
            <a:pPr marL="1204020" lvl="2" indent="-743771" defTabSz="896111">
              <a:spcBef>
                <a:spcPts val="1690"/>
              </a:spcBef>
              <a:buFont typeface="Arial" panose="020B0604020202020204" pitchFamily="34" charset="0"/>
              <a:buChar char="•"/>
              <a:defRPr sz="3136"/>
            </a:pPr>
            <a:r>
              <a:rPr lang="en-US" sz="2800" dirty="0">
                <a:latin typeface="+mn-lt"/>
              </a:rPr>
              <a:t>Religious tensions are a constant problem, with the militant Muslim group </a:t>
            </a:r>
            <a:r>
              <a:rPr lang="en-US" sz="2800" b="1" dirty="0">
                <a:latin typeface="+mn-lt"/>
              </a:rPr>
              <a:t>Boko Haram </a:t>
            </a:r>
            <a:r>
              <a:rPr lang="en-US" sz="2800" dirty="0">
                <a:latin typeface="+mn-lt"/>
              </a:rPr>
              <a:t>trying to take over parts of the country.</a:t>
            </a:r>
          </a:p>
          <a:p>
            <a:pPr marL="743771" indent="-743771" defTabSz="896111">
              <a:spcBef>
                <a:spcPts val="1690"/>
              </a:spcBef>
              <a:defRPr sz="3136"/>
            </a:pPr>
            <a:r>
              <a:rPr lang="en-US" dirty="0">
                <a:latin typeface="+mn-lt"/>
              </a:rPr>
              <a:t>Generally, religion is taken very seriously, and most people will make frequent references to their faith.</a:t>
            </a:r>
          </a:p>
        </p:txBody>
      </p:sp>
      <p:sp>
        <p:nvSpPr>
          <p:cNvPr id="78" name="Shape 78">
            <a:extLst>
              <a:ext uri="{FF2B5EF4-FFF2-40B4-BE49-F238E27FC236}">
                <a16:creationId xmlns:a16="http://schemas.microsoft.com/office/drawing/2014/main" id="{2864D06D-5485-81D5-DB86-66B6E25F4EB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6" name="Shape 72">
            <a:extLst>
              <a:ext uri="{FF2B5EF4-FFF2-40B4-BE49-F238E27FC236}">
                <a16:creationId xmlns:a16="http://schemas.microsoft.com/office/drawing/2014/main" id="{8462D612-95F0-40CD-3122-9F39477077B8}"/>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PEOPLE OF NIGERIA</a:t>
            </a:r>
          </a:p>
        </p:txBody>
      </p:sp>
    </p:spTree>
    <p:extLst>
      <p:ext uri="{BB962C8B-B14F-4D97-AF65-F5344CB8AC3E}">
        <p14:creationId xmlns:p14="http://schemas.microsoft.com/office/powerpoint/2010/main" val="1472007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tografia_aérea_de_Lagos.jpg">
            <a:extLst>
              <a:ext uri="{FF2B5EF4-FFF2-40B4-BE49-F238E27FC236}">
                <a16:creationId xmlns:a16="http://schemas.microsoft.com/office/drawing/2014/main" id="{DD588B2B-ADA5-1B95-695F-814D6EFAD91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0" y="0"/>
            <a:ext cx="9144000" cy="6477953"/>
          </a:xfrm>
          <a:prstGeom prst="rect">
            <a:avLst/>
          </a:prstGeom>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3" name="TextBox 2">
            <a:extLst>
              <a:ext uri="{FF2B5EF4-FFF2-40B4-BE49-F238E27FC236}">
                <a16:creationId xmlns:a16="http://schemas.microsoft.com/office/drawing/2014/main" id="{9393E21E-D121-E37F-8A8D-18684E9CCDD2}"/>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4"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Picture 1" descr="Nigeriahouseofreps.jpg">
            <a:extLst>
              <a:ext uri="{FF2B5EF4-FFF2-40B4-BE49-F238E27FC236}">
                <a16:creationId xmlns:a16="http://schemas.microsoft.com/office/drawing/2014/main" id="{9DAB3467-D6FF-5AC3-0B52-8C136E41283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a:xfrm>
            <a:off x="0" y="1"/>
            <a:ext cx="9144000" cy="6829324"/>
          </a:xfrm>
          <a:prstGeom prst="rect">
            <a:avLst/>
          </a:prstGeom>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6065308"/>
            <a:ext cx="5701696" cy="400106"/>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6065309"/>
            <a:ext cx="5766458"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t> </a:t>
            </a:r>
            <a:r>
              <a:rPr dirty="0">
                <a:latin typeface="+mn-lt"/>
              </a:rPr>
              <a:t>Section 1: </a:t>
            </a:r>
            <a:r>
              <a:rPr lang="en-US" u="sng" dirty="0">
                <a:solidFill>
                  <a:srgbClr val="FF0000"/>
                </a:solidFill>
                <a:uFill>
                  <a:solidFill>
                    <a:srgbClr val="FF0000"/>
                  </a:solidFill>
                </a:uFill>
                <a:latin typeface="+mn-lt"/>
              </a:rPr>
              <a:t>The Geography of Nigeria</a:t>
            </a:r>
            <a:endParaRPr u="sng" dirty="0">
              <a:solidFill>
                <a:srgbClr val="FF0000"/>
              </a:solidFill>
              <a:uFill>
                <a:solidFill>
                  <a:srgbClr val="FF0000"/>
                </a:solidFill>
              </a:uFill>
              <a:latin typeface="+mn-lt"/>
              <a:hlinkClick r:id="rId4"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rPr lang="en-US" sz="4400" dirty="0">
                <a:latin typeface="+mn-lt"/>
              </a:rPr>
              <a:t>SECTION 1: THE GEOGRAPHY</a:t>
            </a:r>
            <a:br>
              <a:rPr lang="en-US" sz="4400" dirty="0">
                <a:latin typeface="+mn-lt"/>
              </a:rPr>
            </a:br>
            <a:r>
              <a:rPr lang="en-US" sz="4400" dirty="0">
                <a:latin typeface="+mn-lt"/>
              </a:rPr>
              <a:t>OF NIGERIA</a:t>
            </a:r>
            <a:endParaRPr sz="44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lstStyle/>
          <a:p>
            <a:pPr marL="342900" lvl="1" indent="-342900">
              <a:lnSpc>
                <a:spcPct val="100000"/>
              </a:lnSpc>
              <a:spcBef>
                <a:spcPts val="1690"/>
              </a:spcBef>
              <a:buChar char="➢"/>
            </a:pPr>
            <a:r>
              <a:rPr dirty="0">
                <a:latin typeface="+mn-lt"/>
              </a:rPr>
              <a:t>Essential Question</a:t>
            </a:r>
            <a:r>
              <a:rPr lang="en-US" dirty="0">
                <a:latin typeface="+mn-lt"/>
              </a:rPr>
              <a:t>:</a:t>
            </a:r>
          </a:p>
          <a:p>
            <a:pPr marL="892629" lvl="2" indent="-457200">
              <a:lnSpc>
                <a:spcPct val="100000"/>
              </a:lnSpc>
              <a:spcBef>
                <a:spcPts val="1690"/>
              </a:spcBef>
              <a:buFont typeface="Arial" panose="020B0604020202020204" pitchFamily="34" charset="0"/>
              <a:buChar char="•"/>
            </a:pPr>
            <a:r>
              <a:rPr lang="en-US" sz="2800" dirty="0">
                <a:latin typeface="+mn-lt"/>
              </a:rPr>
              <a:t>What is the role of religion in Nigeria</a:t>
            </a:r>
            <a:r>
              <a:rPr sz="2800" dirty="0">
                <a:latin typeface="+mn-lt"/>
              </a:rPr>
              <a:t>?</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9987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sz="2800" dirty="0">
                <a:latin typeface="+mn-lt"/>
              </a:rPr>
              <a:t>delta</a:t>
            </a:r>
          </a:p>
          <a:p>
            <a:pPr marL="742950" lvl="1" indent="-285750">
              <a:lnSpc>
                <a:spcPct val="100000"/>
              </a:lnSpc>
              <a:spcBef>
                <a:spcPts val="1690"/>
              </a:spcBef>
              <a:buFont typeface="Arial"/>
              <a:defRPr sz="2800"/>
            </a:pPr>
            <a:r>
              <a:rPr lang="en-US" sz="2800" dirty="0">
                <a:latin typeface="+mn-lt"/>
              </a:rPr>
              <a:t>navigable</a:t>
            </a:r>
          </a:p>
          <a:p>
            <a:pPr marL="742950" lvl="1" indent="-285750">
              <a:lnSpc>
                <a:spcPct val="100000"/>
              </a:lnSpc>
              <a:spcBef>
                <a:spcPts val="1690"/>
              </a:spcBef>
              <a:buFont typeface="Arial"/>
              <a:defRPr sz="2800"/>
            </a:pPr>
            <a:r>
              <a:rPr lang="en-US" sz="2800" dirty="0">
                <a:latin typeface="+mn-lt"/>
              </a:rPr>
              <a:t>tropical savanna climate</a:t>
            </a:r>
          </a:p>
          <a:p>
            <a:pPr marL="742950" lvl="1" indent="-285750">
              <a:lnSpc>
                <a:spcPct val="100000"/>
              </a:lnSpc>
              <a:spcBef>
                <a:spcPts val="1690"/>
              </a:spcBef>
              <a:buFont typeface="Arial"/>
              <a:defRPr sz="2800"/>
            </a:pPr>
            <a:r>
              <a:rPr lang="en-US" sz="2800" dirty="0">
                <a:latin typeface="+mn-lt"/>
              </a:rPr>
              <a:t>harmattan</a:t>
            </a:r>
          </a:p>
          <a:p>
            <a:pPr marL="742950" lvl="1" indent="-285750">
              <a:lnSpc>
                <a:spcPct val="100000"/>
              </a:lnSpc>
              <a:spcBef>
                <a:spcPts val="1690"/>
              </a:spcBef>
              <a:buFont typeface="Arial"/>
              <a:defRPr sz="2800"/>
            </a:pPr>
            <a:r>
              <a:rPr lang="en-US" sz="2800" dirty="0">
                <a:latin typeface="+mn-lt"/>
              </a:rPr>
              <a:t>diverse</a:t>
            </a:r>
          </a:p>
          <a:p>
            <a:pPr marL="742950" lvl="1" indent="-285750">
              <a:lnSpc>
                <a:spcPct val="100000"/>
              </a:lnSpc>
              <a:spcBef>
                <a:spcPts val="1690"/>
              </a:spcBef>
              <a:buFont typeface="Arial"/>
              <a:defRPr sz="2800"/>
            </a:pPr>
            <a:r>
              <a:rPr lang="en-US" sz="2800" dirty="0">
                <a:latin typeface="+mn-lt"/>
              </a:rPr>
              <a:t>Boko Haram</a:t>
            </a:r>
          </a:p>
        </p:txBody>
      </p:sp>
      <p:sp>
        <p:nvSpPr>
          <p:cNvPr id="6" name="Shape 68">
            <a:extLst>
              <a:ext uri="{FF2B5EF4-FFF2-40B4-BE49-F238E27FC236}">
                <a16:creationId xmlns:a16="http://schemas.microsoft.com/office/drawing/2014/main" id="{71393EDB-3EA8-DDEE-9BD8-E22D063643A7}"/>
              </a:ext>
            </a:extLst>
          </p:cNvPr>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rPr lang="en-US" sz="4400" dirty="0">
                <a:latin typeface="+mn-lt"/>
              </a:rPr>
              <a:t>SECTION 1: THE GEOGRAPHY</a:t>
            </a:r>
            <a:br>
              <a:rPr lang="en-US" sz="4400" dirty="0">
                <a:latin typeface="+mn-lt"/>
              </a:rPr>
            </a:br>
            <a:r>
              <a:rPr lang="en-US" sz="4400" dirty="0">
                <a:latin typeface="+mn-lt"/>
              </a:rPr>
              <a:t>OF NIGERIA</a:t>
            </a:r>
            <a:endParaRPr sz="4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is in the eastern and northern hemispheres and is located on Africa’s west coast.</a:t>
            </a:r>
          </a:p>
          <a:p>
            <a:pPr marL="743771" indent="-743771" defTabSz="896111">
              <a:spcBef>
                <a:spcPts val="1690"/>
              </a:spcBef>
              <a:defRPr sz="3136"/>
            </a:pPr>
            <a:r>
              <a:rPr lang="en-US" dirty="0">
                <a:latin typeface="+mn-lt"/>
              </a:rPr>
              <a:t>Nigeria is bordered by Niger, Benin, Cameroon, Chad, and the Gulf of Guinea.</a:t>
            </a:r>
          </a:p>
          <a:p>
            <a:pPr marL="743771" indent="-743771" defTabSz="896111">
              <a:spcBef>
                <a:spcPts val="1690"/>
              </a:spcBef>
              <a:defRPr sz="3136"/>
            </a:pPr>
            <a:r>
              <a:rPr lang="en-US" dirty="0">
                <a:latin typeface="+mn-lt"/>
              </a:rPr>
              <a:t>Nigeria’s land area is about 356,000 miles, which is roughly six times the size of Georgia.</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LOCATION AND SIZE OF NIGERIA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BD1D-BF46-6498-449D-3008E83853A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A7609FE-B861-CBF1-CD0E-62A959DC771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Niger River is the source of the country’s name and is the largest river in West Africa.</a:t>
            </a:r>
          </a:p>
          <a:p>
            <a:pPr marL="1204020" lvl="2" indent="-743771" defTabSz="896111">
              <a:spcBef>
                <a:spcPts val="1690"/>
              </a:spcBef>
              <a:buFont typeface="Arial" panose="020B0604020202020204" pitchFamily="34" charset="0"/>
              <a:buChar char="•"/>
              <a:defRPr sz="3136"/>
            </a:pPr>
            <a:r>
              <a:rPr lang="en-US" sz="2800" dirty="0">
                <a:latin typeface="+mn-lt"/>
              </a:rPr>
              <a:t>The river begins in Guinea and flows through Guinea, Mali, Niger, Benin, and Nigeria to the Gulf of Guinea.</a:t>
            </a:r>
          </a:p>
          <a:p>
            <a:pPr marL="743771" indent="-743771" defTabSz="896111">
              <a:spcBef>
                <a:spcPts val="1690"/>
              </a:spcBef>
              <a:defRPr sz="3136"/>
            </a:pPr>
            <a:r>
              <a:rPr lang="en-US" dirty="0">
                <a:latin typeface="+mn-lt"/>
              </a:rPr>
              <a:t>The river flows through rain forests and swamps and has a </a:t>
            </a:r>
            <a:r>
              <a:rPr lang="en-US" b="1" dirty="0">
                <a:latin typeface="+mn-lt"/>
              </a:rPr>
              <a:t>delta</a:t>
            </a:r>
            <a:r>
              <a:rPr lang="en-US" dirty="0">
                <a:latin typeface="+mn-lt"/>
              </a:rPr>
              <a:t>, which is where a river divides into smaller bodies of water as it meets with a larger body of water.</a:t>
            </a:r>
          </a:p>
          <a:p>
            <a:pPr marL="743771" indent="-743771" defTabSz="896111">
              <a:spcBef>
                <a:spcPts val="1690"/>
              </a:spcBef>
              <a:defRPr sz="3136"/>
            </a:pPr>
            <a:r>
              <a:rPr lang="en-US" dirty="0">
                <a:latin typeface="+mn-lt"/>
              </a:rPr>
              <a:t>Most of the river is </a:t>
            </a:r>
            <a:r>
              <a:rPr lang="en-US" b="1" dirty="0">
                <a:latin typeface="+mn-lt"/>
              </a:rPr>
              <a:t>navigable</a:t>
            </a:r>
            <a:r>
              <a:rPr lang="en-US" dirty="0">
                <a:latin typeface="+mn-lt"/>
              </a:rPr>
              <a:t>, or ships can operate on it, which is great for trade and shipping.</a:t>
            </a:r>
          </a:p>
        </p:txBody>
      </p:sp>
      <p:sp>
        <p:nvSpPr>
          <p:cNvPr id="78" name="Shape 78">
            <a:extLst>
              <a:ext uri="{FF2B5EF4-FFF2-40B4-BE49-F238E27FC236}">
                <a16:creationId xmlns:a16="http://schemas.microsoft.com/office/drawing/2014/main" id="{CC44E2A4-FF74-5EFA-319C-FC6ECBF4AC1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3" name="Shape 72">
            <a:extLst>
              <a:ext uri="{FF2B5EF4-FFF2-40B4-BE49-F238E27FC236}">
                <a16:creationId xmlns:a16="http://schemas.microsoft.com/office/drawing/2014/main" id="{44131C85-C219-919A-DE3A-0B05F0C923D7}"/>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PHYSICAL GEOGRAPHY OF NIGERIA</a:t>
            </a:r>
          </a:p>
        </p:txBody>
      </p:sp>
    </p:spTree>
    <p:extLst>
      <p:ext uri="{BB962C8B-B14F-4D97-AF65-F5344CB8AC3E}">
        <p14:creationId xmlns:p14="http://schemas.microsoft.com/office/powerpoint/2010/main" val="361407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D5A7F-A270-4BFD-D492-917857E3A82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77CB5C7-67D5-10A9-1C0C-AFCA3331D68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While the coastline is rich in oil, government corruption and other problems have prevented the country from enjoying these benefits.</a:t>
            </a:r>
          </a:p>
          <a:p>
            <a:pPr marL="743771" indent="-743771" defTabSz="896111">
              <a:spcBef>
                <a:spcPts val="1690"/>
              </a:spcBef>
              <a:defRPr sz="3136"/>
            </a:pPr>
            <a:r>
              <a:rPr lang="en-US" dirty="0">
                <a:latin typeface="+mn-lt"/>
              </a:rPr>
              <a:t>The country has low plains in the south with some dense forests, highlands and extinct volcanoes in the central part of the country, and the north has rolling plains with plateaus.</a:t>
            </a:r>
          </a:p>
        </p:txBody>
      </p:sp>
      <p:sp>
        <p:nvSpPr>
          <p:cNvPr id="78" name="Shape 78">
            <a:extLst>
              <a:ext uri="{FF2B5EF4-FFF2-40B4-BE49-F238E27FC236}">
                <a16:creationId xmlns:a16="http://schemas.microsoft.com/office/drawing/2014/main" id="{4235F4D4-A154-67F6-848E-ED944BFD754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3" name="Shape 72">
            <a:extLst>
              <a:ext uri="{FF2B5EF4-FFF2-40B4-BE49-F238E27FC236}">
                <a16:creationId xmlns:a16="http://schemas.microsoft.com/office/drawing/2014/main" id="{1CADC478-1630-5B83-D74E-E7B60F5D56BD}"/>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PHYSICAL GEOGRAPHY OF NIGERIA, Pt. 2</a:t>
            </a:r>
          </a:p>
        </p:txBody>
      </p:sp>
    </p:spTree>
    <p:extLst>
      <p:ext uri="{BB962C8B-B14F-4D97-AF65-F5344CB8AC3E}">
        <p14:creationId xmlns:p14="http://schemas.microsoft.com/office/powerpoint/2010/main" val="175770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357E-970A-0E04-48F2-3F7C115AD72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A419D17-41D2-4E1E-EB68-C915821A28E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Nigeria is just north of the Equator, meaning temperatures are high, with the most common climate being the </a:t>
            </a:r>
            <a:r>
              <a:rPr lang="en-US" sz="2600" b="1" dirty="0">
                <a:latin typeface="+mn-lt"/>
              </a:rPr>
              <a:t>tropical savanna climate</a:t>
            </a:r>
            <a:r>
              <a:rPr lang="en-US" sz="2600" dirty="0">
                <a:latin typeface="+mn-lt"/>
              </a:rPr>
              <a:t>.</a:t>
            </a:r>
          </a:p>
          <a:p>
            <a:pPr marL="1204020" lvl="2" indent="-743771" defTabSz="896111">
              <a:spcBef>
                <a:spcPts val="1690"/>
              </a:spcBef>
              <a:buFont typeface="Arial" panose="020B0604020202020204" pitchFamily="34" charset="0"/>
              <a:buChar char="•"/>
              <a:defRPr sz="3136"/>
            </a:pPr>
            <a:r>
              <a:rPr lang="en-US" sz="2200" dirty="0">
                <a:latin typeface="+mn-lt"/>
              </a:rPr>
              <a:t>That means monthly average temperatures are above 64° F year-round.</a:t>
            </a:r>
          </a:p>
          <a:p>
            <a:pPr marL="1204020" lvl="2" indent="-743771" defTabSz="896111">
              <a:spcBef>
                <a:spcPts val="1690"/>
              </a:spcBef>
              <a:buFont typeface="Arial" panose="020B0604020202020204" pitchFamily="34" charset="0"/>
              <a:buChar char="•"/>
              <a:defRPr sz="3136"/>
            </a:pPr>
            <a:r>
              <a:rPr lang="en-US" sz="2200" dirty="0">
                <a:latin typeface="+mn-lt"/>
              </a:rPr>
              <a:t>A dry winter season is followed by a rainy season in May.</a:t>
            </a:r>
          </a:p>
          <a:p>
            <a:pPr marL="743771" indent="-743771" defTabSz="896111">
              <a:spcBef>
                <a:spcPts val="1690"/>
              </a:spcBef>
              <a:defRPr sz="3136"/>
            </a:pPr>
            <a:r>
              <a:rPr lang="en-US" sz="2600" dirty="0">
                <a:latin typeface="+mn-lt"/>
              </a:rPr>
              <a:t>Along the coast is hot and wet most of the year, with tropical rain forests in this area.</a:t>
            </a:r>
          </a:p>
          <a:p>
            <a:pPr marL="743771" indent="-743771" defTabSz="896111">
              <a:spcBef>
                <a:spcPts val="1690"/>
              </a:spcBef>
              <a:defRPr sz="3136"/>
            </a:pPr>
            <a:r>
              <a:rPr lang="en-US" sz="2600" dirty="0">
                <a:latin typeface="+mn-lt"/>
              </a:rPr>
              <a:t>The climate is hotter and drier in the north, with few plants being able to grow.</a:t>
            </a:r>
          </a:p>
          <a:p>
            <a:pPr marL="1204020" lvl="2" indent="-743771" defTabSz="896111">
              <a:spcBef>
                <a:spcPts val="1690"/>
              </a:spcBef>
              <a:buFont typeface="Arial" panose="020B0604020202020204" pitchFamily="34" charset="0"/>
              <a:buChar char="•"/>
              <a:defRPr sz="3136"/>
            </a:pPr>
            <a:r>
              <a:rPr lang="en-US" sz="2200" dirty="0">
                <a:latin typeface="+mn-lt"/>
              </a:rPr>
              <a:t>During the winter, a dry wind called the </a:t>
            </a:r>
            <a:r>
              <a:rPr lang="en-US" sz="2200" b="1" dirty="0">
                <a:latin typeface="+mn-lt"/>
              </a:rPr>
              <a:t>harmattan</a:t>
            </a:r>
            <a:r>
              <a:rPr lang="en-US" sz="2200" dirty="0">
                <a:latin typeface="+mn-lt"/>
              </a:rPr>
              <a:t> blows from the northeast, carrying dust from the Sahara across the region.</a:t>
            </a:r>
          </a:p>
        </p:txBody>
      </p:sp>
      <p:sp>
        <p:nvSpPr>
          <p:cNvPr id="78" name="Shape 78">
            <a:extLst>
              <a:ext uri="{FF2B5EF4-FFF2-40B4-BE49-F238E27FC236}">
                <a16:creationId xmlns:a16="http://schemas.microsoft.com/office/drawing/2014/main" id="{4E0BD8EA-EED2-441D-5D18-B3EACC84DC0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6" name="Shape 72">
            <a:extLst>
              <a:ext uri="{FF2B5EF4-FFF2-40B4-BE49-F238E27FC236}">
                <a16:creationId xmlns:a16="http://schemas.microsoft.com/office/drawing/2014/main" id="{22F7A953-EE53-03E0-6F93-6E5C4EEF8062}"/>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CLIMATE OF NIGERIA</a:t>
            </a:r>
          </a:p>
        </p:txBody>
      </p:sp>
    </p:spTree>
    <p:extLst>
      <p:ext uri="{BB962C8B-B14F-4D97-AF65-F5344CB8AC3E}">
        <p14:creationId xmlns:p14="http://schemas.microsoft.com/office/powerpoint/2010/main" val="1420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F85D-16E6-22FA-D71B-8CC0A42C84F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ED2AA41-E145-259A-5619-DF40D1B53C5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Nigeria has large deposits of petroleum and natural gas along with other natural resources.</a:t>
            </a:r>
          </a:p>
          <a:p>
            <a:pPr marL="1204020" lvl="2" indent="-743771" defTabSz="896111">
              <a:spcBef>
                <a:spcPts val="1690"/>
              </a:spcBef>
              <a:buFont typeface="Arial" panose="020B0604020202020204" pitchFamily="34" charset="0"/>
              <a:buChar char="•"/>
              <a:defRPr sz="3136"/>
            </a:pPr>
            <a:r>
              <a:rPr lang="en-US" sz="2400" dirty="0">
                <a:latin typeface="+mn-lt"/>
              </a:rPr>
              <a:t>Unfortunately, the money from selling the oil has not benefitted many, due to mismanagement and corruption.</a:t>
            </a:r>
          </a:p>
          <a:p>
            <a:pPr marL="743771" indent="-743771" defTabSz="896111">
              <a:spcBef>
                <a:spcPts val="1690"/>
              </a:spcBef>
              <a:defRPr sz="3136"/>
            </a:pPr>
            <a:r>
              <a:rPr lang="en-US" sz="2800" dirty="0">
                <a:latin typeface="+mn-lt"/>
              </a:rPr>
              <a:t>Nigeria has other natural resources that the government has not invested in because of its investment in the oil trade.</a:t>
            </a:r>
          </a:p>
          <a:p>
            <a:pPr marL="743771" indent="-743771" defTabSz="896111">
              <a:spcBef>
                <a:spcPts val="1690"/>
              </a:spcBef>
              <a:defRPr sz="3136"/>
            </a:pPr>
            <a:r>
              <a:rPr lang="en-US" sz="2800" dirty="0">
                <a:latin typeface="+mn-lt"/>
              </a:rPr>
              <a:t>Even though Nigeria has a large amount of arable land, it still has to import much of its food to meet the needs of the people.</a:t>
            </a:r>
          </a:p>
          <a:p>
            <a:pPr marL="743771" indent="-743771" defTabSz="896111">
              <a:spcBef>
                <a:spcPts val="1690"/>
              </a:spcBef>
              <a:defRPr sz="3136"/>
            </a:pPr>
            <a:r>
              <a:rPr lang="en-US" sz="2800" dirty="0">
                <a:latin typeface="+mn-lt"/>
              </a:rPr>
              <a:t>Nigeria also has talc, gypsum, iron ore, lead, zinc, gold, coal, gemstones, rock salt, and kaolin.</a:t>
            </a:r>
          </a:p>
        </p:txBody>
      </p:sp>
      <p:sp>
        <p:nvSpPr>
          <p:cNvPr id="78" name="Shape 78">
            <a:extLst>
              <a:ext uri="{FF2B5EF4-FFF2-40B4-BE49-F238E27FC236}">
                <a16:creationId xmlns:a16="http://schemas.microsoft.com/office/drawing/2014/main" id="{59820AE2-F221-F3BC-AD75-82C2B55DB2B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6" name="Shape 72">
            <a:extLst>
              <a:ext uri="{FF2B5EF4-FFF2-40B4-BE49-F238E27FC236}">
                <a16:creationId xmlns:a16="http://schemas.microsoft.com/office/drawing/2014/main" id="{158345C3-EC9B-DF55-43E1-5F99B6F223A8}"/>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NATURAL RESOURCES OF NIGERIA</a:t>
            </a:r>
          </a:p>
        </p:txBody>
      </p:sp>
    </p:spTree>
    <p:extLst>
      <p:ext uri="{BB962C8B-B14F-4D97-AF65-F5344CB8AC3E}">
        <p14:creationId xmlns:p14="http://schemas.microsoft.com/office/powerpoint/2010/main" val="19056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p:tmAbs val="0"/>
                                  </p:iterate>
                                  <p:childTnLst>
                                    <p:set>
                                      <p:cBhvr>
                                        <p:cTn id="28" fill="hold"/>
                                        <p:tgtEl>
                                          <p:spTgt spid="77">
                                            <p:txEl>
                                              <p:pRg st="4" end="4"/>
                                            </p:txEl>
                                          </p:spTgt>
                                        </p:tgtEl>
                                        <p:attrNameLst>
                                          <p:attrName>style.visibility</p:attrName>
                                        </p:attrNameLst>
                                      </p:cBhvr>
                                      <p:to>
                                        <p:strVal val="visible"/>
                                      </p:to>
                                    </p:set>
                                    <p:anim calcmode="lin" valueType="num">
                                      <p:cBhvr>
                                        <p:cTn id="29"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3435</TotalTime>
  <Words>783</Words>
  <Application>Microsoft Macintosh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vt:lpstr>
      <vt:lpstr>Office Theme</vt:lpstr>
      <vt:lpstr>PowerPoint Presentation</vt:lpstr>
      <vt:lpstr>PowerPoint Presentation</vt:lpstr>
      <vt:lpstr>SECTION 1: THE GEOGRAPHY OF NIGERIA</vt:lpstr>
      <vt:lpstr>SECTION 1: THE GEOGRAPHY OF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140</cp:revision>
  <dcterms:modified xsi:type="dcterms:W3CDTF">2025-10-13T00:23:51Z</dcterms:modified>
</cp:coreProperties>
</file>