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8" r:id="rId4"/>
    <p:sldId id="269" r:id="rId5"/>
    <p:sldId id="327" r:id="rId6"/>
    <p:sldId id="331" r:id="rId7"/>
    <p:sldId id="332" r:id="rId8"/>
    <p:sldId id="328" r:id="rId9"/>
    <p:sldId id="333" r:id="rId10"/>
    <p:sldId id="293" r:id="rId11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381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381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381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381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381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381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chemeClr val="accent1"/>
          </a:solidFill>
        </a:fill>
      </a:tcStyle>
    </a:band2H>
    <a:firstCol>
      <a:tcTxStyle b="on" i="off">
        <a:fontRef idx="major">
          <a:schemeClr val="accent1"/>
        </a:fontRef>
        <a:schemeClr val="accent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chemeClr val="accent1"/>
        </a:fontRef>
        <a:schemeClr val="accent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381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381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90" autoAdjust="0"/>
    <p:restoredTop sz="91682" autoAdjust="0"/>
  </p:normalViewPr>
  <p:slideViewPr>
    <p:cSldViewPr snapToGrid="0" snapToObjects="1">
      <p:cViewPr varScale="1">
        <p:scale>
          <a:sx n="128" d="100"/>
          <a:sy n="128" d="100"/>
        </p:scale>
        <p:origin x="174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6" name="Shape 5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1758360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gradFill flip="none" rotWithShape="1">
          <a:gsLst>
            <a:gs pos="0">
              <a:srgbClr val="BCC8E5"/>
            </a:gs>
            <a:gs pos="40000">
              <a:srgbClr val="B1BEE1"/>
            </a:gs>
            <a:gs pos="100000">
              <a:srgbClr val="00224B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3" name="Shape 13"/>
          <p:cNvSpPr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SzTx/>
              <a:buFontTx/>
              <a:buNone/>
              <a:defRPr>
                <a:solidFill>
                  <a:srgbClr val="FFFFFF"/>
                </a:solidFill>
              </a:defRPr>
            </a:lvl1pPr>
            <a:lvl2pPr marL="0" indent="0" algn="ctr">
              <a:lnSpc>
                <a:spcPct val="100000"/>
              </a:lnSpc>
              <a:buSzTx/>
              <a:buFontTx/>
              <a:buNone/>
              <a:defRPr>
                <a:solidFill>
                  <a:srgbClr val="FFFFFF"/>
                </a:solidFill>
              </a:defRPr>
            </a:lvl2pPr>
            <a:lvl3pPr marL="0" indent="0" algn="ctr">
              <a:lnSpc>
                <a:spcPct val="100000"/>
              </a:lnSpc>
              <a:buSzTx/>
              <a:buFontTx/>
              <a:buNone/>
              <a:defRPr>
                <a:solidFill>
                  <a:srgbClr val="FFFFFF"/>
                </a:solidFill>
              </a:defRPr>
            </a:lvl3pPr>
            <a:lvl4pPr marL="0" indent="0" algn="ctr">
              <a:lnSpc>
                <a:spcPct val="100000"/>
              </a:lnSpc>
              <a:buSzTx/>
              <a:buFontTx/>
              <a:buNone/>
              <a:defRPr>
                <a:solidFill>
                  <a:srgbClr val="FFFFFF"/>
                </a:solidFill>
              </a:defRPr>
            </a:lvl4pPr>
            <a:lvl5pPr marL="0" indent="0" algn="ctr">
              <a:lnSpc>
                <a:spcPct val="100000"/>
              </a:lnSpc>
              <a:buSzTx/>
              <a:buFontTx/>
              <a:buNone/>
              <a:defRPr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" name="Shape 14"/>
          <p:cNvSpPr>
            <a:spLocks noGrp="1"/>
          </p:cNvSpPr>
          <p:nvPr>
            <p:ph type="sldNum" sz="quarter" idx="2"/>
          </p:nvPr>
        </p:nvSpPr>
        <p:spPr>
          <a:xfrm>
            <a:off x="8679102" y="6528118"/>
            <a:ext cx="312499" cy="2946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600"/>
              </a:spcBef>
              <a:defRPr sz="2800"/>
            </a:lvl1pPr>
            <a:lvl2pPr marL="790575" indent="-333375">
              <a:lnSpc>
                <a:spcPct val="100000"/>
              </a:lnSpc>
              <a:spcBef>
                <a:spcPts val="600"/>
              </a:spcBef>
              <a:defRPr sz="2800"/>
            </a:lvl2pPr>
            <a:lvl3pPr marL="1234438" indent="-320038">
              <a:lnSpc>
                <a:spcPct val="100000"/>
              </a:lnSpc>
              <a:spcBef>
                <a:spcPts val="600"/>
              </a:spcBef>
              <a:defRPr sz="2800"/>
            </a:lvl3pPr>
            <a:lvl4pPr marL="1727200" indent="-355600">
              <a:lnSpc>
                <a:spcPct val="100000"/>
              </a:lnSpc>
              <a:spcBef>
                <a:spcPts val="600"/>
              </a:spcBef>
              <a:defRPr sz="2800"/>
            </a:lvl4pPr>
            <a:lvl5pPr marL="2184400" indent="-355600">
              <a:lnSpc>
                <a:spcPct val="100000"/>
              </a:lnSpc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hape 3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2" name="Shape 3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lvl1pPr>
            <a:lvl2pPr marL="0" indent="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lvl2pPr>
            <a:lvl3pPr marL="0" indent="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lvl3pPr>
            <a:lvl4pPr marL="0" indent="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lvl4pPr>
            <a:lvl5pPr marL="0" indent="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body" sz="quarter" idx="13"/>
          </p:nvPr>
        </p:nvSpPr>
        <p:spPr>
          <a:xfrm>
            <a:off x="4645025" y="1535112"/>
            <a:ext cx="4041775" cy="639764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42" name="Shape 4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3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gradFill>
            <a:gsLst>
              <a:gs pos="0">
                <a:srgbClr val="2E5E97"/>
              </a:gs>
              <a:gs pos="80000">
                <a:srgbClr val="3C7BC7"/>
              </a:gs>
              <a:gs pos="100000">
                <a:srgbClr val="3A7CCA"/>
              </a:gs>
            </a:gsLst>
            <a:lin ang="16200000"/>
          </a:gra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/>
          </a:p>
        </p:txBody>
      </p:sp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hape 5"/>
          <p:cNvSpPr>
            <a:spLocks noGrp="1"/>
          </p:cNvSpPr>
          <p:nvPr>
            <p:ph type="sldNum" sz="quarter" idx="2"/>
          </p:nvPr>
        </p:nvSpPr>
        <p:spPr>
          <a:xfrm>
            <a:off x="8526702" y="6528118"/>
            <a:ext cx="312499" cy="29463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400" b="1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9pPr>
    </p:titleStyle>
    <p:bodyStyle>
      <a:lvl1pPr marL="758951" marR="0" indent="-758951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1pPr>
      <a:lvl2pPr marL="783771" marR="0" indent="-326571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2pPr>
      <a:lvl3pPr marL="1219200" marR="0" indent="-304800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▪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3pPr>
      <a:lvl4pPr marL="1737360" marR="0" indent="-365760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4pPr>
      <a:lvl5pPr marL="2194560" marR="0" indent="-365760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5pPr>
      <a:lvl6pPr marL="2651760" marR="0" indent="-365760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6pPr>
      <a:lvl7pPr marL="3108960" marR="0" indent="-365760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7pPr>
      <a:lvl8pPr marL="3566159" marR="0" indent="-365759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8pPr>
      <a:lvl9pPr marL="4023359" marR="0" indent="-365759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3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so_Rock_as_seen_from_the_IBB_golf_course_in_Abuja,_Nigeria.jpg">
            <a:extLst>
              <a:ext uri="{FF2B5EF4-FFF2-40B4-BE49-F238E27FC236}">
                <a16:creationId xmlns:a16="http://schemas.microsoft.com/office/drawing/2014/main" id="{42742B02-7BE4-D696-9231-541FC63A11E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"/>
            <a:ext cx="9144001" cy="6486569"/>
          </a:xfrm>
          <a:prstGeom prst="rect">
            <a:avLst/>
          </a:prstGeom>
        </p:spPr>
      </p:pic>
      <p:sp>
        <p:nvSpPr>
          <p:cNvPr id="59" name="Shape 59"/>
          <p:cNvSpPr/>
          <p:nvPr/>
        </p:nvSpPr>
        <p:spPr>
          <a:xfrm>
            <a:off x="2754" y="5409355"/>
            <a:ext cx="9141246" cy="1077214"/>
          </a:xfrm>
          <a:prstGeom prst="rect">
            <a:avLst/>
          </a:prstGeom>
          <a:solidFill>
            <a:srgbClr val="DCE6F2">
              <a:alpha val="18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b">
            <a:spAutoFit/>
          </a:bodyPr>
          <a:lstStyle/>
          <a:p>
            <a:pPr>
              <a:defRPr sz="3200">
                <a:solidFill>
                  <a:srgbClr val="FFFFFF"/>
                </a:solidFill>
                <a:effectLst>
                  <a:outerShdw blurRad="38100" dist="19050" dir="2700000" rotWithShape="0">
                    <a:srgbClr val="000000">
                      <a:alpha val="40000"/>
                    </a:srgbClr>
                  </a:outerShdw>
                </a:effectLst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en-US" b="1" dirty="0">
                <a:latin typeface="+mn-lt"/>
              </a:rPr>
              <a:t> </a:t>
            </a:r>
            <a:r>
              <a:rPr b="1" dirty="0">
                <a:latin typeface="+mn-lt"/>
              </a:rPr>
              <a:t>Chapter </a:t>
            </a:r>
            <a:r>
              <a:rPr lang="en-US" b="1" dirty="0">
                <a:latin typeface="+mn-lt"/>
              </a:rPr>
              <a:t>11</a:t>
            </a:r>
            <a:r>
              <a:rPr b="1" dirty="0">
                <a:latin typeface="+mn-lt"/>
              </a:rPr>
              <a:t>:</a:t>
            </a:r>
            <a:r>
              <a:rPr lang="en-US" b="1" dirty="0">
                <a:latin typeface="+mn-lt"/>
              </a:rPr>
              <a:t> </a:t>
            </a:r>
            <a:r>
              <a:rPr lang="en-US" sz="3200" b="1" dirty="0">
                <a:latin typeface="+mn-lt"/>
              </a:rPr>
              <a:t>Federal Republic of Nigeria</a:t>
            </a:r>
            <a:endParaRPr sz="2900" b="1" dirty="0">
              <a:latin typeface="+mn-lt"/>
            </a:endParaRPr>
          </a:p>
          <a:p>
            <a:pPr>
              <a:defRPr sz="3200">
                <a:solidFill>
                  <a:srgbClr val="FFFFFF"/>
                </a:solidFill>
                <a:effectLst>
                  <a:outerShdw blurRad="38100" dist="19050" dir="2700000" rotWithShape="0">
                    <a:srgbClr val="000000">
                      <a:alpha val="40000"/>
                    </a:srgbClr>
                  </a:outerShdw>
                </a:effectLst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en-US" b="1" dirty="0">
                <a:latin typeface="+mn-lt"/>
              </a:rPr>
              <a:t> </a:t>
            </a:r>
            <a:r>
              <a:rPr b="1" dirty="0">
                <a:latin typeface="+mn-lt"/>
              </a:rPr>
              <a:t>STUDY PRESENTATION</a:t>
            </a:r>
          </a:p>
        </p:txBody>
      </p:sp>
      <p:sp>
        <p:nvSpPr>
          <p:cNvPr id="60" name="Shape 60"/>
          <p:cNvSpPr/>
          <p:nvPr/>
        </p:nvSpPr>
        <p:spPr>
          <a:xfrm>
            <a:off x="7543800" y="6545790"/>
            <a:ext cx="1600200" cy="246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 algn="r">
              <a:spcBef>
                <a:spcPts val="600"/>
              </a:spcBef>
              <a:defRPr sz="1000">
                <a:solidFill>
                  <a:srgbClr val="FFFFFF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© </a:t>
            </a:r>
            <a:r>
              <a:rPr lang="en-US" dirty="0"/>
              <a:t>2025</a:t>
            </a:r>
            <a:r>
              <a:rPr dirty="0"/>
              <a:t> Clairmont Press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46A809-1D74-CB42-9579-8B10780F15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1519" y="528322"/>
            <a:ext cx="7581691" cy="2092132"/>
          </a:xfrm>
          <a:prstGeom prst="rect">
            <a:avLst/>
          </a:prstGeom>
          <a:effectLst>
            <a:outerShdw blurRad="50800" dist="38100" dir="2700000" algn="tl" rotWithShape="0">
              <a:prstClr val="black"/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1" animBg="1" advAuto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otografia_aérea_de_Lagos.jpg">
            <a:extLst>
              <a:ext uri="{FF2B5EF4-FFF2-40B4-BE49-F238E27FC236}">
                <a16:creationId xmlns:a16="http://schemas.microsoft.com/office/drawing/2014/main" id="{DD588B2B-ADA5-1B95-695F-814D6EFAD91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477953"/>
          </a:xfrm>
          <a:prstGeom prst="rect">
            <a:avLst/>
          </a:prstGeom>
        </p:spPr>
      </p:pic>
      <p:sp>
        <p:nvSpPr>
          <p:cNvPr id="222" name="Shape 222"/>
          <p:cNvSpPr>
            <a:spLocks noGrp="1"/>
          </p:cNvSpPr>
          <p:nvPr>
            <p:ph type="sldNum" sz="quarter" idx="2"/>
          </p:nvPr>
        </p:nvSpPr>
        <p:spPr>
          <a:xfrm>
            <a:off x="8450499" y="6528116"/>
            <a:ext cx="312499" cy="2946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10</a:t>
            </a:fld>
            <a:endParaRPr/>
          </a:p>
        </p:txBody>
      </p:sp>
      <p:sp>
        <p:nvSpPr>
          <p:cNvPr id="223" name="Shape 223"/>
          <p:cNvSpPr/>
          <p:nvPr/>
        </p:nvSpPr>
        <p:spPr>
          <a:xfrm>
            <a:off x="0" y="6107672"/>
            <a:ext cx="7924800" cy="369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dirty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Image Credits:</a:t>
            </a:r>
            <a:r>
              <a:rPr lang="en-US" dirty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dirty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all Wikimedia Commons. Maps ©20</a:t>
            </a:r>
            <a:r>
              <a:rPr lang="en-US" dirty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25</a:t>
            </a:r>
            <a:r>
              <a:rPr dirty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 Clairmont Press.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93E21E-D121-E37F-8A8D-18684E9CCDD2}"/>
              </a:ext>
            </a:extLst>
          </p:cNvPr>
          <p:cNvSpPr txBox="1"/>
          <p:nvPr/>
        </p:nvSpPr>
        <p:spPr>
          <a:xfrm>
            <a:off x="3464709" y="6490770"/>
            <a:ext cx="2214581" cy="369332"/>
          </a:xfrm>
          <a:prstGeom prst="rect">
            <a:avLst/>
          </a:prstGeom>
          <a:noFill/>
          <a:effectLst>
            <a:softEdge rad="31750"/>
          </a:effec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  <a:hlinkClick r:id="rId4" action="ppaction://hlinksldjump"/>
              </a:rPr>
              <a:t>Return to Main Menu</a:t>
            </a:r>
            <a:endParaRPr lang="en-US" dirty="0">
              <a:latin typeface="+mn-lt"/>
              <a:ea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" grpId="1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3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igeriahouseofreps.jpg">
            <a:extLst>
              <a:ext uri="{FF2B5EF4-FFF2-40B4-BE49-F238E27FC236}">
                <a16:creationId xmlns:a16="http://schemas.microsoft.com/office/drawing/2014/main" id="{9DAB3467-D6FF-5AC3-0B52-8C136E41283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4000" cy="6829324"/>
          </a:xfrm>
          <a:prstGeom prst="rect">
            <a:avLst/>
          </a:prstGeom>
        </p:spPr>
      </p:pic>
      <p:sp>
        <p:nvSpPr>
          <p:cNvPr id="66" name="Shape 66"/>
          <p:cNvSpPr>
            <a:spLocks noGrp="1"/>
          </p:cNvSpPr>
          <p:nvPr>
            <p:ph type="sldNum" sz="quarter" idx="2"/>
          </p:nvPr>
        </p:nvSpPr>
        <p:spPr>
          <a:xfrm>
            <a:off x="8655497" y="6521549"/>
            <a:ext cx="183701" cy="30777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>
                <a:solidFill>
                  <a:srgbClr val="FFFFFF"/>
                </a:solidFill>
              </a:rPr>
              <a:t>2</a:t>
            </a:fld>
            <a:endParaRPr dirty="0">
              <a:solidFill>
                <a:srgbClr val="FFFFFF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959EA9A-87F3-BBAF-14E8-5E7C785FACA1}"/>
              </a:ext>
            </a:extLst>
          </p:cNvPr>
          <p:cNvSpPr/>
          <p:nvPr/>
        </p:nvSpPr>
        <p:spPr>
          <a:xfrm>
            <a:off x="0" y="6065308"/>
            <a:ext cx="5701696" cy="400105"/>
          </a:xfrm>
          <a:prstGeom prst="rect">
            <a:avLst/>
          </a:prstGeom>
          <a:solidFill>
            <a:srgbClr val="10253F">
              <a:alpha val="81961"/>
            </a:srgb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5" name="Shape 65"/>
          <p:cNvSpPr/>
          <p:nvPr/>
        </p:nvSpPr>
        <p:spPr>
          <a:xfrm>
            <a:off x="0" y="6065309"/>
            <a:ext cx="5766458" cy="400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 anchor="b">
            <a:spAutoFit/>
          </a:bodyPr>
          <a:lstStyle/>
          <a:p>
            <a:pPr>
              <a:defRPr sz="2000" b="1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en-US" dirty="0">
                <a:latin typeface="+mn-lt"/>
              </a:rPr>
              <a:t> </a:t>
            </a:r>
            <a:r>
              <a:rPr dirty="0">
                <a:latin typeface="+mn-lt"/>
              </a:rPr>
              <a:t>Section 2: </a:t>
            </a:r>
            <a:r>
              <a:rPr lang="en-US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+mn-lt"/>
              </a:rPr>
              <a:t>A Brief History of Nigeria</a:t>
            </a:r>
            <a:endParaRPr u="sng" dirty="0">
              <a:solidFill>
                <a:srgbClr val="FF0000"/>
              </a:solidFill>
              <a:uFill>
                <a:solidFill>
                  <a:srgbClr val="FF0000"/>
                </a:solidFill>
              </a:uFill>
              <a:latin typeface="+mn-lt"/>
              <a:hlinkClick r:id="rId4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2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/>
          </p:cNvSpPr>
          <p:nvPr>
            <p:ph type="body" idx="1"/>
          </p:nvPr>
        </p:nvSpPr>
        <p:spPr>
          <a:xfrm>
            <a:off x="453348" y="1143000"/>
            <a:ext cx="8229600" cy="4525963"/>
          </a:xfrm>
          <a:prstGeom prst="rect">
            <a:avLst/>
          </a:prstGeom>
        </p:spPr>
        <p:txBody>
          <a:bodyPr/>
          <a:lstStyle>
            <a:lvl2pPr marL="742950" indent="-285750">
              <a:lnSpc>
                <a:spcPct val="100000"/>
              </a:lnSpc>
              <a:spcBef>
                <a:spcPts val="600"/>
              </a:spcBef>
              <a:buFont typeface="Arial"/>
              <a:defRPr sz="2800"/>
            </a:lvl2pPr>
          </a:lstStyle>
          <a:p>
            <a:pPr marL="342900" lvl="1" indent="-342900">
              <a:spcBef>
                <a:spcPts val="1690"/>
              </a:spcBef>
              <a:buChar char="➢"/>
            </a:pPr>
            <a:r>
              <a:rPr lang="en-US" sz="3200" dirty="0">
                <a:latin typeface="+mn-lt"/>
              </a:rPr>
              <a:t>Essential Question:</a:t>
            </a:r>
          </a:p>
          <a:p>
            <a:pPr marL="892629" lvl="2" indent="-457200">
              <a:lnSpc>
                <a:spcPct val="100000"/>
              </a:lnSpc>
              <a:spcBef>
                <a:spcPts val="169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What was the immediate aftermath of independence in Nigeria?</a:t>
            </a:r>
          </a:p>
        </p:txBody>
      </p:sp>
      <p:sp>
        <p:nvSpPr>
          <p:cNvPr id="113" name="Shape 113"/>
          <p:cNvSpPr>
            <a:spLocks noGrp="1"/>
          </p:cNvSpPr>
          <p:nvPr>
            <p:ph type="sldNum" sz="quarter" idx="2"/>
          </p:nvPr>
        </p:nvSpPr>
        <p:spPr>
          <a:xfrm>
            <a:off x="8526699" y="6528116"/>
            <a:ext cx="312499" cy="2946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3</a:t>
            </a:fld>
            <a:endParaRPr/>
          </a:p>
        </p:txBody>
      </p:sp>
      <p:sp>
        <p:nvSpPr>
          <p:cNvPr id="2" name="Shape 72">
            <a:extLst>
              <a:ext uri="{FF2B5EF4-FFF2-40B4-BE49-F238E27FC236}">
                <a16:creationId xmlns:a16="http://schemas.microsoft.com/office/drawing/2014/main" id="{D6C31D75-EC2D-0374-9D6B-4D28753D5C20}"/>
              </a:ext>
            </a:extLst>
          </p:cNvPr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20" tIns="45718" rIns="45718" bIns="45718" anchor="ctr">
            <a:noAutofit/>
          </a:bodyPr>
          <a:lstStyle>
            <a:lvl1pPr marL="0" marR="0" indent="0" algn="ctr" defTabSz="85039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5433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hangingPunct="1"/>
            <a:r>
              <a:rPr lang="en-US" sz="4000" dirty="0">
                <a:latin typeface="+mn-lt"/>
              </a:rPr>
              <a:t>SECTION 2: A BRIEF HISTORY</a:t>
            </a:r>
            <a:br>
              <a:rPr lang="en-US" sz="4000" dirty="0">
                <a:latin typeface="+mn-lt"/>
              </a:rPr>
            </a:br>
            <a:r>
              <a:rPr lang="en-US" sz="4000" dirty="0">
                <a:latin typeface="+mn-lt"/>
              </a:rPr>
              <a:t>OF NIGERIA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1" build="p" bldLvl="5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/>
          </p:cNvSpPr>
          <p:nvPr>
            <p:ph type="body" idx="1"/>
          </p:nvPr>
        </p:nvSpPr>
        <p:spPr>
          <a:xfrm>
            <a:off x="453348" y="1143000"/>
            <a:ext cx="8229600" cy="538511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1" indent="-342900">
              <a:lnSpc>
                <a:spcPct val="100000"/>
              </a:lnSpc>
              <a:spcBef>
                <a:spcPts val="1690"/>
              </a:spcBef>
              <a:buFont typeface="Wingdings"/>
              <a:buChar char="➢"/>
            </a:pPr>
            <a:r>
              <a:rPr lang="en-US" dirty="0">
                <a:latin typeface="+mn-lt"/>
              </a:rPr>
              <a:t>What terms do I need to know?:</a:t>
            </a:r>
          </a:p>
        </p:txBody>
      </p:sp>
      <p:sp>
        <p:nvSpPr>
          <p:cNvPr id="117" name="Shape 117"/>
          <p:cNvSpPr>
            <a:spLocks noGrp="1"/>
          </p:cNvSpPr>
          <p:nvPr>
            <p:ph type="sldNum" sz="quarter" idx="2"/>
          </p:nvPr>
        </p:nvSpPr>
        <p:spPr>
          <a:xfrm>
            <a:off x="8526699" y="6528116"/>
            <a:ext cx="312499" cy="2946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4</a:t>
            </a:fld>
            <a:endParaRPr/>
          </a:p>
        </p:txBody>
      </p:sp>
      <p:sp>
        <p:nvSpPr>
          <p:cNvPr id="2" name="Shape 72">
            <a:extLst>
              <a:ext uri="{FF2B5EF4-FFF2-40B4-BE49-F238E27FC236}">
                <a16:creationId xmlns:a16="http://schemas.microsoft.com/office/drawing/2014/main" id="{50EE3B1D-56A7-236E-410A-73985B71CE8C}"/>
              </a:ext>
            </a:extLst>
          </p:cNvPr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20" tIns="45718" rIns="45718" bIns="45718" anchor="ctr">
            <a:noAutofit/>
          </a:bodyPr>
          <a:lstStyle>
            <a:lvl1pPr marL="0" marR="0" indent="0" algn="ctr" defTabSz="85039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5433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hangingPunct="1"/>
            <a:r>
              <a:rPr lang="en-US" sz="4000" dirty="0">
                <a:latin typeface="+mn-lt"/>
              </a:rPr>
              <a:t>SECTION 2: A BRIEF HISTORY</a:t>
            </a:r>
            <a:br>
              <a:rPr lang="en-US" sz="4000" dirty="0">
                <a:latin typeface="+mn-lt"/>
              </a:rPr>
            </a:br>
            <a:r>
              <a:rPr lang="en-US" sz="4000" dirty="0">
                <a:latin typeface="+mn-lt"/>
              </a:rPr>
              <a:t>OF NIGERIA</a:t>
            </a:r>
          </a:p>
        </p:txBody>
      </p:sp>
      <p:sp>
        <p:nvSpPr>
          <p:cNvPr id="3" name="Shape 116">
            <a:extLst>
              <a:ext uri="{FF2B5EF4-FFF2-40B4-BE49-F238E27FC236}">
                <a16:creationId xmlns:a16="http://schemas.microsoft.com/office/drawing/2014/main" id="{72F51698-AFFE-5316-3C92-42C164595FED}"/>
              </a:ext>
            </a:extLst>
          </p:cNvPr>
          <p:cNvSpPr txBox="1">
            <a:spLocks/>
          </p:cNvSpPr>
          <p:nvPr/>
        </p:nvSpPr>
        <p:spPr>
          <a:xfrm>
            <a:off x="461052" y="1859280"/>
            <a:ext cx="8229600" cy="53851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numCol="2">
            <a:normAutofit/>
          </a:bodyPr>
          <a:lstStyle>
            <a:lvl1pPr marL="758951" marR="0" indent="-758951" algn="l" defTabSz="914400" rtl="0" latinLnBrk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Wingdings"/>
              <a:buChar char="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1pPr>
            <a:lvl2pPr marL="783771" marR="0" indent="-326571" algn="l" defTabSz="914400" rtl="0" latinLnBrk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Wingdings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2pPr>
            <a:lvl3pPr marL="1219200" marR="0" indent="-304800" algn="l" defTabSz="914400" rtl="0" latinLnBrk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Wingdings"/>
              <a:buChar char="▪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3pPr>
            <a:lvl4pPr marL="1737360" marR="0" indent="-365760" algn="l" defTabSz="914400" rtl="0" latinLnBrk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Wingdings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4pPr>
            <a:lvl5pPr marL="2194560" marR="0" indent="-365760" algn="l" defTabSz="914400" rtl="0" latinLnBrk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Wingdings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5pPr>
            <a:lvl6pPr marL="2651760" marR="0" indent="-365760" algn="l" defTabSz="914400" rtl="0" latinLnBrk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Wingdings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6pPr>
            <a:lvl7pPr marL="3108960" marR="0" indent="-365760" algn="l" defTabSz="914400" rtl="0" latinLnBrk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Wingdings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7pPr>
            <a:lvl8pPr marL="3566159" marR="0" indent="-365759" algn="l" defTabSz="914400" rtl="0" latinLnBrk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Wingdings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8pPr>
            <a:lvl9pPr marL="4023359" marR="0" indent="-365759" algn="l" defTabSz="914400" rtl="0" latinLnBrk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Wingdings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742950" lvl="1" indent="-285750" hangingPunct="1">
              <a:lnSpc>
                <a:spcPct val="100000"/>
              </a:lnSpc>
              <a:spcBef>
                <a:spcPts val="1690"/>
              </a:spcBef>
              <a:buFont typeface="Arial"/>
              <a:buChar char="•"/>
              <a:defRPr sz="2800"/>
            </a:pPr>
            <a:r>
              <a:rPr lang="en-US" sz="2800" dirty="0">
                <a:latin typeface="+mn-lt"/>
              </a:rPr>
              <a:t>merchant</a:t>
            </a:r>
          </a:p>
          <a:p>
            <a:pPr marL="742950" lvl="1" indent="-285750" hangingPunct="1">
              <a:lnSpc>
                <a:spcPct val="100000"/>
              </a:lnSpc>
              <a:spcBef>
                <a:spcPts val="1690"/>
              </a:spcBef>
              <a:buFont typeface="Arial"/>
              <a:buChar char="•"/>
              <a:defRPr sz="2800"/>
            </a:pPr>
            <a:r>
              <a:rPr lang="en-US" sz="2800" dirty="0">
                <a:latin typeface="+mn-lt"/>
              </a:rPr>
              <a:t>missionary</a:t>
            </a:r>
          </a:p>
          <a:p>
            <a:pPr marL="742950" lvl="1" indent="-285750" hangingPunct="1">
              <a:lnSpc>
                <a:spcPct val="100000"/>
              </a:lnSpc>
              <a:spcBef>
                <a:spcPts val="1690"/>
              </a:spcBef>
              <a:buFont typeface="Arial"/>
              <a:buChar char="•"/>
              <a:defRPr sz="2800"/>
            </a:pPr>
            <a:r>
              <a:rPr lang="en-US" sz="2800" dirty="0">
                <a:latin typeface="+mn-lt"/>
              </a:rPr>
              <a:t>Pan-African Movement</a:t>
            </a:r>
          </a:p>
          <a:p>
            <a:pPr marL="742950" lvl="1" indent="-285750" hangingPunct="1">
              <a:lnSpc>
                <a:spcPct val="100000"/>
              </a:lnSpc>
              <a:spcBef>
                <a:spcPts val="1690"/>
              </a:spcBef>
              <a:buFont typeface="Arial"/>
              <a:buChar char="•"/>
              <a:defRPr sz="2800"/>
            </a:pPr>
            <a:r>
              <a:rPr lang="en-US" sz="2800" dirty="0">
                <a:latin typeface="+mn-lt"/>
              </a:rPr>
              <a:t>nationalism</a:t>
            </a:r>
          </a:p>
          <a:p>
            <a:pPr marL="742950" lvl="1" indent="-285750" hangingPunct="1">
              <a:lnSpc>
                <a:spcPct val="100000"/>
              </a:lnSpc>
              <a:spcBef>
                <a:spcPts val="1690"/>
              </a:spcBef>
              <a:buFont typeface="Arial"/>
              <a:buChar char="•"/>
              <a:defRPr sz="2800"/>
            </a:pPr>
            <a:endParaRPr lang="en-US" sz="2800" dirty="0">
              <a:latin typeface="+mn-lt"/>
            </a:endParaRPr>
          </a:p>
          <a:p>
            <a:pPr marL="742950" lvl="1" indent="-285750" hangingPunct="1">
              <a:lnSpc>
                <a:spcPct val="100000"/>
              </a:lnSpc>
              <a:spcBef>
                <a:spcPts val="1690"/>
              </a:spcBef>
              <a:buFont typeface="Arial"/>
              <a:buChar char="•"/>
              <a:defRPr sz="2800"/>
            </a:pPr>
            <a:endParaRPr lang="en-US" sz="2800" dirty="0">
              <a:latin typeface="+mn-lt"/>
            </a:endParaRPr>
          </a:p>
          <a:p>
            <a:pPr marL="742950" lvl="1" indent="-285750" hangingPunct="1">
              <a:lnSpc>
                <a:spcPct val="100000"/>
              </a:lnSpc>
              <a:spcBef>
                <a:spcPts val="1690"/>
              </a:spcBef>
              <a:buFont typeface="Arial"/>
              <a:buChar char="•"/>
              <a:defRPr sz="2800"/>
            </a:pPr>
            <a:endParaRPr lang="en-US" sz="2800" dirty="0">
              <a:latin typeface="+mn-lt"/>
            </a:endParaRPr>
          </a:p>
          <a:p>
            <a:pPr marL="742950" lvl="1" indent="-285750" hangingPunct="1">
              <a:lnSpc>
                <a:spcPct val="100000"/>
              </a:lnSpc>
              <a:spcBef>
                <a:spcPts val="1690"/>
              </a:spcBef>
              <a:buFont typeface="Arial"/>
              <a:buChar char="•"/>
              <a:defRPr sz="2800"/>
            </a:pPr>
            <a:r>
              <a:rPr lang="en-US" sz="2800" dirty="0">
                <a:latin typeface="+mn-lt"/>
              </a:rPr>
              <a:t>Independent State of Biafra</a:t>
            </a:r>
          </a:p>
          <a:p>
            <a:pPr marL="742950" lvl="1" indent="-285750" hangingPunct="1">
              <a:lnSpc>
                <a:spcPct val="100000"/>
              </a:lnSpc>
              <a:spcBef>
                <a:spcPts val="1690"/>
              </a:spcBef>
              <a:buFont typeface="Arial"/>
              <a:buChar char="•"/>
              <a:defRPr sz="2800"/>
            </a:pPr>
            <a:r>
              <a:rPr lang="en-US" sz="2800" dirty="0">
                <a:latin typeface="+mn-lt"/>
              </a:rPr>
              <a:t>civil war</a:t>
            </a:r>
          </a:p>
          <a:p>
            <a:pPr marL="742950" lvl="1" indent="-285750" hangingPunct="1">
              <a:lnSpc>
                <a:spcPct val="100000"/>
              </a:lnSpc>
              <a:spcBef>
                <a:spcPts val="1690"/>
              </a:spcBef>
              <a:buFont typeface="Arial"/>
              <a:buChar char="•"/>
              <a:defRPr sz="2800"/>
            </a:pPr>
            <a:r>
              <a:rPr lang="en-US" sz="2800" dirty="0">
                <a:latin typeface="+mn-lt"/>
              </a:rPr>
              <a:t>military coup</a:t>
            </a:r>
          </a:p>
          <a:p>
            <a:pPr marL="742950" lvl="1" indent="-285750" hangingPunct="1">
              <a:lnSpc>
                <a:spcPct val="100000"/>
              </a:lnSpc>
              <a:spcBef>
                <a:spcPts val="1690"/>
              </a:spcBef>
              <a:buFont typeface="Arial"/>
              <a:buChar char="•"/>
              <a:defRPr sz="2800"/>
            </a:pPr>
            <a:r>
              <a:rPr lang="en-US" sz="2800" dirty="0">
                <a:latin typeface="+mn-lt"/>
              </a:rPr>
              <a:t>civilian rule</a:t>
            </a:r>
            <a:endParaRPr lang="en-US" sz="2600" dirty="0"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1" build="p" bldLvl="5" animBg="1" advAuto="0"/>
      <p:bldP spid="3" grpId="0" build="p" bldLvl="5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091C9B-46EB-F631-BF36-3B72A7D635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>
            <a:extLst>
              <a:ext uri="{FF2B5EF4-FFF2-40B4-BE49-F238E27FC236}">
                <a16:creationId xmlns:a16="http://schemas.microsoft.com/office/drawing/2014/main" id="{43EF4B4C-38F2-3168-24C7-28C812BBB6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199" y="1143000"/>
            <a:ext cx="8229600" cy="5305352"/>
          </a:xfrm>
          <a:prstGeom prst="rect">
            <a:avLst/>
          </a:prstGeom>
        </p:spPr>
        <p:txBody>
          <a:bodyPr>
            <a:noAutofit/>
          </a:bodyPr>
          <a:lstStyle/>
          <a:p>
            <a:pPr marL="743771" indent="-743771" defTabSz="896111">
              <a:spcBef>
                <a:spcPts val="1690"/>
              </a:spcBef>
              <a:defRPr sz="3136"/>
            </a:pPr>
            <a:r>
              <a:rPr lang="en-US" sz="2400" dirty="0">
                <a:latin typeface="+mn-lt"/>
              </a:rPr>
              <a:t>Throughout its history, Nigeria has had many different ruling systems and has come in frequent contact with foreign traders.</a:t>
            </a:r>
          </a:p>
          <a:p>
            <a:pPr marL="743771" indent="-743771" defTabSz="896111">
              <a:spcBef>
                <a:spcPts val="1690"/>
              </a:spcBef>
              <a:defRPr sz="3136"/>
            </a:pPr>
            <a:r>
              <a:rPr lang="en-US" sz="2400" dirty="0">
                <a:latin typeface="+mn-lt"/>
              </a:rPr>
              <a:t>The first group of traders that came to Nigeria were </a:t>
            </a:r>
            <a:r>
              <a:rPr lang="en-US" sz="2400" b="1" dirty="0">
                <a:latin typeface="+mn-lt"/>
              </a:rPr>
              <a:t>merchants</a:t>
            </a:r>
            <a:r>
              <a:rPr lang="en-US" sz="2400" dirty="0">
                <a:latin typeface="+mn-lt"/>
              </a:rPr>
              <a:t>, or people involved in trade, from North Africa and the Arabian Peninsula.</a:t>
            </a:r>
          </a:p>
          <a:p>
            <a:pPr marL="1204020" lvl="2" indent="-743771" defTabSz="896111">
              <a:spcBef>
                <a:spcPts val="1690"/>
              </a:spcBef>
              <a:buFont typeface="Arial" panose="020B0604020202020204" pitchFamily="34" charset="0"/>
              <a:buChar char="•"/>
              <a:defRPr sz="3136"/>
            </a:pPr>
            <a:r>
              <a:rPr lang="en-US" sz="2000" dirty="0">
                <a:latin typeface="+mn-lt"/>
              </a:rPr>
              <a:t>These traders brought gold, ivory, iron, slaves, and gum, as well as the Quran and Islam.</a:t>
            </a:r>
          </a:p>
          <a:p>
            <a:pPr marL="743771" indent="-743771" defTabSz="896111">
              <a:spcBef>
                <a:spcPts val="1690"/>
              </a:spcBef>
              <a:defRPr sz="3136"/>
            </a:pPr>
            <a:r>
              <a:rPr lang="en-US" sz="2400" dirty="0">
                <a:latin typeface="+mn-lt"/>
              </a:rPr>
              <a:t>Two of the four trans-Saharan trade routes went through Nigeria, which made it a crossroads of people, goods, and ideas from around the continent.</a:t>
            </a:r>
          </a:p>
          <a:p>
            <a:pPr marL="743771" indent="-743771" defTabSz="896111">
              <a:spcBef>
                <a:spcPts val="1690"/>
              </a:spcBef>
              <a:defRPr sz="3136"/>
            </a:pPr>
            <a:r>
              <a:rPr lang="en-US" sz="2400" dirty="0">
                <a:latin typeface="+mn-lt"/>
              </a:rPr>
              <a:t>European traders arrived in the 15th century, looking for gold and slave labor.</a:t>
            </a:r>
          </a:p>
          <a:p>
            <a:pPr marL="1204020" lvl="2" indent="-743771" defTabSz="896111">
              <a:spcBef>
                <a:spcPts val="1690"/>
              </a:spcBef>
              <a:buFont typeface="Arial" panose="020B0604020202020204" pitchFamily="34" charset="0"/>
              <a:buChar char="•"/>
              <a:defRPr sz="3136"/>
            </a:pPr>
            <a:r>
              <a:rPr lang="en-US" sz="2000" dirty="0">
                <a:latin typeface="+mn-lt"/>
              </a:rPr>
              <a:t>For over 300 years, the human slave trade was conducted along Africa’s shores, with the center of the trade in Nigeria.</a:t>
            </a:r>
          </a:p>
        </p:txBody>
      </p:sp>
      <p:sp>
        <p:nvSpPr>
          <p:cNvPr id="78" name="Shape 78">
            <a:extLst>
              <a:ext uri="{FF2B5EF4-FFF2-40B4-BE49-F238E27FC236}">
                <a16:creationId xmlns:a16="http://schemas.microsoft.com/office/drawing/2014/main" id="{93A218DE-6C00-61D0-62D3-756762B94C83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8630879" y="6528116"/>
            <a:ext cx="208319" cy="2946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5</a:t>
            </a:fld>
            <a:endParaRPr/>
          </a:p>
        </p:txBody>
      </p:sp>
      <p:sp>
        <p:nvSpPr>
          <p:cNvPr id="6" name="Shape 72">
            <a:extLst>
              <a:ext uri="{FF2B5EF4-FFF2-40B4-BE49-F238E27FC236}">
                <a16:creationId xmlns:a16="http://schemas.microsoft.com/office/drawing/2014/main" id="{F62CC397-0E6B-ED14-C4C5-D4186D2D4C83}"/>
              </a:ext>
            </a:extLst>
          </p:cNvPr>
          <p:cNvSpPr txBox="1">
            <a:spLocks/>
          </p:cNvSpPr>
          <p:nvPr/>
        </p:nvSpPr>
        <p:spPr>
          <a:xfrm>
            <a:off x="457199" y="0"/>
            <a:ext cx="82296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20" tIns="45718" rIns="45718" bIns="45718" anchor="ctr">
            <a:noAutofit/>
          </a:bodyPr>
          <a:lstStyle>
            <a:lvl1pPr marL="0" marR="0" indent="0" algn="ctr" defTabSz="85039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5433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hangingPunct="1"/>
            <a:r>
              <a:rPr lang="en-US" sz="4400" dirty="0">
                <a:latin typeface="+mn-lt"/>
              </a:rPr>
              <a:t>EARLY HISTORY</a:t>
            </a:r>
          </a:p>
        </p:txBody>
      </p:sp>
    </p:spTree>
    <p:extLst>
      <p:ext uri="{BB962C8B-B14F-4D97-AF65-F5344CB8AC3E}">
        <p14:creationId xmlns:p14="http://schemas.microsoft.com/office/powerpoint/2010/main" val="620619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build="p" bldLvl="5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468FF7-ACC0-A46C-B8ED-9C521A72B3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>
            <a:extLst>
              <a:ext uri="{FF2B5EF4-FFF2-40B4-BE49-F238E27FC236}">
                <a16:creationId xmlns:a16="http://schemas.microsoft.com/office/drawing/2014/main" id="{7B9CC5E8-DB2F-4DFA-AAD7-CEF2A600E7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199" y="1143000"/>
            <a:ext cx="8229600" cy="5305352"/>
          </a:xfrm>
          <a:prstGeom prst="rect">
            <a:avLst/>
          </a:prstGeom>
        </p:spPr>
        <p:txBody>
          <a:bodyPr>
            <a:noAutofit/>
          </a:bodyPr>
          <a:lstStyle/>
          <a:p>
            <a:pPr marL="743771" indent="-743771" defTabSz="896111">
              <a:spcBef>
                <a:spcPts val="1690"/>
              </a:spcBef>
              <a:defRPr sz="3136"/>
            </a:pPr>
            <a:r>
              <a:rPr lang="en-US" dirty="0">
                <a:latin typeface="+mn-lt"/>
              </a:rPr>
              <a:t>The British stayed in Nigeria even after they abolished slavery in 1807.</a:t>
            </a:r>
          </a:p>
          <a:p>
            <a:pPr marL="1204020" lvl="2" indent="-743771" defTabSz="896111">
              <a:spcBef>
                <a:spcPts val="1690"/>
              </a:spcBef>
              <a:buFont typeface="Arial" panose="020B0604020202020204" pitchFamily="34" charset="0"/>
              <a:buChar char="•"/>
              <a:defRPr sz="3136"/>
            </a:pPr>
            <a:r>
              <a:rPr lang="en-US" sz="2800" dirty="0">
                <a:latin typeface="+mn-lt"/>
              </a:rPr>
              <a:t>They were interested in Nigeria’s cocoa, groundnuts, rubber, and palm oil, so they made permanent settlements in Nigeria.</a:t>
            </a:r>
          </a:p>
          <a:p>
            <a:pPr marL="1204020" lvl="2" indent="-743771" defTabSz="896111">
              <a:spcBef>
                <a:spcPts val="1690"/>
              </a:spcBef>
              <a:buFont typeface="Arial" panose="020B0604020202020204" pitchFamily="34" charset="0"/>
              <a:buChar char="•"/>
              <a:defRPr sz="3136"/>
            </a:pPr>
            <a:r>
              <a:rPr lang="en-US" sz="2800" dirty="0">
                <a:latin typeface="+mn-lt"/>
              </a:rPr>
              <a:t>The British used the Niger River to move inland.</a:t>
            </a:r>
          </a:p>
          <a:p>
            <a:pPr marL="743771" indent="-743771" defTabSz="896111">
              <a:spcBef>
                <a:spcPts val="1690"/>
              </a:spcBef>
              <a:defRPr sz="3136"/>
            </a:pPr>
            <a:r>
              <a:rPr lang="en-US" dirty="0">
                <a:latin typeface="+mn-lt"/>
              </a:rPr>
              <a:t>Along with their takeover, they brought </a:t>
            </a:r>
            <a:r>
              <a:rPr lang="en-US" b="1" dirty="0">
                <a:latin typeface="+mn-lt"/>
              </a:rPr>
              <a:t>missionaries</a:t>
            </a:r>
            <a:r>
              <a:rPr lang="en-US" dirty="0">
                <a:latin typeface="+mn-lt"/>
              </a:rPr>
              <a:t> to promote Christianity in the country.</a:t>
            </a:r>
          </a:p>
          <a:p>
            <a:pPr marL="743771" indent="-743771" defTabSz="896111">
              <a:spcBef>
                <a:spcPts val="1690"/>
              </a:spcBef>
              <a:defRPr sz="3136"/>
            </a:pPr>
            <a:r>
              <a:rPr lang="en-US" dirty="0">
                <a:latin typeface="+mn-lt"/>
              </a:rPr>
              <a:t>British influence and control over Nigeria grew over the 19th century.</a:t>
            </a:r>
          </a:p>
        </p:txBody>
      </p:sp>
      <p:sp>
        <p:nvSpPr>
          <p:cNvPr id="78" name="Shape 78">
            <a:extLst>
              <a:ext uri="{FF2B5EF4-FFF2-40B4-BE49-F238E27FC236}">
                <a16:creationId xmlns:a16="http://schemas.microsoft.com/office/drawing/2014/main" id="{8B958261-EC78-1E19-A498-AE10F74143EE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8630879" y="6528116"/>
            <a:ext cx="208319" cy="2946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6</a:t>
            </a:fld>
            <a:endParaRPr/>
          </a:p>
        </p:txBody>
      </p:sp>
      <p:sp>
        <p:nvSpPr>
          <p:cNvPr id="6" name="Shape 72">
            <a:extLst>
              <a:ext uri="{FF2B5EF4-FFF2-40B4-BE49-F238E27FC236}">
                <a16:creationId xmlns:a16="http://schemas.microsoft.com/office/drawing/2014/main" id="{32183057-E361-4028-486B-2991948CEC98}"/>
              </a:ext>
            </a:extLst>
          </p:cNvPr>
          <p:cNvSpPr txBox="1">
            <a:spLocks/>
          </p:cNvSpPr>
          <p:nvPr/>
        </p:nvSpPr>
        <p:spPr>
          <a:xfrm>
            <a:off x="457199" y="0"/>
            <a:ext cx="82296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20" tIns="45718" rIns="45718" bIns="45718" anchor="ctr">
            <a:noAutofit/>
          </a:bodyPr>
          <a:lstStyle>
            <a:lvl1pPr marL="0" marR="0" indent="0" algn="ctr" defTabSz="85039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5433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hangingPunct="1"/>
            <a:r>
              <a:rPr lang="en-US" sz="4400" dirty="0">
                <a:latin typeface="+mn-lt"/>
              </a:rPr>
              <a:t>BRITISH COLONIAL HISTORY</a:t>
            </a:r>
          </a:p>
        </p:txBody>
      </p:sp>
    </p:spTree>
    <p:extLst>
      <p:ext uri="{BB962C8B-B14F-4D97-AF65-F5344CB8AC3E}">
        <p14:creationId xmlns:p14="http://schemas.microsoft.com/office/powerpoint/2010/main" val="27348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build="p" bldLvl="5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425E59-6639-59BB-08A6-AC5B1F9D45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>
            <a:extLst>
              <a:ext uri="{FF2B5EF4-FFF2-40B4-BE49-F238E27FC236}">
                <a16:creationId xmlns:a16="http://schemas.microsoft.com/office/drawing/2014/main" id="{6FC53ACF-BA66-F864-78F0-93B59211A3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199" y="1143000"/>
            <a:ext cx="8229600" cy="5305352"/>
          </a:xfrm>
          <a:prstGeom prst="rect">
            <a:avLst/>
          </a:prstGeom>
        </p:spPr>
        <p:txBody>
          <a:bodyPr>
            <a:noAutofit/>
          </a:bodyPr>
          <a:lstStyle/>
          <a:p>
            <a:pPr marL="743771" indent="-743771" defTabSz="896111">
              <a:spcBef>
                <a:spcPts val="1690"/>
              </a:spcBef>
              <a:defRPr sz="3136"/>
            </a:pPr>
            <a:r>
              <a:rPr lang="en-US" dirty="0">
                <a:latin typeface="+mn-lt"/>
              </a:rPr>
              <a:t>This movement began as a reaction to colonial rule in Africa.</a:t>
            </a:r>
          </a:p>
          <a:p>
            <a:pPr marL="743771" indent="-743771" defTabSz="896111">
              <a:spcBef>
                <a:spcPts val="1690"/>
              </a:spcBef>
              <a:defRPr sz="3136"/>
            </a:pPr>
            <a:r>
              <a:rPr lang="en-US" dirty="0">
                <a:latin typeface="+mn-lt"/>
              </a:rPr>
              <a:t>The goal of the </a:t>
            </a:r>
            <a:r>
              <a:rPr lang="en-US" b="1" dirty="0">
                <a:latin typeface="+mn-lt"/>
              </a:rPr>
              <a:t>Pan-African Movement </a:t>
            </a:r>
            <a:r>
              <a:rPr lang="en-US" dirty="0">
                <a:latin typeface="+mn-lt"/>
              </a:rPr>
              <a:t>was for all people of African decent to work together to improve Africa and to think of Africa as a homeland.</a:t>
            </a:r>
          </a:p>
          <a:p>
            <a:pPr marL="743771" indent="-743771" defTabSz="896111">
              <a:spcBef>
                <a:spcPts val="1690"/>
              </a:spcBef>
              <a:defRPr sz="3136"/>
            </a:pPr>
            <a:r>
              <a:rPr lang="en-US" dirty="0">
                <a:latin typeface="+mn-lt"/>
              </a:rPr>
              <a:t>Another goal was to end European colonial rule, and as it spread through Nigeria and the rest of Africa, many Nigerians began pushing for independence.</a:t>
            </a:r>
          </a:p>
        </p:txBody>
      </p:sp>
      <p:sp>
        <p:nvSpPr>
          <p:cNvPr id="78" name="Shape 78">
            <a:extLst>
              <a:ext uri="{FF2B5EF4-FFF2-40B4-BE49-F238E27FC236}">
                <a16:creationId xmlns:a16="http://schemas.microsoft.com/office/drawing/2014/main" id="{90685525-00FF-29F0-180C-4ED3DAC69BD2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8630879" y="6528116"/>
            <a:ext cx="208319" cy="2946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7</a:t>
            </a:fld>
            <a:endParaRPr/>
          </a:p>
        </p:txBody>
      </p:sp>
      <p:sp>
        <p:nvSpPr>
          <p:cNvPr id="6" name="Shape 72">
            <a:extLst>
              <a:ext uri="{FF2B5EF4-FFF2-40B4-BE49-F238E27FC236}">
                <a16:creationId xmlns:a16="http://schemas.microsoft.com/office/drawing/2014/main" id="{96857A93-EA1B-0538-A50D-CF7242644BF9}"/>
              </a:ext>
            </a:extLst>
          </p:cNvPr>
          <p:cNvSpPr txBox="1">
            <a:spLocks/>
          </p:cNvSpPr>
          <p:nvPr/>
        </p:nvSpPr>
        <p:spPr>
          <a:xfrm>
            <a:off x="457199" y="0"/>
            <a:ext cx="82296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20" tIns="45718" rIns="45718" bIns="45718" anchor="ctr">
            <a:noAutofit/>
          </a:bodyPr>
          <a:lstStyle>
            <a:lvl1pPr marL="0" marR="0" indent="0" algn="ctr" defTabSz="85039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5433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hangingPunct="1"/>
            <a:r>
              <a:rPr lang="en-US" sz="4400" dirty="0">
                <a:latin typeface="+mn-lt"/>
              </a:rPr>
              <a:t>PAN-AFRICAN MOVEMENT</a:t>
            </a:r>
          </a:p>
        </p:txBody>
      </p:sp>
    </p:spTree>
    <p:extLst>
      <p:ext uri="{BB962C8B-B14F-4D97-AF65-F5344CB8AC3E}">
        <p14:creationId xmlns:p14="http://schemas.microsoft.com/office/powerpoint/2010/main" val="3179771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build="p" bldLvl="5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FAB926-6864-FF42-7F93-B4AAF775AB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>
            <a:extLst>
              <a:ext uri="{FF2B5EF4-FFF2-40B4-BE49-F238E27FC236}">
                <a16:creationId xmlns:a16="http://schemas.microsoft.com/office/drawing/2014/main" id="{EDB550E6-40F9-17C7-C1DC-554CD3CCD6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199" y="1143000"/>
            <a:ext cx="8229600" cy="5305352"/>
          </a:xfrm>
          <a:prstGeom prst="rect">
            <a:avLst/>
          </a:prstGeom>
        </p:spPr>
        <p:txBody>
          <a:bodyPr>
            <a:noAutofit/>
          </a:bodyPr>
          <a:lstStyle/>
          <a:p>
            <a:pPr marL="743771" indent="-743771" defTabSz="896111">
              <a:spcBef>
                <a:spcPts val="1690"/>
              </a:spcBef>
              <a:defRPr sz="3136"/>
            </a:pPr>
            <a:r>
              <a:rPr lang="en-US" sz="2600" dirty="0">
                <a:latin typeface="+mn-lt"/>
              </a:rPr>
              <a:t>After World War II, Nigeria was granted more  freedoms through a series of constitutions, and </a:t>
            </a:r>
            <a:r>
              <a:rPr lang="en-US" sz="2600" b="1" dirty="0">
                <a:latin typeface="+mn-lt"/>
              </a:rPr>
              <a:t>nationalism</a:t>
            </a:r>
            <a:r>
              <a:rPr lang="en-US" sz="2600" dirty="0">
                <a:latin typeface="+mn-lt"/>
              </a:rPr>
              <a:t> (love for one’s country and a desire for independence) grew.</a:t>
            </a:r>
          </a:p>
          <a:p>
            <a:pPr marL="743771" indent="-743771" defTabSz="896111">
              <a:spcBef>
                <a:spcPts val="1690"/>
              </a:spcBef>
              <a:defRPr sz="3136"/>
            </a:pPr>
            <a:r>
              <a:rPr lang="en-US" sz="2600" dirty="0">
                <a:latin typeface="+mn-lt"/>
              </a:rPr>
              <a:t>After gaining independence in 1960, war broke out between the Muslim north and Christian south, leaving thousands dead or injured.</a:t>
            </a:r>
          </a:p>
          <a:p>
            <a:pPr marL="743771" indent="-743771" defTabSz="896111">
              <a:spcBef>
                <a:spcPts val="1690"/>
              </a:spcBef>
              <a:defRPr sz="3136"/>
            </a:pPr>
            <a:r>
              <a:rPr lang="en-US" sz="2600" dirty="0">
                <a:latin typeface="+mn-lt"/>
              </a:rPr>
              <a:t>When the country tried to reorganize itself into twelve regions, the Igbo people in the east declared themselves to be the </a:t>
            </a:r>
            <a:r>
              <a:rPr lang="en-US" sz="2600" b="1" dirty="0">
                <a:latin typeface="+mn-lt"/>
              </a:rPr>
              <a:t>Independent State of Biafra</a:t>
            </a:r>
            <a:r>
              <a:rPr lang="en-US" sz="2600" dirty="0">
                <a:latin typeface="+mn-lt"/>
              </a:rPr>
              <a:t>, resulting in a 30-month </a:t>
            </a:r>
            <a:r>
              <a:rPr lang="en-US" sz="2600" b="1" dirty="0">
                <a:latin typeface="+mn-lt"/>
              </a:rPr>
              <a:t>civil war </a:t>
            </a:r>
            <a:r>
              <a:rPr lang="en-US" sz="2600" dirty="0">
                <a:latin typeface="+mn-lt"/>
              </a:rPr>
              <a:t>(war between citizens of the same country).</a:t>
            </a:r>
          </a:p>
          <a:p>
            <a:pPr marL="1204020" lvl="2" indent="-743771" defTabSz="896111">
              <a:spcBef>
                <a:spcPts val="1690"/>
              </a:spcBef>
              <a:buFont typeface="Arial" panose="020B0604020202020204" pitchFamily="34" charset="0"/>
              <a:buChar char="•"/>
              <a:defRPr sz="3136"/>
            </a:pPr>
            <a:r>
              <a:rPr lang="en-US" sz="2200" dirty="0">
                <a:latin typeface="+mn-lt"/>
              </a:rPr>
              <a:t>By the end, Biafra was again part of Nigeria, but </a:t>
            </a:r>
            <a:r>
              <a:rPr lang="en-US" sz="2200" b="1" dirty="0">
                <a:latin typeface="+mn-lt"/>
              </a:rPr>
              <a:t>military coups </a:t>
            </a:r>
            <a:r>
              <a:rPr lang="en-US" sz="2200" dirty="0">
                <a:latin typeface="+mn-lt"/>
              </a:rPr>
              <a:t>(military takeovers of the government) and violence occurred in the years following.</a:t>
            </a:r>
          </a:p>
        </p:txBody>
      </p:sp>
      <p:sp>
        <p:nvSpPr>
          <p:cNvPr id="78" name="Shape 78">
            <a:extLst>
              <a:ext uri="{FF2B5EF4-FFF2-40B4-BE49-F238E27FC236}">
                <a16:creationId xmlns:a16="http://schemas.microsoft.com/office/drawing/2014/main" id="{9844F9E3-937E-A905-81B5-BF81AD03D1C2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8630879" y="6528116"/>
            <a:ext cx="208319" cy="2946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8</a:t>
            </a:fld>
            <a:endParaRPr/>
          </a:p>
        </p:txBody>
      </p:sp>
      <p:sp>
        <p:nvSpPr>
          <p:cNvPr id="6" name="Shape 72">
            <a:extLst>
              <a:ext uri="{FF2B5EF4-FFF2-40B4-BE49-F238E27FC236}">
                <a16:creationId xmlns:a16="http://schemas.microsoft.com/office/drawing/2014/main" id="{B6C0018F-A1F9-7BC3-CB72-3FF66BCB55C0}"/>
              </a:ext>
            </a:extLst>
          </p:cNvPr>
          <p:cNvSpPr txBox="1">
            <a:spLocks/>
          </p:cNvSpPr>
          <p:nvPr/>
        </p:nvSpPr>
        <p:spPr>
          <a:xfrm>
            <a:off x="457199" y="0"/>
            <a:ext cx="82296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20" tIns="45718" rIns="45718" bIns="45718" anchor="ctr">
            <a:noAutofit/>
          </a:bodyPr>
          <a:lstStyle>
            <a:lvl1pPr marL="0" marR="0" indent="0" algn="ctr" defTabSz="85039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5433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hangingPunct="1"/>
            <a:r>
              <a:rPr lang="en-US" sz="4400" dirty="0">
                <a:latin typeface="+mn-lt"/>
              </a:rPr>
              <a:t>INDEPENDENCE</a:t>
            </a:r>
          </a:p>
        </p:txBody>
      </p:sp>
    </p:spTree>
    <p:extLst>
      <p:ext uri="{BB962C8B-B14F-4D97-AF65-F5344CB8AC3E}">
        <p14:creationId xmlns:p14="http://schemas.microsoft.com/office/powerpoint/2010/main" val="2123208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build="p" bldLvl="5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5BB95D-AF0F-E269-CBF5-2E3FE59216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>
            <a:extLst>
              <a:ext uri="{FF2B5EF4-FFF2-40B4-BE49-F238E27FC236}">
                <a16:creationId xmlns:a16="http://schemas.microsoft.com/office/drawing/2014/main" id="{F1CC8F54-3A2D-59E5-3649-F6C241E4A1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199" y="1143000"/>
            <a:ext cx="8229600" cy="5305352"/>
          </a:xfrm>
          <a:prstGeom prst="rect">
            <a:avLst/>
          </a:prstGeom>
        </p:spPr>
        <p:txBody>
          <a:bodyPr>
            <a:noAutofit/>
          </a:bodyPr>
          <a:lstStyle/>
          <a:p>
            <a:pPr marL="743771" indent="-743771" defTabSz="896111">
              <a:spcBef>
                <a:spcPts val="1690"/>
              </a:spcBef>
              <a:defRPr sz="3136"/>
            </a:pPr>
            <a:r>
              <a:rPr lang="en-US" dirty="0">
                <a:latin typeface="+mn-lt"/>
              </a:rPr>
              <a:t>In 1999, a new constitution was adopted, and a civilian government was established.</a:t>
            </a:r>
          </a:p>
          <a:p>
            <a:pPr marL="1204020" lvl="2" indent="-743771" defTabSz="896111">
              <a:spcBef>
                <a:spcPts val="1690"/>
              </a:spcBef>
              <a:buFont typeface="Arial" panose="020B0604020202020204" pitchFamily="34" charset="0"/>
              <a:buChar char="•"/>
              <a:defRPr sz="3136"/>
            </a:pPr>
            <a:r>
              <a:rPr lang="en-US" sz="2800" dirty="0">
                <a:latin typeface="+mn-lt"/>
              </a:rPr>
              <a:t>Nigeria is currently experiencing its longest period of </a:t>
            </a:r>
            <a:r>
              <a:rPr lang="en-US" sz="2800" b="1" dirty="0">
                <a:latin typeface="+mn-lt"/>
              </a:rPr>
              <a:t>civilian rule </a:t>
            </a:r>
            <a:r>
              <a:rPr lang="en-US" sz="2800" dirty="0">
                <a:latin typeface="+mn-lt"/>
              </a:rPr>
              <a:t>(which means that the leaders have not been part of the military), despite some minor violence around elections.</a:t>
            </a:r>
          </a:p>
          <a:p>
            <a:pPr marL="1204020" lvl="2" indent="-743771" defTabSz="896111">
              <a:spcBef>
                <a:spcPts val="1690"/>
              </a:spcBef>
              <a:buFont typeface="Arial" panose="020B0604020202020204" pitchFamily="34" charset="0"/>
              <a:buChar char="•"/>
              <a:defRPr sz="3136"/>
            </a:pPr>
            <a:r>
              <a:rPr lang="en-US" sz="2800" dirty="0">
                <a:latin typeface="+mn-lt"/>
              </a:rPr>
              <a:t>There were accusations of voting irregularities and corruption in the 2023 election, leading to protesting in the streets.</a:t>
            </a:r>
          </a:p>
        </p:txBody>
      </p:sp>
      <p:sp>
        <p:nvSpPr>
          <p:cNvPr id="78" name="Shape 78">
            <a:extLst>
              <a:ext uri="{FF2B5EF4-FFF2-40B4-BE49-F238E27FC236}">
                <a16:creationId xmlns:a16="http://schemas.microsoft.com/office/drawing/2014/main" id="{2BFF543F-D726-A2EE-3488-9FBD47B74B40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8630879" y="6528116"/>
            <a:ext cx="208319" cy="294639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9</a:t>
            </a:fld>
            <a:endParaRPr/>
          </a:p>
        </p:txBody>
      </p:sp>
      <p:sp>
        <p:nvSpPr>
          <p:cNvPr id="6" name="Shape 72">
            <a:extLst>
              <a:ext uri="{FF2B5EF4-FFF2-40B4-BE49-F238E27FC236}">
                <a16:creationId xmlns:a16="http://schemas.microsoft.com/office/drawing/2014/main" id="{7B5BF98E-8997-F109-1827-2E82E29B7CB0}"/>
              </a:ext>
            </a:extLst>
          </p:cNvPr>
          <p:cNvSpPr txBox="1">
            <a:spLocks/>
          </p:cNvSpPr>
          <p:nvPr/>
        </p:nvSpPr>
        <p:spPr>
          <a:xfrm>
            <a:off x="457199" y="0"/>
            <a:ext cx="82296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20" tIns="45718" rIns="45718" bIns="45718" anchor="ctr">
            <a:noAutofit/>
          </a:bodyPr>
          <a:lstStyle>
            <a:lvl1pPr marL="0" marR="0" indent="0" algn="ctr" defTabSz="85039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5433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hangingPunct="1"/>
            <a:r>
              <a:rPr lang="en-US" sz="4400" dirty="0">
                <a:latin typeface="+mn-lt"/>
              </a:rPr>
              <a:t>INDEPENDENCE, Pt. 2</a:t>
            </a:r>
          </a:p>
        </p:txBody>
      </p:sp>
    </p:spTree>
    <p:extLst>
      <p:ext uri="{BB962C8B-B14F-4D97-AF65-F5344CB8AC3E}">
        <p14:creationId xmlns:p14="http://schemas.microsoft.com/office/powerpoint/2010/main" val="1219203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build="p" bldLvl="5" animBg="1" advAuto="0"/>
    </p:bldLst>
  </p:timing>
</p:sld>
</file>

<file path=ppt/theme/theme1.xml><?xml version="1.0" encoding="utf-8"?>
<a:theme xmlns:a="http://schemas.openxmlformats.org/drawingml/2006/main" name="Office Theme">
  <a:themeElements>
    <a:clrScheme name="Custom 3">
      <a:dk1>
        <a:srgbClr val="000000"/>
      </a:dk1>
      <a:lt1>
        <a:srgbClr val="4F81BD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0000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3435</TotalTime>
  <Words>587</Words>
  <Application>Microsoft Macintosh PowerPoint</Application>
  <PresentationFormat>On-screen Show (4:3)</PresentationFormat>
  <Paragraphs>57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Trebuchet MS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Emmett Mullins</cp:lastModifiedBy>
  <cp:revision>140</cp:revision>
  <dcterms:modified xsi:type="dcterms:W3CDTF">2025-10-13T00:23:47Z</dcterms:modified>
</cp:coreProperties>
</file>