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79" r:id="rId5"/>
    <p:sldId id="334" r:id="rId6"/>
    <p:sldId id="352" r:id="rId7"/>
    <p:sldId id="335" r:id="rId8"/>
    <p:sldId id="337" r:id="rId9"/>
    <p:sldId id="293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o_Rock_as_seen_from_the_IBB_golf_course_in_Abuja,_Nigeria.jpg">
            <a:extLst>
              <a:ext uri="{FF2B5EF4-FFF2-40B4-BE49-F238E27FC236}">
                <a16:creationId xmlns:a16="http://schemas.microsoft.com/office/drawing/2014/main" id="{42742B02-7BE4-D696-9231-541FC63A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486569"/>
          </a:xfrm>
          <a:prstGeom prst="rect">
            <a:avLst/>
          </a:prstGeom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11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Federal Republic of Nigeria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0AAC1-4F90-9B0A-CD4A-19D3FD5DD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519" y="528322"/>
            <a:ext cx="7581691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eriahouseofreps.jpg">
            <a:extLst>
              <a:ext uri="{FF2B5EF4-FFF2-40B4-BE49-F238E27FC236}">
                <a16:creationId xmlns:a16="http://schemas.microsoft.com/office/drawing/2014/main" id="{9DAB3467-D6FF-5AC3-0B52-8C136E412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29324"/>
          </a:xfrm>
          <a:prstGeom prst="rect">
            <a:avLst/>
          </a:prstGeom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6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latin typeface="+mn-lt"/>
              </a:rPr>
              <a:t> </a:t>
            </a:r>
            <a:r>
              <a:rPr dirty="0">
                <a:solidFill>
                  <a:srgbClr val="FFFFFF"/>
                </a:solidFill>
                <a:latin typeface="+mn-lt"/>
              </a:rPr>
              <a:t>Section 3: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Government of Nigeria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Shape 112">
            <a:extLst>
              <a:ext uri="{FF2B5EF4-FFF2-40B4-BE49-F238E27FC236}">
                <a16:creationId xmlns:a16="http://schemas.microsoft.com/office/drawing/2014/main" id="{4AA1E661-B789-89BB-2011-33573CDD5E6B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spcBef>
                <a:spcPts val="1690"/>
              </a:spcBef>
              <a:buFont typeface="Arial"/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do citizens participate in the government?</a:t>
            </a:r>
          </a:p>
        </p:txBody>
      </p:sp>
      <p:sp>
        <p:nvSpPr>
          <p:cNvPr id="8" name="Shape 156">
            <a:extLst>
              <a:ext uri="{FF2B5EF4-FFF2-40B4-BE49-F238E27FC236}">
                <a16:creationId xmlns:a16="http://schemas.microsoft.com/office/drawing/2014/main" id="{DC7BB197-8A82-96A6-8108-37E8D065FE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SECTION 3: GOVERNMENT OF NIGERIA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Shape 116">
            <a:extLst>
              <a:ext uri="{FF2B5EF4-FFF2-40B4-BE49-F238E27FC236}">
                <a16:creationId xmlns:a16="http://schemas.microsoft.com/office/drawing/2014/main" id="{3795F2A7-EA1A-3A91-A237-4F2089EC2FCC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53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republic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federal government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presidential democracy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Federal Executive Council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National Assembly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Supreme Court</a:t>
            </a:r>
            <a:endParaRPr lang="en-US" sz="2800" dirty="0">
              <a:latin typeface="+mn-lt"/>
            </a:endParaRPr>
          </a:p>
        </p:txBody>
      </p:sp>
      <p:sp>
        <p:nvSpPr>
          <p:cNvPr id="3" name="Shape 156">
            <a:extLst>
              <a:ext uri="{FF2B5EF4-FFF2-40B4-BE49-F238E27FC236}">
                <a16:creationId xmlns:a16="http://schemas.microsoft.com/office/drawing/2014/main" id="{2F0DB134-AECD-0715-D60D-C76512EBC5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SECTION 3: GOVERNMENT OF NIGERIA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140DC-29E8-220E-8091-66D34A81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FA68DD24-63F8-29CD-14B2-903155D95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is a </a:t>
            </a:r>
            <a:r>
              <a:rPr lang="en-US" b="1" dirty="0">
                <a:latin typeface="+mn-lt"/>
              </a:rPr>
              <a:t>republic</a:t>
            </a:r>
            <a:r>
              <a:rPr lang="en-US" dirty="0">
                <a:latin typeface="+mn-lt"/>
              </a:rPr>
              <a:t>, which means it has elected representatives.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also has a </a:t>
            </a:r>
            <a:r>
              <a:rPr lang="en-US" b="1" dirty="0">
                <a:latin typeface="+mn-lt"/>
              </a:rPr>
              <a:t>federal government</a:t>
            </a:r>
            <a:r>
              <a:rPr lang="en-US" dirty="0">
                <a:latin typeface="+mn-lt"/>
              </a:rPr>
              <a:t>, which means power within the government is divided among the national, state, and local governments.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Nigeria is a </a:t>
            </a:r>
            <a:r>
              <a:rPr lang="en-US" b="1" dirty="0">
                <a:latin typeface="+mn-lt"/>
              </a:rPr>
              <a:t>presidential democracy</a:t>
            </a:r>
            <a:r>
              <a:rPr lang="en-US" dirty="0">
                <a:latin typeface="+mn-lt"/>
              </a:rPr>
              <a:t>, which means a president is both head of government and head of state.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constitution, written in 1999, established a civilian government and has been amended several times.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551B305C-1C85-CFB8-4E2B-2CD8E4FD06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9902FD58-858F-ADB1-9096-467616F4E5FE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STRUCTURE OF GOVERNMENT</a:t>
            </a:r>
          </a:p>
        </p:txBody>
      </p:sp>
    </p:spTree>
    <p:extLst>
      <p:ext uri="{BB962C8B-B14F-4D97-AF65-F5344CB8AC3E}">
        <p14:creationId xmlns:p14="http://schemas.microsoft.com/office/powerpoint/2010/main" val="3799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3C4BF-A21A-2FF6-F8CE-F7BC1C27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188BC808-37B0-2CF7-8386-5D5FBFB33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Citizens ages 18 and up vote directly for the president and legislature.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While the constitution guarantees freedom of speech, expression, press, and religion, these rights are not always protected.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Both the government and Boko Haram have been guilty of limiting people’s rights.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2D957CD6-5531-A3E7-7AA0-15D7AB32EA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40C44EC4-463A-91D6-E4CA-FD003113DD87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CITIZEN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6318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69BFB-851C-12E1-37B2-B120EA6DF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3C3E464D-B980-78B7-8FA2-52437F39B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The head of government (president) and cabinet make up the executive branch.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600" dirty="0">
                <a:latin typeface="+mn-lt"/>
              </a:rPr>
              <a:t>The cabinet, called the </a:t>
            </a:r>
            <a:r>
              <a:rPr lang="en-US" sz="2600" b="1" dirty="0">
                <a:latin typeface="+mn-lt"/>
              </a:rPr>
              <a:t>Federal Executive Council</a:t>
            </a:r>
            <a:r>
              <a:rPr lang="en-US" sz="2600" dirty="0">
                <a:latin typeface="+mn-lt"/>
              </a:rPr>
              <a:t>, is appointed by the president.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The legislative branch, called the </a:t>
            </a:r>
            <a:r>
              <a:rPr lang="en-US" sz="3000" b="1" dirty="0">
                <a:latin typeface="+mn-lt"/>
              </a:rPr>
              <a:t>National Assembly</a:t>
            </a:r>
            <a:r>
              <a:rPr lang="en-US" sz="3000" dirty="0">
                <a:latin typeface="+mn-lt"/>
              </a:rPr>
              <a:t>, is made up of two houses: the Senate and the House of Representatives.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3000" dirty="0">
                <a:latin typeface="+mn-lt"/>
              </a:rPr>
              <a:t>The judicial branch has a </a:t>
            </a:r>
            <a:r>
              <a:rPr lang="en-US" sz="3000" b="1" dirty="0">
                <a:latin typeface="+mn-lt"/>
              </a:rPr>
              <a:t>Supreme Court</a:t>
            </a:r>
            <a:r>
              <a:rPr lang="en-US" sz="3000" dirty="0">
                <a:latin typeface="+mn-lt"/>
              </a:rPr>
              <a:t>, with a chief justice and 15 justices, appointed by the president and confirmed by the Senate.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600" dirty="0">
                <a:latin typeface="+mn-lt"/>
              </a:rPr>
              <a:t>Sharia Law is used in some states in the north, but most Nigerian laws are based on British law traditions.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endParaRPr lang="en-US" sz="2800" dirty="0">
              <a:latin typeface="+mn-lt"/>
            </a:endParaRP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D7B2DB52-11DF-1256-34DC-507A833E45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BDABE493-BC5E-8A8A-1EFC-F3D83E167FF5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BRANCHES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2860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519E-F04D-791F-2AAB-573DE35C6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DF4DF665-3A95-012D-F563-74283B7C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Government corruption and terrorism are common problems in the country.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The country also has had a long period of military dictators as rulers, so they are getting used to elected leaders.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The government is working to strengthen its democracy and diversify its economy.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The Nigerian government forces have a lack of understanding on how to respond to peaceful protests, like when they killed close to 500 people in 2015.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Boko Haram has been a looming threat to the government and citizens of Nigeria since 2009.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F5A4BFB6-A16B-30A3-44C7-6AF228F2D9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5008C429-ABDD-C42C-0D5D-B3640A19E34D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" tIns="45718" rIns="45718" bIns="45718" anchor="ctr">
            <a:no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000" dirty="0">
                <a:latin typeface="+mn-lt"/>
              </a:rPr>
              <a:t>CHALLENGES FACING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5742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grafia_aérea_de_Lagos.jpg">
            <a:extLst>
              <a:ext uri="{FF2B5EF4-FFF2-40B4-BE49-F238E27FC236}">
                <a16:creationId xmlns:a16="http://schemas.microsoft.com/office/drawing/2014/main" id="{DD588B2B-ADA5-1B95-695F-814D6EFA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477953"/>
          </a:xfrm>
          <a:prstGeom prst="rect">
            <a:avLst/>
          </a:prstGeom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3E21E-D121-E37F-8A8D-18684E9CCDD2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421</Words>
  <Application>Microsoft Macintosh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140</cp:revision>
  <dcterms:modified xsi:type="dcterms:W3CDTF">2025-10-13T00:23:45Z</dcterms:modified>
</cp:coreProperties>
</file>