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303" r:id="rId4"/>
    <p:sldId id="311" r:id="rId5"/>
    <p:sldId id="280" r:id="rId6"/>
    <p:sldId id="341" r:id="rId7"/>
    <p:sldId id="345" r:id="rId8"/>
    <p:sldId id="346" r:id="rId9"/>
    <p:sldId id="347" r:id="rId10"/>
    <p:sldId id="344" r:id="rId11"/>
    <p:sldId id="353" r:id="rId12"/>
    <p:sldId id="354" r:id="rId13"/>
    <p:sldId id="293" r:id="rId1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1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89" autoAdjust="0"/>
    <p:restoredTop sz="91682" autoAdjust="0"/>
  </p:normalViewPr>
  <p:slideViewPr>
    <p:cSldViewPr snapToGrid="0" snapToObjects="1">
      <p:cViewPr varScale="1">
        <p:scale>
          <a:sx n="128" d="100"/>
          <a:sy n="128" d="100"/>
        </p:scale>
        <p:origin x="151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75836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8679102" y="6528118"/>
            <a:ext cx="312499" cy="294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8" indent="-320038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526702" y="6528118"/>
            <a:ext cx="312499" cy="2946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o_Rock_as_seen_from_the_IBB_golf_course_in_Abuja,_Nigeria.jpg">
            <a:extLst>
              <a:ext uri="{FF2B5EF4-FFF2-40B4-BE49-F238E27FC236}">
                <a16:creationId xmlns:a16="http://schemas.microsoft.com/office/drawing/2014/main" id="{42742B02-7BE4-D696-9231-541FC63A11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6486569"/>
          </a:xfrm>
          <a:prstGeom prst="rect">
            <a:avLst/>
          </a:prstGeom>
        </p:spPr>
      </p:pic>
      <p:sp>
        <p:nvSpPr>
          <p:cNvPr id="59" name="Shape 59"/>
          <p:cNvSpPr/>
          <p:nvPr/>
        </p:nvSpPr>
        <p:spPr>
          <a:xfrm>
            <a:off x="2754" y="5409355"/>
            <a:ext cx="9141246" cy="1077214"/>
          </a:xfrm>
          <a:prstGeom prst="rect">
            <a:avLst/>
          </a:prstGeom>
          <a:solidFill>
            <a:srgbClr val="DCE6F2">
              <a:alpha val="18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b="1" dirty="0">
                <a:latin typeface="+mn-lt"/>
              </a:rPr>
              <a:t> </a:t>
            </a:r>
            <a:r>
              <a:rPr b="1" dirty="0">
                <a:latin typeface="+mn-lt"/>
              </a:rPr>
              <a:t>Chapter </a:t>
            </a:r>
            <a:r>
              <a:rPr lang="en-US" b="1" dirty="0">
                <a:latin typeface="+mn-lt"/>
              </a:rPr>
              <a:t>11</a:t>
            </a:r>
            <a:r>
              <a:rPr b="1" dirty="0">
                <a:latin typeface="+mn-lt"/>
              </a:rPr>
              <a:t>:</a:t>
            </a:r>
            <a:r>
              <a:rPr lang="en-US" b="1" dirty="0">
                <a:latin typeface="+mn-lt"/>
              </a:rPr>
              <a:t> </a:t>
            </a:r>
            <a:r>
              <a:rPr lang="en-US" sz="3200" b="1" dirty="0">
                <a:latin typeface="+mn-lt"/>
              </a:rPr>
              <a:t>Federal Republic of Nigeria</a:t>
            </a:r>
            <a:endParaRPr sz="2900" b="1" dirty="0">
              <a:latin typeface="+mn-lt"/>
            </a:endParaRPr>
          </a:p>
          <a:p>
            <a:pPr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b="1" dirty="0">
                <a:latin typeface="+mn-lt"/>
              </a:rPr>
              <a:t> </a:t>
            </a:r>
            <a:r>
              <a:rPr b="1" dirty="0">
                <a:latin typeface="+mn-lt"/>
              </a:rPr>
              <a:t>STUDY PRESENTATION</a:t>
            </a:r>
          </a:p>
        </p:txBody>
      </p:sp>
      <p:sp>
        <p:nvSpPr>
          <p:cNvPr id="60" name="Shape 60"/>
          <p:cNvSpPr/>
          <p:nvPr/>
        </p:nvSpPr>
        <p:spPr>
          <a:xfrm>
            <a:off x="7543800" y="6545790"/>
            <a:ext cx="1600200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</a:t>
            </a:r>
            <a:r>
              <a:rPr lang="en-US" dirty="0"/>
              <a:t>2025</a:t>
            </a:r>
            <a:r>
              <a:rPr dirty="0"/>
              <a:t> Clairmont Press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A7D55E-43CC-5C02-E02B-6FCDAA718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519" y="528322"/>
            <a:ext cx="7581691" cy="2092132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AF6E4-5112-751A-5C86-10C2151CD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776BA341-DD17-108E-3956-C282623AC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Currently, it is not easy to be an entrepreneur in Nigeria.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Nigeria’s government is working to help small businesses thrive.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It costs about four times the average annual income to get a business license.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FF696BCF-C94D-B1FE-D4B2-BF8824925C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A5D8D75F-E548-2E44-E855-4BEA6A54DAD7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20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Entrepreneurship</a:t>
            </a:r>
          </a:p>
        </p:txBody>
      </p:sp>
    </p:spTree>
    <p:extLst>
      <p:ext uri="{BB962C8B-B14F-4D97-AF65-F5344CB8AC3E}">
        <p14:creationId xmlns:p14="http://schemas.microsoft.com/office/powerpoint/2010/main" val="72621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B9266-0492-13BE-FF7B-C58D86B02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D48851F0-C3DE-1BAF-CAEA-DB4908A3C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Trade is very important to Nigeria.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In 2023, the country’s exports totaled roughly $60 billion, and its imports totaled roughly $72 billion.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The country’s major exports are crude petroleum, natural gas, fertilizer, refined petroleum, and gold, while its imports were refined petroleum, wheat, garments, plastics, and automobiles.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3D00A0DF-9AFB-AEC8-BE54-17FA1C8EAB4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C154E1C5-28D1-01ED-2151-984A00289AEC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20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TRADE</a:t>
            </a:r>
          </a:p>
        </p:txBody>
      </p:sp>
    </p:spTree>
    <p:extLst>
      <p:ext uri="{BB962C8B-B14F-4D97-AF65-F5344CB8AC3E}">
        <p14:creationId xmlns:p14="http://schemas.microsoft.com/office/powerpoint/2010/main" val="28537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FE03F-76FD-410D-D555-EB8097BCA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D7EAEA19-F8C6-4904-8819-B9E311CB4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The currency of Nigeria is the </a:t>
            </a:r>
            <a:r>
              <a:rPr lang="en-US" b="1" dirty="0">
                <a:latin typeface="+mn-lt"/>
              </a:rPr>
              <a:t>naira</a:t>
            </a:r>
            <a:r>
              <a:rPr lang="en-US" dirty="0">
                <a:latin typeface="+mn-lt"/>
              </a:rPr>
              <a:t>, which can be exchanged at banks or electronically so trade can occur.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In 2024, one US dollar can be exchanged for about 1,591 Nigerian </a:t>
            </a:r>
            <a:r>
              <a:rPr lang="en-US" dirty="0" err="1">
                <a:latin typeface="+mn-lt"/>
              </a:rPr>
              <a:t>nairas</a:t>
            </a:r>
            <a:r>
              <a:rPr lang="en-US" dirty="0">
                <a:latin typeface="+mn-lt"/>
              </a:rPr>
              <a:t>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8F72E988-C92A-3B60-CFB8-92D2F0250BC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1B891A05-275A-2542-3345-E206B195ECFB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20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CURRENCY</a:t>
            </a:r>
          </a:p>
        </p:txBody>
      </p:sp>
    </p:spTree>
    <p:extLst>
      <p:ext uri="{BB962C8B-B14F-4D97-AF65-F5344CB8AC3E}">
        <p14:creationId xmlns:p14="http://schemas.microsoft.com/office/powerpoint/2010/main" val="9774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tografia_aérea_de_Lagos.jpg">
            <a:extLst>
              <a:ext uri="{FF2B5EF4-FFF2-40B4-BE49-F238E27FC236}">
                <a16:creationId xmlns:a16="http://schemas.microsoft.com/office/drawing/2014/main" id="{DD588B2B-ADA5-1B95-695F-814D6EFAD9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477953"/>
          </a:xfrm>
          <a:prstGeom prst="rect">
            <a:avLst/>
          </a:prstGeom>
        </p:spPr>
      </p:pic>
      <p:sp>
        <p:nvSpPr>
          <p:cNvPr id="222" name="Shape 222"/>
          <p:cNvSpPr>
            <a:spLocks noGrp="1"/>
          </p:cNvSpPr>
          <p:nvPr>
            <p:ph type="sldNum" sz="quarter" idx="2"/>
          </p:nvPr>
        </p:nvSpPr>
        <p:spPr>
          <a:xfrm>
            <a:off x="84504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0" y="6107672"/>
            <a:ext cx="7924800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Image Credits:</a:t>
            </a:r>
            <a:r>
              <a:rPr 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all Wikimedia Commons. Maps ©20</a:t>
            </a:r>
            <a:r>
              <a:rPr 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25</a:t>
            </a:r>
            <a:r>
              <a:rPr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Clairmont Press.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93E21E-D121-E37F-8A8D-18684E9CCDD2}"/>
              </a:ext>
            </a:extLst>
          </p:cNvPr>
          <p:cNvSpPr txBox="1"/>
          <p:nvPr/>
        </p:nvSpPr>
        <p:spPr>
          <a:xfrm>
            <a:off x="3464709" y="649077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4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geriahouseofreps.jpg">
            <a:extLst>
              <a:ext uri="{FF2B5EF4-FFF2-40B4-BE49-F238E27FC236}">
                <a16:creationId xmlns:a16="http://schemas.microsoft.com/office/drawing/2014/main" id="{9DAB3467-D6FF-5AC3-0B52-8C136E4128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29324"/>
          </a:xfrm>
          <a:prstGeom prst="rect">
            <a:avLst/>
          </a:prstGeom>
        </p:spPr>
      </p:pic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8655497" y="6521549"/>
            <a:ext cx="183701" cy="30777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rgbClr val="FFFFFF"/>
                </a:solidFill>
              </a:rPr>
              <a:t>2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59EA9A-87F3-BBAF-14E8-5E7C785FACA1}"/>
              </a:ext>
            </a:extLst>
          </p:cNvPr>
          <p:cNvSpPr/>
          <p:nvPr/>
        </p:nvSpPr>
        <p:spPr>
          <a:xfrm>
            <a:off x="0" y="6065308"/>
            <a:ext cx="5701696" cy="400105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Shape 65"/>
          <p:cNvSpPr/>
          <p:nvPr/>
        </p:nvSpPr>
        <p:spPr>
          <a:xfrm>
            <a:off x="0" y="6065309"/>
            <a:ext cx="5766458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dirty="0">
                <a:solidFill>
                  <a:srgbClr val="FFFFFF"/>
                </a:solidFill>
                <a:latin typeface="+mn-lt"/>
              </a:rPr>
              <a:t> </a:t>
            </a:r>
            <a:r>
              <a:rPr dirty="0">
                <a:solidFill>
                  <a:srgbClr val="FFFFFF"/>
                </a:solidFill>
                <a:latin typeface="+mn-lt"/>
              </a:rPr>
              <a:t>Section 4: </a:t>
            </a:r>
            <a:r>
              <a:rPr lang="en-US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n-lt"/>
              </a:rPr>
              <a:t>Economy of Nigeria</a:t>
            </a:r>
            <a:endParaRPr lang="en-US" u="sng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+mn-lt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defTabSz="804672">
              <a:defRPr sz="3800">
                <a:effectLst>
                  <a:outerShdw blurRad="38100" dist="33528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sz="4400" dirty="0">
                <a:latin typeface="+mn-lt"/>
              </a:rPr>
              <a:t>S</a:t>
            </a:r>
            <a:r>
              <a:rPr lang="en-US" sz="4400" dirty="0">
                <a:latin typeface="+mn-lt"/>
              </a:rPr>
              <a:t>ECTION</a:t>
            </a:r>
            <a:r>
              <a:rPr sz="4400" dirty="0">
                <a:latin typeface="+mn-lt"/>
              </a:rPr>
              <a:t> </a:t>
            </a:r>
            <a:r>
              <a:rPr lang="en-US" sz="4400" dirty="0">
                <a:latin typeface="+mn-lt"/>
              </a:rPr>
              <a:t>4</a:t>
            </a:r>
            <a:r>
              <a:rPr sz="4400" dirty="0">
                <a:latin typeface="+mn-lt"/>
              </a:rPr>
              <a:t>:</a:t>
            </a:r>
            <a:r>
              <a:rPr lang="en-US" sz="4400" dirty="0">
                <a:latin typeface="+mn-lt"/>
              </a:rPr>
              <a:t> ECONOMY OF NIGERIA</a:t>
            </a:r>
            <a:endParaRPr sz="4400" dirty="0">
              <a:latin typeface="+mn-lt"/>
            </a:endParaRP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5" name="Shape 112">
            <a:extLst>
              <a:ext uri="{FF2B5EF4-FFF2-40B4-BE49-F238E27FC236}">
                <a16:creationId xmlns:a16="http://schemas.microsoft.com/office/drawing/2014/main" id="{A2E2EA50-0A44-F237-C655-9576A00F32D2}"/>
              </a:ext>
            </a:extLst>
          </p:cNvPr>
          <p:cNvSpPr txBox="1">
            <a:spLocks/>
          </p:cNvSpPr>
          <p:nvPr/>
        </p:nvSpPr>
        <p:spPr>
          <a:xfrm>
            <a:off x="453348" y="11430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758951" marR="0" indent="-758951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indent="-28575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marR="0" indent="-30480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▪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373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945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342900" lvl="1" indent="-342900" hangingPunct="1">
              <a:spcBef>
                <a:spcPts val="1690"/>
              </a:spcBef>
              <a:buFont typeface="Arial"/>
              <a:buChar char="➢"/>
            </a:pPr>
            <a:r>
              <a:rPr lang="en-US" sz="3200" dirty="0">
                <a:latin typeface="+mn-lt"/>
              </a:rPr>
              <a:t>Essential Question:</a:t>
            </a:r>
          </a:p>
          <a:p>
            <a:pPr marL="892629" lvl="2" indent="-457200" hangingPunct="1">
              <a:lnSpc>
                <a:spcPct val="100000"/>
              </a:lnSpc>
              <a:spcBef>
                <a:spcPts val="169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What factors are driving Nigeria’s economic growth?</a:t>
            </a:r>
          </a:p>
        </p:txBody>
      </p:sp>
    </p:spTree>
    <p:extLst>
      <p:ext uri="{BB962C8B-B14F-4D97-AF65-F5344CB8AC3E}">
        <p14:creationId xmlns:p14="http://schemas.microsoft.com/office/powerpoint/2010/main" val="1336474518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sldNum" sz="quarter" idx="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5" name="Shape 116">
            <a:extLst>
              <a:ext uri="{FF2B5EF4-FFF2-40B4-BE49-F238E27FC236}">
                <a16:creationId xmlns:a16="http://schemas.microsoft.com/office/drawing/2014/main" id="{03C53F3E-0A4F-6D45-2E62-8E9F91EAA407}"/>
              </a:ext>
            </a:extLst>
          </p:cNvPr>
          <p:cNvSpPr txBox="1">
            <a:spLocks/>
          </p:cNvSpPr>
          <p:nvPr/>
        </p:nvSpPr>
        <p:spPr>
          <a:xfrm>
            <a:off x="453348" y="1143000"/>
            <a:ext cx="8229600" cy="5385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758951" marR="0" indent="-758951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783771" marR="0" indent="-326571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marR="0" indent="-30480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▪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373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945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342900" lvl="1" indent="-342900" hangingPunct="1">
              <a:lnSpc>
                <a:spcPct val="100000"/>
              </a:lnSpc>
              <a:spcBef>
                <a:spcPts val="1690"/>
              </a:spcBef>
              <a:buFont typeface="Wingdings"/>
              <a:buChar char="➢"/>
            </a:pPr>
            <a:r>
              <a:rPr lang="en-US" dirty="0">
                <a:latin typeface="+mn-lt"/>
              </a:rPr>
              <a:t>What terms do I need to know?:</a:t>
            </a:r>
          </a:p>
          <a:p>
            <a:pPr marL="742950" lvl="1" indent="-285750">
              <a:lnSpc>
                <a:spcPct val="100000"/>
              </a:lnSpc>
              <a:spcBef>
                <a:spcPts val="1690"/>
              </a:spcBef>
              <a:buFont typeface="Arial"/>
              <a:defRPr sz="2800"/>
            </a:pPr>
            <a:r>
              <a:rPr lang="en-US" dirty="0">
                <a:latin typeface="+mn-lt"/>
              </a:rPr>
              <a:t>Nollywood</a:t>
            </a:r>
          </a:p>
          <a:p>
            <a:pPr marL="742950" lvl="1" indent="-285750">
              <a:lnSpc>
                <a:spcPct val="100000"/>
              </a:lnSpc>
              <a:spcBef>
                <a:spcPts val="1690"/>
              </a:spcBef>
              <a:buFont typeface="Arial"/>
              <a:defRPr sz="2800"/>
            </a:pPr>
            <a:r>
              <a:rPr lang="en-US" dirty="0">
                <a:latin typeface="+mn-lt"/>
              </a:rPr>
              <a:t>diversified economy</a:t>
            </a:r>
          </a:p>
          <a:p>
            <a:pPr marL="742950" lvl="1" indent="-285750">
              <a:lnSpc>
                <a:spcPct val="100000"/>
              </a:lnSpc>
              <a:spcBef>
                <a:spcPts val="1690"/>
              </a:spcBef>
              <a:buFont typeface="Arial"/>
              <a:defRPr sz="2800"/>
            </a:pPr>
            <a:r>
              <a:rPr lang="en-US" dirty="0">
                <a:latin typeface="+mn-lt"/>
              </a:rPr>
              <a:t>infrastructure</a:t>
            </a:r>
          </a:p>
          <a:p>
            <a:pPr marL="742950" lvl="1" indent="-285750">
              <a:lnSpc>
                <a:spcPct val="100000"/>
              </a:lnSpc>
              <a:spcBef>
                <a:spcPts val="1690"/>
              </a:spcBef>
              <a:buFont typeface="Arial"/>
              <a:defRPr sz="2800"/>
            </a:pPr>
            <a:r>
              <a:rPr lang="en-US" dirty="0">
                <a:latin typeface="+mn-lt"/>
              </a:rPr>
              <a:t>naira</a:t>
            </a:r>
            <a:endParaRPr lang="en-US" sz="2800" dirty="0">
              <a:latin typeface="+mn-lt"/>
            </a:endParaRPr>
          </a:p>
        </p:txBody>
      </p:sp>
      <p:sp>
        <p:nvSpPr>
          <p:cNvPr id="2" name="Shape 156">
            <a:extLst>
              <a:ext uri="{FF2B5EF4-FFF2-40B4-BE49-F238E27FC236}">
                <a16:creationId xmlns:a16="http://schemas.microsoft.com/office/drawing/2014/main" id="{38FE135C-69B0-8E18-0062-1426AAA47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defTabSz="804672">
              <a:defRPr sz="3800">
                <a:effectLst>
                  <a:outerShdw blurRad="38100" dist="33528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sz="4400" dirty="0">
                <a:latin typeface="+mn-lt"/>
              </a:rPr>
              <a:t>S</a:t>
            </a:r>
            <a:r>
              <a:rPr lang="en-US" sz="4400" dirty="0">
                <a:latin typeface="+mn-lt"/>
              </a:rPr>
              <a:t>ECTION</a:t>
            </a:r>
            <a:r>
              <a:rPr sz="4400" dirty="0">
                <a:latin typeface="+mn-lt"/>
              </a:rPr>
              <a:t> </a:t>
            </a:r>
            <a:r>
              <a:rPr lang="en-US" sz="4400" dirty="0">
                <a:latin typeface="+mn-lt"/>
              </a:rPr>
              <a:t>4</a:t>
            </a:r>
            <a:r>
              <a:rPr sz="4400" dirty="0">
                <a:latin typeface="+mn-lt"/>
              </a:rPr>
              <a:t>:</a:t>
            </a:r>
            <a:r>
              <a:rPr lang="en-US" sz="4400" dirty="0">
                <a:latin typeface="+mn-lt"/>
              </a:rPr>
              <a:t> ECONOMY OF NIGERIA</a:t>
            </a:r>
            <a:endParaRPr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216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453349" y="0"/>
            <a:ext cx="8229601" cy="1143001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TYPE OF ECONOMY</a:t>
            </a:r>
            <a:endParaRPr dirty="0">
              <a:latin typeface="+mn-lt"/>
            </a:endParaRPr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xfrm>
            <a:off x="453348" y="1143001"/>
            <a:ext cx="8229600" cy="54765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38703" indent="-538703" defTabSz="649041">
              <a:spcBef>
                <a:spcPts val="1690"/>
              </a:spcBef>
              <a:defRPr sz="2262"/>
            </a:pPr>
            <a:r>
              <a:rPr lang="en-US" sz="2800" dirty="0">
                <a:latin typeface="+mn-lt"/>
              </a:rPr>
              <a:t>Nigeria has the largest economy in Africa, with a GDP of $362 billion as of 2023.</a:t>
            </a:r>
          </a:p>
          <a:p>
            <a:pPr marL="538703" indent="-538703" defTabSz="649041">
              <a:spcBef>
                <a:spcPts val="1690"/>
              </a:spcBef>
              <a:defRPr sz="2262"/>
            </a:pPr>
            <a:r>
              <a:rPr lang="en-US" sz="2800" dirty="0">
                <a:latin typeface="+mn-lt"/>
              </a:rPr>
              <a:t>Nigeria’s economy is mixed, leaning toward a market economy.</a:t>
            </a:r>
          </a:p>
          <a:p>
            <a:pPr marL="538703" indent="-538703" defTabSz="649041">
              <a:spcBef>
                <a:spcPts val="1690"/>
              </a:spcBef>
              <a:defRPr sz="2262"/>
            </a:pPr>
            <a:r>
              <a:rPr lang="en-US" sz="2800" dirty="0">
                <a:latin typeface="+mn-lt"/>
              </a:rPr>
              <a:t>Because of their oil reserves, Nigeria is a member of OPEC, and their reserves have been a dominant source of income since the 1970s.</a:t>
            </a:r>
          </a:p>
          <a:p>
            <a:pPr marL="538703" indent="-538703" defTabSz="649041">
              <a:spcBef>
                <a:spcPts val="1690"/>
              </a:spcBef>
              <a:defRPr sz="2262"/>
            </a:pPr>
            <a:r>
              <a:rPr lang="en-US" sz="2800" dirty="0">
                <a:latin typeface="+mn-lt"/>
              </a:rPr>
              <a:t>Nigeria’s economic growth has recently been driven by agriculture, telecommunications, and services, but it has not been enough to decline poverty levels.</a:t>
            </a:r>
          </a:p>
          <a:p>
            <a:pPr marL="538703" indent="-538703" defTabSz="649041">
              <a:spcBef>
                <a:spcPts val="1690"/>
              </a:spcBef>
              <a:defRPr sz="2262"/>
            </a:pPr>
            <a:r>
              <a:rPr lang="en-US" sz="2800" dirty="0">
                <a:latin typeface="+mn-lt"/>
              </a:rPr>
              <a:t>Nigeria’s entertainment industry includes a growing film industry that has been nicknamed </a:t>
            </a:r>
            <a:r>
              <a:rPr lang="en-US" sz="2800" b="1" dirty="0">
                <a:latin typeface="+mn-lt"/>
              </a:rPr>
              <a:t>Nollywood</a:t>
            </a:r>
            <a:r>
              <a:rPr lang="en-US" sz="2800" dirty="0">
                <a:latin typeface="+mn-lt"/>
              </a:rPr>
              <a:t>.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AF9E8-28C5-760D-FABF-A884054F8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95BBBA9E-E8F1-89B9-7EB8-64B7302AF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The most important challenge is developing a </a:t>
            </a:r>
            <a:r>
              <a:rPr lang="en-US" b="1" dirty="0">
                <a:latin typeface="+mn-lt"/>
              </a:rPr>
              <a:t>diversified economy</a:t>
            </a:r>
            <a:r>
              <a:rPr lang="en-US" dirty="0">
                <a:latin typeface="+mn-lt"/>
              </a:rPr>
              <a:t>, or one that is broadened to focus on other resources and industries instead of just one.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Nigeria is branching into telecommunications, financial services, and cement.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Nigeria is trying to improve its </a:t>
            </a:r>
            <a:r>
              <a:rPr lang="en-US" b="1" dirty="0">
                <a:latin typeface="+mn-lt"/>
              </a:rPr>
              <a:t>infrastructure</a:t>
            </a:r>
            <a:r>
              <a:rPr lang="en-US" dirty="0">
                <a:latin typeface="+mn-lt"/>
              </a:rPr>
              <a:t>, which includes roads, railways, and communication systems.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This would not only benefit Nigerians, but also businesses trading goods.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23F1AE58-6B4D-B349-615F-655B556801B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3700BCA2-7E8E-2351-CB04-DC8FCB0137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20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TYPE OF ECONOMY, Pt. 2</a:t>
            </a:r>
          </a:p>
        </p:txBody>
      </p:sp>
    </p:spTree>
    <p:extLst>
      <p:ext uri="{BB962C8B-B14F-4D97-AF65-F5344CB8AC3E}">
        <p14:creationId xmlns:p14="http://schemas.microsoft.com/office/powerpoint/2010/main" val="36545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C7CFE-5B3F-1044-AB6A-23B0761ED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4A6C972C-8137-07DD-F277-FD6230AFB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Nigeria has a wide variety of natural resources.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It has roughly 37 billion barrels of petroleum and 209 trillion cubic meters of natural gas.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It also has talc, gypsum, iron ore, lead, zinc, gold, coal, rock salt, gemstones, and kaolin.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The government does not focus too much on these resources, though.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41F53B25-4EF2-930B-3D3B-9DA333332AD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32FCCC9D-DB91-23E3-CA74-039DBA61806B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20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Natural Resources</a:t>
            </a:r>
          </a:p>
        </p:txBody>
      </p:sp>
    </p:spTree>
    <p:extLst>
      <p:ext uri="{BB962C8B-B14F-4D97-AF65-F5344CB8AC3E}">
        <p14:creationId xmlns:p14="http://schemas.microsoft.com/office/powerpoint/2010/main" val="258064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FAA73-95D8-4ED1-F1E8-287B6BF42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C72143B0-D1D0-62A9-B5FE-2A536361C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Nigeria should have a strong economy thanks to its rich oil deposits, but years of corruption, civil war, and military rule have left it poor.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Investment in human capital is a way to make the economy grow.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The literacy rate is currently about 62%, with 71% for men and 52% for women.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Investments in healthcare have improved the child mortality rate, and Nigeria also faces the second-highest rate of HIV/AIDS in the world.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4871E049-A27B-9A16-760D-EA40300ACB6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6401D933-582D-23D7-FE40-94B7345A45CB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20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Human Capital</a:t>
            </a:r>
          </a:p>
        </p:txBody>
      </p:sp>
    </p:spTree>
    <p:extLst>
      <p:ext uri="{BB962C8B-B14F-4D97-AF65-F5344CB8AC3E}">
        <p14:creationId xmlns:p14="http://schemas.microsoft.com/office/powerpoint/2010/main" val="240694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86F24-F68A-8848-41E0-4ABFBD59C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7B18A973-DCBB-5155-33D5-B0BBE4DF0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Nigeria has heavily invested in capital goods for the oil industry.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However, focus on this part of the economy has left many Nigerians without proper food or housing.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Nigeria does not have a large manufacturing sector, with most of their non-oil related capital goods having to be imported.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Infrastructure improvements have begun, making the transportation of goods and people easier.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0AB6D2E2-CCCA-3F5E-8EA2-6F9C05AEA79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DA2CAE89-8674-7956-CC93-087B55B96B39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20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Capital Goods</a:t>
            </a:r>
          </a:p>
        </p:txBody>
      </p:sp>
    </p:spTree>
    <p:extLst>
      <p:ext uri="{BB962C8B-B14F-4D97-AF65-F5344CB8AC3E}">
        <p14:creationId xmlns:p14="http://schemas.microsoft.com/office/powerpoint/2010/main" val="56129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4F81BD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3434</TotalTime>
  <Words>631</Words>
  <Application>Microsoft Macintosh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</vt:lpstr>
      <vt:lpstr>Office Theme</vt:lpstr>
      <vt:lpstr>PowerPoint Presentation</vt:lpstr>
      <vt:lpstr>PowerPoint Presentation</vt:lpstr>
      <vt:lpstr>SECTION 4: ECONOMY OF NIGERIA</vt:lpstr>
      <vt:lpstr>SECTION 4: ECONOMY OF NIGERIA</vt:lpstr>
      <vt:lpstr>TYPE OF ECONOMY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Emmett Mullins</cp:lastModifiedBy>
  <cp:revision>140</cp:revision>
  <dcterms:modified xsi:type="dcterms:W3CDTF">2025-10-13T00:23:38Z</dcterms:modified>
</cp:coreProperties>
</file>