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3" r:id="rId4"/>
    <p:sldId id="284" r:id="rId5"/>
    <p:sldId id="348" r:id="rId6"/>
    <p:sldId id="349" r:id="rId7"/>
    <p:sldId id="350" r:id="rId8"/>
    <p:sldId id="351" r:id="rId9"/>
    <p:sldId id="293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o_Rock_as_seen_from_the_IBB_golf_course_in_Abuja,_Nigeria.jpg">
            <a:extLst>
              <a:ext uri="{FF2B5EF4-FFF2-40B4-BE49-F238E27FC236}">
                <a16:creationId xmlns:a16="http://schemas.microsoft.com/office/drawing/2014/main" id="{42742B02-7BE4-D696-9231-541FC63A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486569"/>
          </a:xfrm>
          <a:prstGeom prst="rect">
            <a:avLst/>
          </a:prstGeom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11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Nigeria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F963B-0665-FA17-D0A9-794C77EF2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19" y="528322"/>
            <a:ext cx="7581691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eriahouseofreps.jpg">
            <a:extLst>
              <a:ext uri="{FF2B5EF4-FFF2-40B4-BE49-F238E27FC236}">
                <a16:creationId xmlns:a16="http://schemas.microsoft.com/office/drawing/2014/main" id="{9DAB3467-D6FF-5AC3-0B52-8C136E412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29324"/>
          </a:xfrm>
          <a:prstGeom prst="rect">
            <a:avLst/>
          </a:prstGeom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+mn-lt"/>
              </a:rPr>
              <a:t> Section 5: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U.S.-Nigeria Relations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Shape 156">
            <a:extLst>
              <a:ext uri="{FF2B5EF4-FFF2-40B4-BE49-F238E27FC236}">
                <a16:creationId xmlns:a16="http://schemas.microsoft.com/office/drawing/2014/main" id="{D7A3B23E-EA52-9C47-15C8-DFE39653A0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SECTION 5: U.S.-NIGERIA RELATIONS</a:t>
            </a:r>
          </a:p>
        </p:txBody>
      </p:sp>
      <p:sp>
        <p:nvSpPr>
          <p:cNvPr id="5" name="Shape 112">
            <a:extLst>
              <a:ext uri="{FF2B5EF4-FFF2-40B4-BE49-F238E27FC236}">
                <a16:creationId xmlns:a16="http://schemas.microsoft.com/office/drawing/2014/main" id="{44A66DC7-6EF8-0E32-758E-D65ED0275A05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spcBef>
                <a:spcPts val="1690"/>
              </a:spcBef>
              <a:buFont typeface="Arial"/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are some reasons the relationship between the two countries was strained?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Shape 116">
            <a:extLst>
              <a:ext uri="{FF2B5EF4-FFF2-40B4-BE49-F238E27FC236}">
                <a16:creationId xmlns:a16="http://schemas.microsoft.com/office/drawing/2014/main" id="{5E8FC814-F81F-BF73-EECD-0621C423C306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diplomatic relations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African Growth and Opportunity Act (AGOA)</a:t>
            </a:r>
          </a:p>
        </p:txBody>
      </p:sp>
      <p:sp>
        <p:nvSpPr>
          <p:cNvPr id="3" name="Shape 156">
            <a:extLst>
              <a:ext uri="{FF2B5EF4-FFF2-40B4-BE49-F238E27FC236}">
                <a16:creationId xmlns:a16="http://schemas.microsoft.com/office/drawing/2014/main" id="{0EA93232-4896-6A49-A804-9E57724A6F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SECTION 5: U.S.-NIGERIA RELATIONS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2923-EBB8-EB1F-A284-C33A05B9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92AE982B-122D-8ABC-38E3-1D526ED9A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500" dirty="0">
                <a:latin typeface="+mn-lt"/>
              </a:rPr>
              <a:t>The US established </a:t>
            </a:r>
            <a:r>
              <a:rPr lang="en-US" sz="2500" b="1" dirty="0">
                <a:latin typeface="+mn-lt"/>
              </a:rPr>
              <a:t>diplomatic relations</a:t>
            </a:r>
            <a:r>
              <a:rPr lang="en-US" sz="2500" dirty="0">
                <a:latin typeface="+mn-lt"/>
              </a:rPr>
              <a:t>, or an arrangement where two nations have representatives in each other’s country, with Nigeria in 1960, following its independence from the United Kingdom.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500" dirty="0">
                <a:latin typeface="+mn-lt"/>
              </a:rPr>
              <a:t>From 1966-1999, Nigeria experienced many civil wars and military coups.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500" dirty="0">
                <a:latin typeface="+mn-lt"/>
              </a:rPr>
              <a:t>Following the adoption of the new constitution in 1999, relations improved, along with cooperation on foreign policy goals like peacekeeping.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500" dirty="0">
                <a:latin typeface="+mn-lt"/>
              </a:rPr>
              <a:t>The two countries hold talks on key areas: good governance, anti-corruption, trade, investment, food security, security, and counterterrorism.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92B8273-2EC7-0B76-8BF1-DAC3072CA9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4EBAE2FF-949C-37B8-7C05-8522091ECA9A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IMPROVING RELATIONS</a:t>
            </a:r>
          </a:p>
        </p:txBody>
      </p:sp>
    </p:spTree>
    <p:extLst>
      <p:ext uri="{BB962C8B-B14F-4D97-AF65-F5344CB8AC3E}">
        <p14:creationId xmlns:p14="http://schemas.microsoft.com/office/powerpoint/2010/main" val="7034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EB436-E07E-8FAD-4172-1A3847CCF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3DE3CDD-FBBC-92DB-8BB4-5D855C3A4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US wants to help improve economic stability, security, and sell-being for Nigerians by strengthening their democracy.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is combatting corruption in their government, and improving transparency will help citizens trust the government again.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US also wants to help with health, education, and agricultural production.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1E1D367F-2201-36E9-0718-905E225582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6A117C27-C5C8-BC01-C7CC-EA50EA4C3213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U.S. ASSISTANCE TO NIGERIA</a:t>
            </a:r>
          </a:p>
        </p:txBody>
      </p:sp>
    </p:spTree>
    <p:extLst>
      <p:ext uri="{BB962C8B-B14F-4D97-AF65-F5344CB8AC3E}">
        <p14:creationId xmlns:p14="http://schemas.microsoft.com/office/powerpoint/2010/main" val="10546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379C9-1C90-001C-BAAF-3DC92CBF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8A8C8A18-109B-2630-4A6D-61CD9ED03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US is Nigeria’s largest foreign investor in Nigeria, with most investments concentrated on petroleum, mining, and the trade sector.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is eligible for preferential trade benefits under the </a:t>
            </a:r>
            <a:r>
              <a:rPr lang="en-US" b="1" dirty="0">
                <a:latin typeface="+mn-lt"/>
              </a:rPr>
              <a:t>African Growth and Opportunity Act (AGOA)</a:t>
            </a:r>
            <a:r>
              <a:rPr lang="en-US" dirty="0">
                <a:latin typeface="+mn-lt"/>
              </a:rPr>
              <a:t>, which increases the market access to the US for qualifying countries in sub-Saharan Africa.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US and Nigeria have signed a bilateral trade and investment framework agreement.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2BCE8DD8-4577-71D4-8C66-43E020C710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00AEEADC-7321-93A5-AEE1-CE968ACFB969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BILATERAL ECONOMIC RELATIONS</a:t>
            </a:r>
          </a:p>
        </p:txBody>
      </p:sp>
    </p:spTree>
    <p:extLst>
      <p:ext uri="{BB962C8B-B14F-4D97-AF65-F5344CB8AC3E}">
        <p14:creationId xmlns:p14="http://schemas.microsoft.com/office/powerpoint/2010/main" val="34023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9DA9E-68CF-10C5-4316-C119A5E7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39F796E9-7E9D-B245-2393-CC36B80AF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and the US belong to many of the same organizations, including the United Nations, International Monetary Fund, World Bank, and World Trade Organization.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is also an observer to the Organization of American States.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is a member of the Organization of Petroleum Exporting Countries (OPEC), who’s goal is to control the price of oil in the world by controlling the supply.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52599DDF-3407-609D-61C9-9B487E41F2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F9E6DA5D-063F-EF46-6ECF-0684B0958DA3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NIGERIA’S MEMBERSHIP IN INTERNATIONAL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3995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grafia_aérea_de_Lagos.jpg">
            <a:extLst>
              <a:ext uri="{FF2B5EF4-FFF2-40B4-BE49-F238E27FC236}">
                <a16:creationId xmlns:a16="http://schemas.microsoft.com/office/drawing/2014/main" id="{DD588B2B-ADA5-1B95-695F-814D6EFA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77953"/>
          </a:xfrm>
          <a:prstGeom prst="rect">
            <a:avLst/>
          </a:prstGeom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3E21E-D121-E37F-8A8D-18684E9CCDD2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409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140</cp:revision>
  <dcterms:modified xsi:type="dcterms:W3CDTF">2025-10-13T00:23:33Z</dcterms:modified>
</cp:coreProperties>
</file>