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4" r:id="rId2"/>
    <p:sldId id="257" r:id="rId3"/>
    <p:sldId id="258" r:id="rId4"/>
    <p:sldId id="259" r:id="rId5"/>
    <p:sldId id="260" r:id="rId6"/>
    <p:sldId id="321" r:id="rId7"/>
    <p:sldId id="323" r:id="rId8"/>
    <p:sldId id="293" r:id="rId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7" autoAdjust="0"/>
    <p:restoredTop sz="91682" autoAdjust="0"/>
  </p:normalViewPr>
  <p:slideViewPr>
    <p:cSldViewPr snapToGrid="0" snapToObjects="1">
      <p:cViewPr varScale="1">
        <p:scale>
          <a:sx n="128" d="100"/>
          <a:sy n="128" d="100"/>
        </p:scale>
        <p:origin x="151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57C098C-95D6-89FF-5660-1FF378A8EC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9" r="3099" b="162"/>
          <a:stretch>
            <a:fillRect/>
          </a:stretch>
        </p:blipFill>
        <p:spPr bwMode="auto">
          <a:xfrm>
            <a:off x="0" y="0"/>
            <a:ext cx="9144000" cy="6486569"/>
          </a:xfrm>
          <a:prstGeom prst="rect">
            <a:avLst/>
          </a:prstGeom>
          <a:noFill/>
          <a:extLst>
            <a:ext uri="{909E8E84-426E-40DD-AFC4-6F175D3DCCD1}">
              <a14:hiddenFill xmlns:a14="http://schemas.microsoft.com/office/drawing/2010/main">
                <a:solidFill>
                  <a:srgbClr val="FFFFFF"/>
                </a:solidFill>
              </a14:hiddenFill>
            </a:ext>
          </a:extLst>
        </p:spPr>
      </p:pic>
      <p:sp>
        <p:nvSpPr>
          <p:cNvPr id="59" name="Shape 59"/>
          <p:cNvSpPr/>
          <p:nvPr/>
        </p:nvSpPr>
        <p:spPr>
          <a:xfrm>
            <a:off x="2754" y="4916913"/>
            <a:ext cx="9141246" cy="1569656"/>
          </a:xfrm>
          <a:prstGeom prst="rect">
            <a:avLst/>
          </a:prstGeom>
          <a:solidFill>
            <a:srgbClr val="DCE6F2">
              <a:alpha val="18000"/>
            </a:srgbClr>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12</a:t>
            </a:r>
            <a:r>
              <a:rPr b="1" dirty="0">
                <a:latin typeface="+mn-lt"/>
              </a:rPr>
              <a:t>:</a:t>
            </a:r>
            <a:r>
              <a:rPr lang="en-US" b="1" dirty="0">
                <a:latin typeface="+mn-lt"/>
              </a:rPr>
              <a:t> </a:t>
            </a:r>
            <a:r>
              <a:rPr lang="en-US" sz="3200" b="1" dirty="0">
                <a:latin typeface="+mn-lt"/>
              </a:rPr>
              <a:t>Geography and History</a:t>
            </a:r>
            <a:br>
              <a:rPr lang="en-US" sz="3200" b="1" dirty="0">
                <a:latin typeface="+mn-lt"/>
              </a:rPr>
            </a:br>
            <a:r>
              <a:rPr lang="en-US" sz="3200" b="1" dirty="0">
                <a:latin typeface="+mn-lt"/>
              </a:rPr>
              <a:t> of Southern and Eastern Asia</a:t>
            </a:r>
            <a:endParaRPr sz="2900" b="1" dirty="0">
              <a:latin typeface="+mn-lt"/>
            </a:endParaRPr>
          </a:p>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STUDY PRESENTATION</a:t>
            </a:r>
          </a:p>
        </p:txBody>
      </p:sp>
      <p:sp>
        <p:nvSpPr>
          <p:cNvPr id="60" name="Shape 60"/>
          <p:cNvSpPr/>
          <p:nvPr/>
        </p:nvSpPr>
        <p:spPr>
          <a:xfrm>
            <a:off x="7543800" y="6545790"/>
            <a:ext cx="1600200" cy="24621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pic>
        <p:nvPicPr>
          <p:cNvPr id="2" name="Picture 1">
            <a:extLst>
              <a:ext uri="{FF2B5EF4-FFF2-40B4-BE49-F238E27FC236}">
                <a16:creationId xmlns:a16="http://schemas.microsoft.com/office/drawing/2014/main" id="{088A4517-1A17-66BE-2627-25DE576045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519" y="528322"/>
            <a:ext cx="7581691" cy="2092132"/>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050" name="Picture 2" descr="Shiva: A Man, A Myth or The Divine Reality ? - Politics and Daily News - NFDB">
            <a:extLst>
              <a:ext uri="{FF2B5EF4-FFF2-40B4-BE49-F238E27FC236}">
                <a16:creationId xmlns:a16="http://schemas.microsoft.com/office/drawing/2014/main" id="{0D826E96-0191-01DF-ED53-D68F51A77C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24"/>
          <a:stretch>
            <a:fillRect/>
          </a:stretch>
        </p:blipFill>
        <p:spPr bwMode="auto">
          <a:xfrm>
            <a:off x="0" y="-1"/>
            <a:ext cx="9144000" cy="6521549"/>
          </a:xfrm>
          <a:prstGeom prst="rect">
            <a:avLst/>
          </a:prstGeom>
          <a:noFill/>
          <a:extLst>
            <a:ext uri="{909E8E84-426E-40DD-AFC4-6F175D3DCCD1}">
              <a14:hiddenFill xmlns:a14="http://schemas.microsoft.com/office/drawing/2010/main">
                <a:solidFill>
                  <a:srgbClr val="FFFFFF"/>
                </a:solidFill>
              </a14:hiddenFill>
            </a:ext>
          </a:extLst>
        </p:spPr>
      </p:pic>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
        <p:nvSpPr>
          <p:cNvPr id="4" name="Rectangle 3">
            <a:extLst>
              <a:ext uri="{FF2B5EF4-FFF2-40B4-BE49-F238E27FC236}">
                <a16:creationId xmlns:a16="http://schemas.microsoft.com/office/drawing/2014/main" id="{A959EA9A-87F3-BBAF-14E8-5E7C785FACA1}"/>
              </a:ext>
            </a:extLst>
          </p:cNvPr>
          <p:cNvSpPr/>
          <p:nvPr/>
        </p:nvSpPr>
        <p:spPr>
          <a:xfrm>
            <a:off x="0" y="6065308"/>
            <a:ext cx="6016752" cy="400106"/>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6065309"/>
            <a:ext cx="6016752"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t> </a:t>
            </a:r>
            <a:r>
              <a:rPr dirty="0">
                <a:latin typeface="+mn-lt"/>
              </a:rPr>
              <a:t>Section 1: </a:t>
            </a:r>
            <a:r>
              <a:rPr lang="en-US" u="sng" dirty="0">
                <a:solidFill>
                  <a:srgbClr val="FF0000"/>
                </a:solidFill>
                <a:uFill>
                  <a:solidFill>
                    <a:srgbClr val="FF0000"/>
                  </a:solidFill>
                </a:uFill>
                <a:latin typeface="+mn-lt"/>
              </a:rPr>
              <a:t>The Geography of Southern and Eastern Asia</a:t>
            </a:r>
            <a:endParaRPr u="sng" dirty="0">
              <a:solidFill>
                <a:srgbClr val="FF0000"/>
              </a:solidFill>
              <a:uFill>
                <a:solidFill>
                  <a:srgbClr val="FF0000"/>
                </a:solidFill>
              </a:uFill>
              <a:latin typeface="+mn-lt"/>
              <a:hlinkClick r:id="rId3"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Autofit/>
          </a:bodyPr>
          <a:lstStyle>
            <a:lvl1pPr defTabSz="850391">
              <a:defRPr sz="3600">
                <a:effectLst>
                  <a:outerShdw blurRad="38100" dist="35433" dir="2700000" rotWithShape="0">
                    <a:srgbClr val="000000">
                      <a:alpha val="43137"/>
                    </a:srgbClr>
                  </a:outerShdw>
                </a:effectLst>
              </a:defRPr>
            </a:lvl1pPr>
          </a:lstStyle>
          <a:p>
            <a:r>
              <a:rPr lang="en-US" sz="4000" dirty="0">
                <a:latin typeface="+mn-lt"/>
              </a:rPr>
              <a:t>SECTION 1: THE GEOGRAPHY OF SOUTHERN AND EASTERN ASIA</a:t>
            </a:r>
            <a:endParaRPr sz="4000" dirty="0">
              <a:latin typeface="+mn-lt"/>
            </a:endParaRPr>
          </a:p>
        </p:txBody>
      </p:sp>
      <p:sp>
        <p:nvSpPr>
          <p:cNvPr id="69" name="Shape 69"/>
          <p:cNvSpPr>
            <a:spLocks noGrp="1"/>
          </p:cNvSpPr>
          <p:nvPr>
            <p:ph type="body" idx="1"/>
          </p:nvPr>
        </p:nvSpPr>
        <p:spPr>
          <a:xfrm>
            <a:off x="457200" y="1143000"/>
            <a:ext cx="8229600" cy="4525963"/>
          </a:xfrm>
          <a:prstGeom prst="rect">
            <a:avLst/>
          </a:prstGeom>
        </p:spPr>
        <p:txBody>
          <a:bodyPr/>
          <a:lstStyle/>
          <a:p>
            <a:pPr marL="342900" lvl="1" indent="-342900">
              <a:lnSpc>
                <a:spcPct val="100000"/>
              </a:lnSpc>
              <a:spcBef>
                <a:spcPts val="1690"/>
              </a:spcBef>
              <a:buChar char="➢"/>
            </a:pPr>
            <a:r>
              <a:rPr dirty="0">
                <a:latin typeface="+mn-lt"/>
              </a:rPr>
              <a:t>Essential Question</a:t>
            </a:r>
            <a:r>
              <a:rPr lang="en-US" dirty="0">
                <a:latin typeface="+mn-lt"/>
              </a:rPr>
              <a:t>:</a:t>
            </a:r>
          </a:p>
          <a:p>
            <a:pPr marL="892629" lvl="2" indent="-457200">
              <a:lnSpc>
                <a:spcPct val="100000"/>
              </a:lnSpc>
              <a:spcBef>
                <a:spcPts val="1690"/>
              </a:spcBef>
              <a:buFont typeface="Arial" panose="020B0604020202020204" pitchFamily="34" charset="0"/>
              <a:buChar char="•"/>
            </a:pPr>
            <a:r>
              <a:rPr lang="en-US" sz="2800" dirty="0">
                <a:latin typeface="+mn-lt"/>
              </a:rPr>
              <a:t>How have the Himalayas influenced the history and culture of Asia?</a:t>
            </a:r>
          </a:p>
        </p:txBody>
      </p:sp>
      <p:sp>
        <p:nvSpPr>
          <p:cNvPr id="70" name="Shape 70"/>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8229600" cy="1143000"/>
          </a:xfrm>
          <a:prstGeom prst="rect">
            <a:avLst/>
          </a:prstGeom>
        </p:spPr>
        <p:txBody>
          <a:bodyPr>
            <a:normAutofit fontScale="90000"/>
          </a:bodyPr>
          <a:lstStyle>
            <a:lvl1pPr defTabSz="850391">
              <a:defRPr sz="3600">
                <a:effectLst>
                  <a:outerShdw blurRad="38100" dist="35433" dir="2700000" rotWithShape="0">
                    <a:srgbClr val="000000">
                      <a:alpha val="43137"/>
                    </a:srgbClr>
                  </a:outerShdw>
                </a:effectLst>
              </a:defRPr>
            </a:lvl1pPr>
          </a:lstStyle>
          <a:p>
            <a:r>
              <a:rPr lang="en-US" sz="4400" dirty="0">
                <a:latin typeface="+mn-lt"/>
              </a:rPr>
              <a:t>SECTION 1: THE GEOGRAPHY OF SOUTHERN AND EASTERN ASIA</a:t>
            </a:r>
            <a:endParaRPr sz="4400" dirty="0">
              <a:latin typeface="+mn-lt"/>
            </a:endParaRPr>
          </a:p>
        </p:txBody>
      </p:sp>
      <p:sp>
        <p:nvSpPr>
          <p:cNvPr id="74" name="Shape 74"/>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
        <p:nvSpPr>
          <p:cNvPr id="4" name="Shape 69">
            <a:extLst>
              <a:ext uri="{FF2B5EF4-FFF2-40B4-BE49-F238E27FC236}">
                <a16:creationId xmlns:a16="http://schemas.microsoft.com/office/drawing/2014/main" id="{374BF298-26A8-705E-479D-BEA18B6AE178}"/>
              </a:ext>
            </a:extLst>
          </p:cNvPr>
          <p:cNvSpPr txBox="1">
            <a:spLocks/>
          </p:cNvSpPr>
          <p:nvPr/>
        </p:nvSpPr>
        <p:spPr>
          <a:xfrm>
            <a:off x="457200" y="11430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sz="2800" dirty="0">
                <a:latin typeface="+mn-lt"/>
              </a:rPr>
              <a:t>subcontinent</a:t>
            </a:r>
          </a:p>
          <a:p>
            <a:pPr marL="742950" lvl="1" indent="-285750">
              <a:lnSpc>
                <a:spcPct val="100000"/>
              </a:lnSpc>
              <a:spcBef>
                <a:spcPts val="1690"/>
              </a:spcBef>
              <a:buFont typeface="Arial"/>
              <a:defRPr sz="2800"/>
            </a:pPr>
            <a:r>
              <a:rPr lang="en-US" sz="2800" dirty="0">
                <a:latin typeface="+mn-lt"/>
              </a:rPr>
              <a:t>tectonic plate</a:t>
            </a:r>
          </a:p>
          <a:p>
            <a:pPr marL="742950" lvl="1" indent="-285750">
              <a:lnSpc>
                <a:spcPct val="100000"/>
              </a:lnSpc>
              <a:spcBef>
                <a:spcPts val="1690"/>
              </a:spcBef>
              <a:buFont typeface="Arial"/>
              <a:defRPr sz="2800"/>
            </a:pPr>
            <a:r>
              <a:rPr lang="en-US" sz="2800" dirty="0">
                <a:latin typeface="+mn-lt"/>
              </a:rPr>
              <a:t>archipelago</a:t>
            </a:r>
          </a:p>
          <a:p>
            <a:pPr marL="742950" lvl="1" indent="-285750">
              <a:lnSpc>
                <a:spcPct val="100000"/>
              </a:lnSpc>
              <a:spcBef>
                <a:spcPts val="1690"/>
              </a:spcBef>
              <a:buFont typeface="Arial"/>
              <a:defRPr sz="2800"/>
            </a:pPr>
            <a:r>
              <a:rPr lang="en-US" sz="2800" dirty="0">
                <a:latin typeface="+mn-lt"/>
              </a:rPr>
              <a:t>peninsula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Twenty-nine countries make up the region separated by different geographic features.</a:t>
            </a:r>
          </a:p>
          <a:p>
            <a:pPr marL="1204020" lvl="2" indent="-743771" defTabSz="896111">
              <a:spcBef>
                <a:spcPts val="1690"/>
              </a:spcBef>
              <a:buFont typeface="Arial" panose="020B0604020202020204" pitchFamily="34" charset="0"/>
              <a:buChar char="•"/>
              <a:defRPr sz="3136"/>
            </a:pPr>
            <a:r>
              <a:rPr lang="en-US" sz="2200" dirty="0">
                <a:latin typeface="+mn-lt"/>
              </a:rPr>
              <a:t>India is a </a:t>
            </a:r>
            <a:r>
              <a:rPr lang="en-US" sz="2200" b="1" dirty="0">
                <a:latin typeface="+mn-lt"/>
              </a:rPr>
              <a:t>subcontinent</a:t>
            </a:r>
            <a:r>
              <a:rPr lang="en-US" sz="2200" dirty="0">
                <a:latin typeface="+mn-lt"/>
              </a:rPr>
              <a:t> (a large land area mostly separate from the rest of a continent) and is also on a different </a:t>
            </a:r>
            <a:r>
              <a:rPr lang="en-US" sz="2200" b="1" dirty="0">
                <a:latin typeface="+mn-lt"/>
              </a:rPr>
              <a:t>tectonic plate</a:t>
            </a:r>
            <a:r>
              <a:rPr lang="en-US" sz="2200" dirty="0">
                <a:latin typeface="+mn-lt"/>
              </a:rPr>
              <a:t> (a separate part of Earth’s crust) than most of the rest of Asia.</a:t>
            </a:r>
          </a:p>
          <a:p>
            <a:pPr marL="1204020" lvl="2" indent="-743771" defTabSz="896111">
              <a:spcBef>
                <a:spcPts val="1690"/>
              </a:spcBef>
              <a:buFont typeface="Arial" panose="020B0604020202020204" pitchFamily="34" charset="0"/>
              <a:buChar char="•"/>
              <a:defRPr sz="3136"/>
            </a:pPr>
            <a:r>
              <a:rPr lang="en-US" sz="2200" dirty="0">
                <a:latin typeface="+mn-lt"/>
              </a:rPr>
              <a:t>North over the Himalayas, China has one of the largest economies and second largest population in the world.</a:t>
            </a:r>
          </a:p>
          <a:p>
            <a:pPr marL="1204020" lvl="2" indent="-743771" defTabSz="896111">
              <a:spcBef>
                <a:spcPts val="1690"/>
              </a:spcBef>
              <a:buFont typeface="Arial" panose="020B0604020202020204" pitchFamily="34" charset="0"/>
              <a:buChar char="•"/>
              <a:defRPr sz="3136"/>
            </a:pPr>
            <a:r>
              <a:rPr lang="en-US" sz="2200" dirty="0">
                <a:latin typeface="+mn-lt"/>
              </a:rPr>
              <a:t>To the east, North Korea is virtually cut off from the rest of the world, while South Korea has a growing, high-tech economy.</a:t>
            </a:r>
          </a:p>
          <a:p>
            <a:pPr marL="1204020" lvl="2" indent="-743771" defTabSz="896111">
              <a:spcBef>
                <a:spcPts val="1690"/>
              </a:spcBef>
              <a:buFont typeface="Arial" panose="020B0604020202020204" pitchFamily="34" charset="0"/>
              <a:buChar char="•"/>
              <a:defRPr sz="3136"/>
            </a:pPr>
            <a:r>
              <a:rPr lang="en-US" sz="2200" dirty="0">
                <a:latin typeface="+mn-lt"/>
              </a:rPr>
              <a:t>The Sea of Japan separates the Korean Peninsula from Japan, which is an </a:t>
            </a:r>
            <a:r>
              <a:rPr lang="en-US" sz="2200" b="1" dirty="0">
                <a:latin typeface="+mn-lt"/>
              </a:rPr>
              <a:t>archipelago</a:t>
            </a:r>
            <a:r>
              <a:rPr lang="en-US" sz="2200" dirty="0">
                <a:latin typeface="+mn-lt"/>
              </a:rPr>
              <a:t> (a chain of islands).</a:t>
            </a:r>
          </a:p>
          <a:p>
            <a:pPr marL="1204020" lvl="2" indent="-743771" defTabSz="896111">
              <a:spcBef>
                <a:spcPts val="1690"/>
              </a:spcBef>
              <a:buFont typeface="Arial" panose="020B0604020202020204" pitchFamily="34" charset="0"/>
              <a:buChar char="•"/>
              <a:defRPr sz="3136"/>
            </a:pPr>
            <a:r>
              <a:rPr lang="en-US" sz="2200" dirty="0">
                <a:latin typeface="+mn-lt"/>
              </a:rPr>
              <a:t>To the Southwest, Vietnam’s economy is beginning to grow thanks to trade with the US.</a:t>
            </a:r>
          </a:p>
        </p:txBody>
      </p:sp>
      <p:sp>
        <p:nvSpPr>
          <p:cNvPr id="78" name="Shape 78"/>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
        <p:nvSpPr>
          <p:cNvPr id="6" name="Shape 72">
            <a:extLst>
              <a:ext uri="{FF2B5EF4-FFF2-40B4-BE49-F238E27FC236}">
                <a16:creationId xmlns:a16="http://schemas.microsoft.com/office/drawing/2014/main" id="{AA7F495F-FF79-E5BB-ACEF-7078CD242F17}"/>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LOCATION OF THE COUNTRIES OF SOUTHERN AND EASTERN ASIA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77">
                                            <p:txEl>
                                              <p:pRg st="5" end="5"/>
                                            </p:txEl>
                                          </p:spTgt>
                                        </p:tgtEl>
                                        <p:attrNameLst>
                                          <p:attrName>style.visibility</p:attrName>
                                        </p:attrNameLst>
                                      </p:cBhvr>
                                      <p:to>
                                        <p:strVal val="visible"/>
                                      </p:to>
                                    </p:set>
                                    <p:anim calcmode="lin" valueType="num">
                                      <p:cBhvr>
                                        <p:cTn id="36"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472B9-3BC6-20EA-99CC-71B80A5F997A}"/>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69652F9-2055-CB40-2345-4F235289072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500" dirty="0">
                <a:latin typeface="+mn-lt"/>
              </a:rPr>
              <a:t>Southern and Eastern Asia are home to many of the longest rivers in the world, like the Ganges River, the Chang Jiang (Yangtze) River, and the Huang He (Yellow) River.</a:t>
            </a:r>
          </a:p>
          <a:p>
            <a:pPr marL="743771" indent="-743771" defTabSz="896111">
              <a:spcBef>
                <a:spcPts val="1690"/>
              </a:spcBef>
              <a:defRPr sz="3136"/>
            </a:pPr>
            <a:r>
              <a:rPr lang="en-US" sz="2500" dirty="0">
                <a:latin typeface="+mn-lt"/>
              </a:rPr>
              <a:t>The Himalayan Mountains are the tallest mountain range in the world, with Mount Everest as its highest peak.</a:t>
            </a:r>
          </a:p>
          <a:p>
            <a:pPr marL="743771" indent="-743771" defTabSz="896111">
              <a:spcBef>
                <a:spcPts val="1690"/>
              </a:spcBef>
              <a:defRPr sz="3136"/>
            </a:pPr>
            <a:r>
              <a:rPr lang="en-US" sz="2500" dirty="0">
                <a:latin typeface="+mn-lt"/>
              </a:rPr>
              <a:t>The Taklamakan Desert in western China and the Gobi Desert in northern China are among the largest in the world.</a:t>
            </a:r>
          </a:p>
          <a:p>
            <a:pPr marL="743771" indent="-743771" defTabSz="896111">
              <a:spcBef>
                <a:spcPts val="1690"/>
              </a:spcBef>
              <a:defRPr sz="3136"/>
            </a:pPr>
            <a:r>
              <a:rPr lang="en-US" sz="2500" dirty="0">
                <a:latin typeface="+mn-lt"/>
              </a:rPr>
              <a:t>Connected to China is the Korean </a:t>
            </a:r>
            <a:r>
              <a:rPr lang="en-US" sz="2500" b="1" dirty="0">
                <a:latin typeface="+mn-lt"/>
              </a:rPr>
              <a:t>Peninsula</a:t>
            </a:r>
            <a:r>
              <a:rPr lang="en-US" sz="2500" dirty="0">
                <a:latin typeface="+mn-lt"/>
              </a:rPr>
              <a:t>, which is a landform surrounded on three sides by water.</a:t>
            </a:r>
          </a:p>
          <a:p>
            <a:pPr marL="743771" indent="-743771" defTabSz="896111">
              <a:spcBef>
                <a:spcPts val="1690"/>
              </a:spcBef>
              <a:defRPr sz="3136"/>
            </a:pPr>
            <a:r>
              <a:rPr lang="en-US" sz="2500" dirty="0">
                <a:latin typeface="+mn-lt"/>
              </a:rPr>
              <a:t>The Sea of Japan and the South China Sea are two of the larger bodies of water in Southern and Eastern Asia.</a:t>
            </a:r>
          </a:p>
        </p:txBody>
      </p:sp>
      <p:sp>
        <p:nvSpPr>
          <p:cNvPr id="78" name="Shape 78">
            <a:extLst>
              <a:ext uri="{FF2B5EF4-FFF2-40B4-BE49-F238E27FC236}">
                <a16:creationId xmlns:a16="http://schemas.microsoft.com/office/drawing/2014/main" id="{F608A03A-92A2-91AC-4E73-EB372FE6170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6" name="Shape 72">
            <a:extLst>
              <a:ext uri="{FF2B5EF4-FFF2-40B4-BE49-F238E27FC236}">
                <a16:creationId xmlns:a16="http://schemas.microsoft.com/office/drawing/2014/main" id="{A7A1E050-5EC7-D21F-5562-EA9DDA714154}"/>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PHYSICAL FEATURES OF ASIA</a:t>
            </a:r>
          </a:p>
        </p:txBody>
      </p:sp>
    </p:spTree>
    <p:extLst>
      <p:ext uri="{BB962C8B-B14F-4D97-AF65-F5344CB8AC3E}">
        <p14:creationId xmlns:p14="http://schemas.microsoft.com/office/powerpoint/2010/main" val="324741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iterate>
                                    <p:tmAbs val="0"/>
                                  </p:iterate>
                                  <p:childTnLst>
                                    <p:set>
                                      <p:cBhvr>
                                        <p:cTn id="27" fill="hold"/>
                                        <p:tgtEl>
                                          <p:spTgt spid="77">
                                            <p:txEl>
                                              <p:pRg st="4" end="4"/>
                                            </p:txEl>
                                          </p:spTgt>
                                        </p:tgtEl>
                                        <p:attrNameLst>
                                          <p:attrName>style.visibility</p:attrName>
                                        </p:attrNameLst>
                                      </p:cBhvr>
                                      <p:to>
                                        <p:strVal val="visible"/>
                                      </p:to>
                                    </p:set>
                                    <p:anim calcmode="lin" valueType="num">
                                      <p:cBhvr>
                                        <p:cTn id="28"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29"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A96B-2940-EDFE-54F1-F2416EAC8D5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DE2143F-98C8-5757-D14C-208BE4DBC22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India is separated from the rest of Asia by mountains. Most of India’s population lives in river valleys south of the Himalayas. The rivers provide water for irrigation, travel, trade routes, and drinking water.</a:t>
            </a:r>
          </a:p>
          <a:p>
            <a:pPr marL="743771" indent="-743771" defTabSz="896111">
              <a:spcBef>
                <a:spcPts val="1690"/>
              </a:spcBef>
              <a:defRPr sz="3136"/>
            </a:pPr>
            <a:r>
              <a:rPr lang="en-US" sz="2600" dirty="0">
                <a:latin typeface="+mn-lt"/>
              </a:rPr>
              <a:t>China’s population is more concentrated around its rivers, opposed to its mountain and desert regions, because of the rivers’ resources.</a:t>
            </a:r>
          </a:p>
          <a:p>
            <a:pPr marL="743771" indent="-743771" defTabSz="896111">
              <a:spcBef>
                <a:spcPts val="1690"/>
              </a:spcBef>
              <a:defRPr sz="3136"/>
            </a:pPr>
            <a:r>
              <a:rPr lang="en-US" sz="2600" dirty="0">
                <a:latin typeface="+mn-lt"/>
              </a:rPr>
              <a:t>In North Korea and South Korea, geography and politics influence the trade success (or failures) of the countries.</a:t>
            </a:r>
          </a:p>
          <a:p>
            <a:pPr marL="743771" indent="-743771" defTabSz="896111">
              <a:spcBef>
                <a:spcPts val="1690"/>
              </a:spcBef>
              <a:defRPr sz="3136"/>
            </a:pPr>
            <a:r>
              <a:rPr lang="en-US" sz="2600" dirty="0">
                <a:latin typeface="+mn-lt"/>
              </a:rPr>
              <a:t>As an island nation with few natural resources, Japan relies on trade by sea and air to meet the needs and wants of its people.</a:t>
            </a:r>
          </a:p>
        </p:txBody>
      </p:sp>
      <p:sp>
        <p:nvSpPr>
          <p:cNvPr id="78" name="Shape 78">
            <a:extLst>
              <a:ext uri="{FF2B5EF4-FFF2-40B4-BE49-F238E27FC236}">
                <a16:creationId xmlns:a16="http://schemas.microsoft.com/office/drawing/2014/main" id="{DCCA92FC-0E69-5ADA-7313-CD9DA4BEE624}"/>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6" name="Shape 72">
            <a:extLst>
              <a:ext uri="{FF2B5EF4-FFF2-40B4-BE49-F238E27FC236}">
                <a16:creationId xmlns:a16="http://schemas.microsoft.com/office/drawing/2014/main" id="{479B0DF0-C212-8BCD-A938-B33E2697E70C}"/>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IMPACT OF GEOGRAPHY ON WHERE PEOPLE LIVE AND HOW THEY TRADE</a:t>
            </a:r>
          </a:p>
        </p:txBody>
      </p:sp>
    </p:spTree>
    <p:extLst>
      <p:ext uri="{BB962C8B-B14F-4D97-AF65-F5344CB8AC3E}">
        <p14:creationId xmlns:p14="http://schemas.microsoft.com/office/powerpoint/2010/main" val="630349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F6CBEAE8-72BC-1686-FB2A-800BE36920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 r="2941"/>
          <a:stretch>
            <a:fillRect/>
          </a:stretch>
        </p:blipFill>
        <p:spPr bwMode="auto">
          <a:xfrm>
            <a:off x="0" y="0"/>
            <a:ext cx="9144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sp>
        <p:nvSpPr>
          <p:cNvPr id="223" name="Shape 223"/>
          <p:cNvSpPr/>
          <p:nvPr/>
        </p:nvSpPr>
        <p:spPr>
          <a:xfrm>
            <a:off x="0" y="6107672"/>
            <a:ext cx="7924800" cy="3693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rPr dirty="0">
                <a:effectLst>
                  <a:outerShdw blurRad="63500" sx="102000" sy="102000" algn="ctr" rotWithShape="0">
                    <a:prstClr val="black">
                      <a:alpha val="40000"/>
                    </a:prstClr>
                  </a:outerShdw>
                </a:effectLst>
              </a:rPr>
              <a:t>Image Credits:</a:t>
            </a:r>
            <a:r>
              <a:rPr lang="en-US" dirty="0">
                <a:effectLst>
                  <a:outerShdw blurRad="63500" sx="102000" sy="102000" algn="ctr" rotWithShape="0">
                    <a:prstClr val="black">
                      <a:alpha val="40000"/>
                    </a:prstClr>
                  </a:outerShdw>
                </a:effectLst>
              </a:rPr>
              <a:t> </a:t>
            </a:r>
            <a:r>
              <a:rPr dirty="0">
                <a:effectLst>
                  <a:outerShdw blurRad="63500" sx="102000" sy="102000" algn="ctr" rotWithShape="0">
                    <a:prstClr val="black">
                      <a:alpha val="40000"/>
                    </a:prstClr>
                  </a:outerShdw>
                </a:effectLst>
              </a:rPr>
              <a:t>all Wikimedia Commons. Maps ©20</a:t>
            </a:r>
            <a:r>
              <a:rPr lang="en-US" dirty="0">
                <a:effectLst>
                  <a:outerShdw blurRad="63500" sx="102000" sy="102000" algn="ctr" rotWithShape="0">
                    <a:prstClr val="black">
                      <a:alpha val="40000"/>
                    </a:prstClr>
                  </a:outerShdw>
                </a:effectLst>
              </a:rPr>
              <a:t>25</a:t>
            </a:r>
            <a:r>
              <a:rPr dirty="0">
                <a:effectLst>
                  <a:outerShdw blurRad="63500" sx="102000" sy="102000" algn="ctr" rotWithShape="0">
                    <a:prstClr val="black">
                      <a:alpha val="40000"/>
                    </a:prstClr>
                  </a:outerShdw>
                </a:effectLst>
              </a:rPr>
              <a:t> Clairmont Press. </a:t>
            </a:r>
          </a:p>
        </p:txBody>
      </p:sp>
      <p:sp>
        <p:nvSpPr>
          <p:cNvPr id="2" name="TextBox 1">
            <a:extLst>
              <a:ext uri="{FF2B5EF4-FFF2-40B4-BE49-F238E27FC236}">
                <a16:creationId xmlns:a16="http://schemas.microsoft.com/office/drawing/2014/main" id="{8185E972-6B66-CF10-0BDE-4C07B065E8E0}"/>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2098</TotalTime>
  <Words>502</Words>
  <Application>Microsoft Macintosh PowerPoint</Application>
  <PresentationFormat>On-screen Show (4:3)</PresentationFormat>
  <Paragraphs>40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Wingdings</vt:lpstr>
      <vt:lpstr>Office Theme</vt:lpstr>
      <vt:lpstr>PowerPoint Presentation</vt:lpstr>
      <vt:lpstr>PowerPoint Presentation</vt:lpstr>
      <vt:lpstr>SECTION 1: THE GEOGRAPHY OF SOUTHERN AND EASTERN ASIA</vt:lpstr>
      <vt:lpstr>SECTION 1: THE GEOGRAPHY OF SOUTHERN AND EASTERN ASIA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141</cp:revision>
  <dcterms:modified xsi:type="dcterms:W3CDTF">2025-10-13T00:24:54Z</dcterms:modified>
</cp:coreProperties>
</file>