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5" r:id="rId2"/>
    <p:sldId id="257" r:id="rId3"/>
    <p:sldId id="268" r:id="rId4"/>
    <p:sldId id="269" r:id="rId5"/>
    <p:sldId id="324" r:id="rId6"/>
    <p:sldId id="325" r:id="rId7"/>
    <p:sldId id="326" r:id="rId8"/>
    <p:sldId id="332" r:id="rId9"/>
    <p:sldId id="333" r:id="rId10"/>
    <p:sldId id="334" r:id="rId11"/>
    <p:sldId id="293"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3" autoAdjust="0"/>
    <p:restoredTop sz="91682" autoAdjust="0"/>
  </p:normalViewPr>
  <p:slideViewPr>
    <p:cSldViewPr snapToGrid="0" snapToObjects="1">
      <p:cViewPr varScale="1">
        <p:scale>
          <a:sx n="128" d="100"/>
          <a:sy n="128" d="100"/>
        </p:scale>
        <p:origin x="16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7C098C-95D6-89FF-5660-1FF378A8EC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9" r="3099" b="162"/>
          <a:stretch>
            <a:fillRect/>
          </a:stretch>
        </p:blipFill>
        <p:spPr bwMode="auto">
          <a:xfrm>
            <a:off x="0" y="0"/>
            <a:ext cx="9144000" cy="6486569"/>
          </a:xfrm>
          <a:prstGeom prst="rect">
            <a:avLst/>
          </a:prstGeom>
          <a:noFill/>
          <a:extLst>
            <a:ext uri="{909E8E84-426E-40DD-AFC4-6F175D3DCCD1}">
              <a14:hiddenFill xmlns:a14="http://schemas.microsoft.com/office/drawing/2010/main">
                <a:solidFill>
                  <a:srgbClr val="FFFFFF"/>
                </a:solidFill>
              </a14:hiddenFill>
            </a:ext>
          </a:extLst>
        </p:spPr>
      </p:pic>
      <p:sp>
        <p:nvSpPr>
          <p:cNvPr id="59" name="Shape 59"/>
          <p:cNvSpPr/>
          <p:nvPr/>
        </p:nvSpPr>
        <p:spPr>
          <a:xfrm>
            <a:off x="2754" y="4916913"/>
            <a:ext cx="9141246" cy="1569656"/>
          </a:xfrm>
          <a:prstGeom prst="rect">
            <a:avLst/>
          </a:prstGeom>
          <a:solidFill>
            <a:srgbClr val="DCE6F2">
              <a:alpha val="18000"/>
            </a:srgbClr>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12</a:t>
            </a:r>
            <a:r>
              <a:rPr b="1" dirty="0">
                <a:latin typeface="+mn-lt"/>
              </a:rPr>
              <a:t>:</a:t>
            </a:r>
            <a:r>
              <a:rPr lang="en-US" b="1" dirty="0">
                <a:latin typeface="+mn-lt"/>
              </a:rPr>
              <a:t> </a:t>
            </a:r>
            <a:r>
              <a:rPr lang="en-US" sz="3200" b="1" dirty="0">
                <a:latin typeface="+mn-lt"/>
              </a:rPr>
              <a:t>Geography and History</a:t>
            </a:r>
            <a:br>
              <a:rPr lang="en-US" sz="3200" b="1" dirty="0">
                <a:latin typeface="+mn-lt"/>
              </a:rPr>
            </a:br>
            <a:r>
              <a:rPr lang="en-US" sz="3200" b="1" dirty="0">
                <a:latin typeface="+mn-lt"/>
              </a:rPr>
              <a:t> of Southern and Eastern Asia</a:t>
            </a:r>
            <a:endParaRPr sz="2900" b="1" dirty="0">
              <a:latin typeface="+mn-lt"/>
            </a:endParaRPr>
          </a:p>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2" name="Picture 1">
            <a:extLst>
              <a:ext uri="{FF2B5EF4-FFF2-40B4-BE49-F238E27FC236}">
                <a16:creationId xmlns:a16="http://schemas.microsoft.com/office/drawing/2014/main" id="{088A4517-1A17-66BE-2627-25DE576045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519" y="528322"/>
            <a:ext cx="7581691"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9071-0931-7E26-B434-7C5A464CF6D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046A1AC-70C3-86D3-628B-8AFB80ED97F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b="1" dirty="0">
                <a:latin typeface="+mn-lt"/>
              </a:rPr>
              <a:t>Confucianism</a:t>
            </a:r>
            <a:r>
              <a:rPr lang="en-US" sz="2800" dirty="0">
                <a:latin typeface="+mn-lt"/>
              </a:rPr>
              <a:t> was founded by a Chinese scholar named Confucius around 550 BC.</a:t>
            </a:r>
          </a:p>
          <a:p>
            <a:pPr marL="1204020" lvl="2" indent="-743771" defTabSz="896111">
              <a:spcBef>
                <a:spcPts val="1690"/>
              </a:spcBef>
              <a:buFont typeface="Arial" panose="020B0604020202020204" pitchFamily="34" charset="0"/>
              <a:buChar char="•"/>
              <a:defRPr sz="3136"/>
            </a:pPr>
            <a:r>
              <a:rPr lang="en-US" sz="2400" dirty="0">
                <a:latin typeface="+mn-lt"/>
              </a:rPr>
              <a:t>Confucius emphasized good character and virtue as a means to peace and social order.</a:t>
            </a:r>
          </a:p>
          <a:p>
            <a:pPr marL="1204020" lvl="2" indent="-743771" defTabSz="896111">
              <a:spcBef>
                <a:spcPts val="1690"/>
              </a:spcBef>
              <a:buFont typeface="Arial" panose="020B0604020202020204" pitchFamily="34" charset="0"/>
              <a:buChar char="•"/>
              <a:defRPr sz="3136"/>
            </a:pPr>
            <a:r>
              <a:rPr lang="en-US" sz="2400" dirty="0">
                <a:latin typeface="+mn-lt"/>
              </a:rPr>
              <a:t>Confucius’s teachings were written down in the </a:t>
            </a:r>
            <a:r>
              <a:rPr lang="en-US" sz="2400" b="1" dirty="0">
                <a:latin typeface="+mn-lt"/>
              </a:rPr>
              <a:t>Analects</a:t>
            </a:r>
            <a:r>
              <a:rPr lang="en-US" sz="2400" dirty="0">
                <a:latin typeface="+mn-lt"/>
              </a:rPr>
              <a:t>.</a:t>
            </a:r>
          </a:p>
          <a:p>
            <a:pPr marL="1722180" lvl="3" indent="-743771" defTabSz="896111">
              <a:spcBef>
                <a:spcPts val="1690"/>
              </a:spcBef>
              <a:buFont typeface="Wingdings" pitchFamily="2" charset="2"/>
              <a:buChar char="§"/>
              <a:defRPr sz="3136"/>
            </a:pPr>
            <a:r>
              <a:rPr lang="en-US" sz="2000" dirty="0">
                <a:latin typeface="+mn-lt"/>
              </a:rPr>
              <a:t>The </a:t>
            </a:r>
            <a:r>
              <a:rPr lang="en-US" sz="2000" b="1" dirty="0">
                <a:latin typeface="+mn-lt"/>
              </a:rPr>
              <a:t>Golden Rule of Behavior </a:t>
            </a:r>
            <a:r>
              <a:rPr lang="en-US" sz="2000" dirty="0">
                <a:latin typeface="+mn-lt"/>
              </a:rPr>
              <a:t>says, “What you do not like when done unto you, do not do to others.”</a:t>
            </a:r>
          </a:p>
          <a:p>
            <a:pPr marL="1204020" lvl="2" indent="-743771" defTabSz="896111">
              <a:spcBef>
                <a:spcPts val="1690"/>
              </a:spcBef>
              <a:buFont typeface="Arial" panose="020B0604020202020204" pitchFamily="34" charset="0"/>
              <a:buChar char="•"/>
              <a:defRPr sz="3136"/>
            </a:pPr>
            <a:r>
              <a:rPr lang="en-US" sz="2400" dirty="0">
                <a:latin typeface="+mn-lt"/>
              </a:rPr>
              <a:t>Confucius believed his philosophy would bring order to China if leaders and the government followed Confucianism’s guiding principles.</a:t>
            </a:r>
          </a:p>
          <a:p>
            <a:pPr marL="1722180" lvl="3" indent="-743771" defTabSz="896111">
              <a:spcBef>
                <a:spcPts val="1690"/>
              </a:spcBef>
              <a:buFont typeface="Wingdings" pitchFamily="2" charset="2"/>
              <a:buChar char="§"/>
              <a:defRPr sz="3136"/>
            </a:pPr>
            <a:r>
              <a:rPr lang="en-US" sz="2000" dirty="0">
                <a:latin typeface="+mn-lt"/>
              </a:rPr>
              <a:t>The Chinese and many other people throughout Southern and Eastern Asia continue to respect and practice Confucianism teachings.</a:t>
            </a:r>
          </a:p>
        </p:txBody>
      </p:sp>
      <p:sp>
        <p:nvSpPr>
          <p:cNvPr id="78" name="Shape 78">
            <a:extLst>
              <a:ext uri="{FF2B5EF4-FFF2-40B4-BE49-F238E27FC236}">
                <a16:creationId xmlns:a16="http://schemas.microsoft.com/office/drawing/2014/main" id="{1AE7CD7F-4191-F640-83F2-2EB51978F08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2" name="Shape 72">
            <a:extLst>
              <a:ext uri="{FF2B5EF4-FFF2-40B4-BE49-F238E27FC236}">
                <a16:creationId xmlns:a16="http://schemas.microsoft.com/office/drawing/2014/main" id="{EEC2D7A3-76A0-D0B3-5011-CFDE3318DEC4}"/>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Confucianism</a:t>
            </a:r>
          </a:p>
        </p:txBody>
      </p:sp>
    </p:spTree>
    <p:extLst>
      <p:ext uri="{BB962C8B-B14F-4D97-AF65-F5344CB8AC3E}">
        <p14:creationId xmlns:p14="http://schemas.microsoft.com/office/powerpoint/2010/main" val="1721827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F6CBEAE8-72BC-1686-FB2A-800BE3692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 r="2941"/>
          <a:stretch>
            <a:fillRect/>
          </a:stretch>
        </p:blipFill>
        <p:spPr bwMode="auto">
          <a:xfrm>
            <a:off x="0" y="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2" name="TextBox 1">
            <a:extLst>
              <a:ext uri="{FF2B5EF4-FFF2-40B4-BE49-F238E27FC236}">
                <a16:creationId xmlns:a16="http://schemas.microsoft.com/office/drawing/2014/main" id="{8185E972-6B66-CF10-0BDE-4C07B065E8E0}"/>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050" name="Picture 2" descr="Shiva: A Man, A Myth or The Divine Reality ? - Politics and Daily News - NFDB">
            <a:extLst>
              <a:ext uri="{FF2B5EF4-FFF2-40B4-BE49-F238E27FC236}">
                <a16:creationId xmlns:a16="http://schemas.microsoft.com/office/drawing/2014/main" id="{0D826E96-0191-01DF-ED53-D68F51A77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24"/>
          <a:stretch>
            <a:fillRect/>
          </a:stretch>
        </p:blipFill>
        <p:spPr bwMode="auto">
          <a:xfrm>
            <a:off x="0" y="-1"/>
            <a:ext cx="9144000" cy="6521549"/>
          </a:xfrm>
          <a:prstGeom prst="rect">
            <a:avLst/>
          </a:prstGeom>
          <a:noFill/>
          <a:extLst>
            <a:ext uri="{909E8E84-426E-40DD-AFC4-6F175D3DCCD1}">
              <a14:hiddenFill xmlns:a14="http://schemas.microsoft.com/office/drawing/2010/main">
                <a:solidFill>
                  <a:srgbClr val="FFFFFF"/>
                </a:solidFill>
              </a14:hiddenFill>
            </a:ext>
          </a:extLst>
        </p:spPr>
      </p:pic>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
        <p:nvSpPr>
          <p:cNvPr id="4" name="Rectangle 3">
            <a:extLst>
              <a:ext uri="{FF2B5EF4-FFF2-40B4-BE49-F238E27FC236}">
                <a16:creationId xmlns:a16="http://schemas.microsoft.com/office/drawing/2014/main" id="{A959EA9A-87F3-BBAF-14E8-5E7C785FACA1}"/>
              </a:ext>
            </a:extLst>
          </p:cNvPr>
          <p:cNvSpPr/>
          <p:nvPr/>
        </p:nvSpPr>
        <p:spPr>
          <a:xfrm>
            <a:off x="0" y="6065308"/>
            <a:ext cx="6016752" cy="400106"/>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6065309"/>
            <a:ext cx="6016752"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rPr>
              <a:t>The People of Asia</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What are differences between ethnic groups and religious groups?</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THE PEOPLE OF</a:t>
            </a:r>
            <a:br>
              <a:rPr lang="en-US" sz="4000" dirty="0">
                <a:latin typeface="+mn-lt"/>
              </a:rPr>
            </a:br>
            <a:r>
              <a:rPr lang="en-US" sz="4000" dirty="0">
                <a:latin typeface="+mn-lt"/>
              </a:rPr>
              <a:t>SOUTHERN AND EASTERN ASIA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xfrm>
            <a:off x="453348" y="1143000"/>
            <a:ext cx="8229600" cy="5385116"/>
          </a:xfrm>
          <a:prstGeom prst="rect">
            <a:avLst/>
          </a:prstGeom>
        </p:spPr>
        <p:txBody>
          <a:bodyPr lIns="45720">
            <a:noAutofit/>
          </a:bodyPr>
          <a:lstStyle/>
          <a:p>
            <a:pPr marL="342900" lvl="1" indent="-342900">
              <a:lnSpc>
                <a:spcPct val="100000"/>
              </a:lnSpc>
              <a:spcBef>
                <a:spcPts val="1690"/>
              </a:spcBef>
              <a:buFont typeface="Wingdings"/>
              <a:buChar char="➢"/>
            </a:pPr>
            <a:r>
              <a:rPr lang="en-US" sz="3000" dirty="0">
                <a:latin typeface="+mn-lt"/>
              </a:rPr>
              <a:t>What terms do I need to know?:</a:t>
            </a:r>
          </a:p>
        </p:txBody>
      </p:sp>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2" name="Shape 116">
            <a:extLst>
              <a:ext uri="{FF2B5EF4-FFF2-40B4-BE49-F238E27FC236}">
                <a16:creationId xmlns:a16="http://schemas.microsoft.com/office/drawing/2014/main" id="{AAE8DEFD-4590-AC60-F216-1DDE72AC0DD7}"/>
              </a:ext>
            </a:extLst>
          </p:cNvPr>
          <p:cNvSpPr txBox="1">
            <a:spLocks/>
          </p:cNvSpPr>
          <p:nvPr/>
        </p:nvSpPr>
        <p:spPr>
          <a:xfrm>
            <a:off x="449496" y="1789176"/>
            <a:ext cx="8229600" cy="4775516"/>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numCol="3">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742950" lvl="1" indent="-285750" hangingPunct="1">
              <a:lnSpc>
                <a:spcPct val="100000"/>
              </a:lnSpc>
              <a:spcBef>
                <a:spcPts val="1690"/>
              </a:spcBef>
              <a:buFont typeface="Arial"/>
              <a:buChar char="•"/>
              <a:defRPr sz="2800"/>
            </a:pPr>
            <a:r>
              <a:rPr lang="en-US" sz="2600" dirty="0">
                <a:latin typeface="+mn-lt"/>
              </a:rPr>
              <a:t>ethnic group</a:t>
            </a:r>
          </a:p>
          <a:p>
            <a:pPr marL="742950" lvl="1" indent="-285750" hangingPunct="1">
              <a:lnSpc>
                <a:spcPct val="100000"/>
              </a:lnSpc>
              <a:spcBef>
                <a:spcPts val="1690"/>
              </a:spcBef>
              <a:buFont typeface="Arial"/>
              <a:buChar char="•"/>
              <a:defRPr sz="2800"/>
            </a:pPr>
            <a:r>
              <a:rPr lang="en-US" sz="2600" dirty="0">
                <a:latin typeface="+mn-lt"/>
              </a:rPr>
              <a:t>religious group</a:t>
            </a:r>
          </a:p>
          <a:p>
            <a:pPr marL="742950" lvl="1" indent="-285750" hangingPunct="1">
              <a:lnSpc>
                <a:spcPct val="100000"/>
              </a:lnSpc>
              <a:spcBef>
                <a:spcPts val="1690"/>
              </a:spcBef>
              <a:buFont typeface="Arial"/>
              <a:buChar char="•"/>
              <a:defRPr sz="2800"/>
            </a:pPr>
            <a:r>
              <a:rPr lang="en-US" sz="2600" dirty="0">
                <a:latin typeface="+mn-lt"/>
              </a:rPr>
              <a:t>philosophy</a:t>
            </a:r>
          </a:p>
          <a:p>
            <a:pPr marL="742950" lvl="1" indent="-285750" hangingPunct="1">
              <a:lnSpc>
                <a:spcPct val="100000"/>
              </a:lnSpc>
              <a:spcBef>
                <a:spcPts val="1690"/>
              </a:spcBef>
              <a:buFont typeface="Arial"/>
              <a:buChar char="•"/>
              <a:defRPr sz="2800"/>
            </a:pPr>
            <a:r>
              <a:rPr lang="en-US" sz="2600" dirty="0">
                <a:latin typeface="+mn-lt"/>
              </a:rPr>
              <a:t>Hinduism</a:t>
            </a:r>
          </a:p>
          <a:p>
            <a:pPr marL="742950" lvl="1" indent="-285750" hangingPunct="1">
              <a:lnSpc>
                <a:spcPct val="100000"/>
              </a:lnSpc>
              <a:spcBef>
                <a:spcPts val="1690"/>
              </a:spcBef>
              <a:buFont typeface="Arial"/>
              <a:buChar char="•"/>
              <a:defRPr sz="2800"/>
            </a:pPr>
            <a:r>
              <a:rPr lang="en-US" sz="2600" dirty="0">
                <a:latin typeface="+mn-lt"/>
              </a:rPr>
              <a:t>Vedas</a:t>
            </a:r>
          </a:p>
          <a:p>
            <a:pPr marL="742950" lvl="1" indent="-285750" hangingPunct="1">
              <a:lnSpc>
                <a:spcPct val="100000"/>
              </a:lnSpc>
              <a:spcBef>
                <a:spcPts val="1690"/>
              </a:spcBef>
              <a:buFont typeface="Arial"/>
              <a:buChar char="•"/>
              <a:defRPr sz="2800"/>
            </a:pPr>
            <a:r>
              <a:rPr lang="en-US" sz="2600" dirty="0">
                <a:latin typeface="+mn-lt"/>
              </a:rPr>
              <a:t>Brahman</a:t>
            </a:r>
          </a:p>
          <a:p>
            <a:pPr marL="742950" lvl="1" indent="-285750" hangingPunct="1">
              <a:lnSpc>
                <a:spcPct val="100000"/>
              </a:lnSpc>
              <a:spcBef>
                <a:spcPts val="1690"/>
              </a:spcBef>
              <a:buFont typeface="Arial"/>
              <a:buChar char="•"/>
              <a:defRPr sz="2800"/>
            </a:pPr>
            <a:r>
              <a:rPr lang="en-US" sz="2600" dirty="0">
                <a:latin typeface="+mn-lt"/>
              </a:rPr>
              <a:t>reincarnation</a:t>
            </a:r>
          </a:p>
          <a:p>
            <a:pPr marL="742950" lvl="1" indent="-285750" hangingPunct="1">
              <a:lnSpc>
                <a:spcPct val="100000"/>
              </a:lnSpc>
              <a:spcBef>
                <a:spcPts val="1690"/>
              </a:spcBef>
              <a:buFont typeface="Arial"/>
              <a:buChar char="•"/>
              <a:defRPr sz="2800"/>
            </a:pPr>
            <a:r>
              <a:rPr lang="en-US" sz="2600" dirty="0">
                <a:latin typeface="+mn-lt"/>
              </a:rPr>
              <a:t>karma</a:t>
            </a:r>
          </a:p>
          <a:p>
            <a:pPr marL="742950" lvl="1" indent="-285750" hangingPunct="1">
              <a:lnSpc>
                <a:spcPct val="100000"/>
              </a:lnSpc>
              <a:spcBef>
                <a:spcPts val="1690"/>
              </a:spcBef>
              <a:buFont typeface="Arial"/>
              <a:buChar char="•"/>
              <a:defRPr sz="2800"/>
            </a:pPr>
            <a:r>
              <a:rPr lang="en-US" sz="2600" dirty="0">
                <a:latin typeface="+mn-lt"/>
              </a:rPr>
              <a:t>caste system</a:t>
            </a:r>
          </a:p>
          <a:p>
            <a:pPr marL="742950" lvl="1" indent="-285750" hangingPunct="1">
              <a:lnSpc>
                <a:spcPct val="100000"/>
              </a:lnSpc>
              <a:spcBef>
                <a:spcPts val="1690"/>
              </a:spcBef>
              <a:buFont typeface="Arial"/>
              <a:buChar char="•"/>
              <a:defRPr sz="2800"/>
            </a:pPr>
            <a:r>
              <a:rPr lang="en-US" sz="2600" dirty="0">
                <a:latin typeface="+mn-lt"/>
              </a:rPr>
              <a:t>Buddhism</a:t>
            </a:r>
          </a:p>
          <a:p>
            <a:pPr marL="742950" lvl="1" indent="-285750" hangingPunct="1">
              <a:lnSpc>
                <a:spcPct val="100000"/>
              </a:lnSpc>
              <a:spcBef>
                <a:spcPts val="1690"/>
              </a:spcBef>
              <a:buFont typeface="Arial"/>
              <a:buChar char="•"/>
              <a:defRPr sz="2800"/>
            </a:pPr>
            <a:r>
              <a:rPr lang="en-US" sz="2600" dirty="0">
                <a:latin typeface="+mn-lt"/>
              </a:rPr>
              <a:t>Four Noble Truths</a:t>
            </a:r>
          </a:p>
          <a:p>
            <a:pPr marL="742950" lvl="1" indent="-285750" hangingPunct="1">
              <a:lnSpc>
                <a:spcPct val="100000"/>
              </a:lnSpc>
              <a:spcBef>
                <a:spcPts val="1690"/>
              </a:spcBef>
              <a:buFont typeface="Arial"/>
              <a:buChar char="•"/>
              <a:defRPr sz="2800"/>
            </a:pPr>
            <a:r>
              <a:rPr lang="en-US" sz="2600" dirty="0">
                <a:latin typeface="+mn-lt"/>
              </a:rPr>
              <a:t>Nirvana</a:t>
            </a:r>
          </a:p>
          <a:p>
            <a:pPr marL="742950" lvl="1" indent="-285750" hangingPunct="1">
              <a:lnSpc>
                <a:spcPct val="100000"/>
              </a:lnSpc>
              <a:spcBef>
                <a:spcPts val="1690"/>
              </a:spcBef>
              <a:buFont typeface="Arial"/>
              <a:buChar char="•"/>
              <a:defRPr sz="2800"/>
            </a:pPr>
            <a:r>
              <a:rPr lang="en-US" sz="2600" dirty="0">
                <a:latin typeface="+mn-lt"/>
              </a:rPr>
              <a:t>Middle Way</a:t>
            </a:r>
          </a:p>
          <a:p>
            <a:pPr marL="742950" lvl="1" indent="-285750" hangingPunct="1">
              <a:lnSpc>
                <a:spcPct val="100000"/>
              </a:lnSpc>
              <a:spcBef>
                <a:spcPts val="1690"/>
              </a:spcBef>
              <a:buFont typeface="Arial"/>
              <a:buChar char="•"/>
              <a:defRPr sz="2800"/>
            </a:pPr>
            <a:r>
              <a:rPr lang="en-US" sz="2600" dirty="0">
                <a:latin typeface="+mn-lt"/>
              </a:rPr>
              <a:t>Tripitaka</a:t>
            </a:r>
          </a:p>
          <a:p>
            <a:pPr marL="742950" lvl="1" indent="-285750" hangingPunct="1">
              <a:lnSpc>
                <a:spcPct val="100000"/>
              </a:lnSpc>
              <a:spcBef>
                <a:spcPts val="1690"/>
              </a:spcBef>
              <a:buFont typeface="Arial"/>
              <a:buChar char="•"/>
              <a:defRPr sz="2800"/>
            </a:pPr>
            <a:r>
              <a:rPr lang="en-US" sz="2600" dirty="0">
                <a:latin typeface="+mn-lt"/>
              </a:rPr>
              <a:t>Mahayana Sutras</a:t>
            </a:r>
          </a:p>
          <a:p>
            <a:pPr marL="742950" lvl="1" indent="-285750" hangingPunct="1">
              <a:lnSpc>
                <a:spcPct val="100000"/>
              </a:lnSpc>
              <a:spcBef>
                <a:spcPts val="1690"/>
              </a:spcBef>
              <a:buFont typeface="Arial"/>
              <a:buChar char="•"/>
              <a:defRPr sz="2800"/>
            </a:pPr>
            <a:r>
              <a:rPr lang="en-US" sz="2600" dirty="0">
                <a:latin typeface="+mn-lt"/>
              </a:rPr>
              <a:t>Shintoism</a:t>
            </a:r>
          </a:p>
          <a:p>
            <a:pPr marL="742950" lvl="1" indent="-285750" hangingPunct="1">
              <a:lnSpc>
                <a:spcPct val="100000"/>
              </a:lnSpc>
              <a:spcBef>
                <a:spcPts val="1690"/>
              </a:spcBef>
              <a:buFont typeface="Arial"/>
              <a:buChar char="•"/>
              <a:defRPr sz="2800"/>
            </a:pPr>
            <a:r>
              <a:rPr lang="en-US" sz="2600" dirty="0">
                <a:latin typeface="+mn-lt"/>
              </a:rPr>
              <a:t>kami</a:t>
            </a:r>
          </a:p>
          <a:p>
            <a:pPr marL="742950" lvl="1" indent="-285750" hangingPunct="1">
              <a:lnSpc>
                <a:spcPct val="100000"/>
              </a:lnSpc>
              <a:spcBef>
                <a:spcPts val="1690"/>
              </a:spcBef>
              <a:buFont typeface="Arial"/>
              <a:buChar char="•"/>
              <a:defRPr sz="2800"/>
            </a:pPr>
            <a:r>
              <a:rPr lang="en-US" sz="2600" dirty="0">
                <a:latin typeface="+mn-lt"/>
              </a:rPr>
              <a:t>Confucianism</a:t>
            </a:r>
          </a:p>
          <a:p>
            <a:pPr marL="742950" lvl="1" indent="-285750" hangingPunct="1">
              <a:lnSpc>
                <a:spcPct val="100000"/>
              </a:lnSpc>
              <a:spcBef>
                <a:spcPts val="1690"/>
              </a:spcBef>
              <a:buFont typeface="Arial"/>
              <a:buChar char="•"/>
              <a:defRPr sz="2800"/>
            </a:pPr>
            <a:r>
              <a:rPr lang="en-US" sz="2600" dirty="0">
                <a:latin typeface="+mn-lt"/>
              </a:rPr>
              <a:t>Golden Rule of Behavior</a:t>
            </a:r>
          </a:p>
          <a:p>
            <a:pPr marL="742950" lvl="1" indent="-285750" hangingPunct="1">
              <a:lnSpc>
                <a:spcPct val="100000"/>
              </a:lnSpc>
              <a:spcBef>
                <a:spcPts val="1690"/>
              </a:spcBef>
              <a:buFont typeface="Arial"/>
              <a:buChar char="•"/>
              <a:defRPr sz="2800"/>
            </a:pPr>
            <a:r>
              <a:rPr lang="en-US" sz="2600" dirty="0">
                <a:latin typeface="+mn-lt"/>
              </a:rPr>
              <a:t>Analects</a:t>
            </a:r>
          </a:p>
        </p:txBody>
      </p:sp>
      <p:sp>
        <p:nvSpPr>
          <p:cNvPr id="3" name="Shape 72">
            <a:extLst>
              <a:ext uri="{FF2B5EF4-FFF2-40B4-BE49-F238E27FC236}">
                <a16:creationId xmlns:a16="http://schemas.microsoft.com/office/drawing/2014/main" id="{1F1C1FE1-4DF3-F3A9-9783-E817DC511242}"/>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THE PEOPLE OF</a:t>
            </a:r>
            <a:br>
              <a:rPr lang="en-US" sz="4000" dirty="0">
                <a:latin typeface="+mn-lt"/>
              </a:rPr>
            </a:br>
            <a:r>
              <a:rPr lang="en-US" sz="4000" dirty="0">
                <a:latin typeface="+mn-lt"/>
              </a:rPr>
              <a:t>SOUTHERN AND EASTERN ASIA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2">
                                            <p:bg/>
                                          </p:spTgt>
                                        </p:tgtEl>
                                        <p:attrNameLst>
                                          <p:attrName>style.visibility</p:attrName>
                                        </p:attrNameLst>
                                      </p:cBhvr>
                                      <p:to>
                                        <p:strVal val="visible"/>
                                      </p:to>
                                    </p:set>
                                    <p:anim calcmode="lin" valueType="num">
                                      <p:cBhvr>
                                        <p:cTn id="16" dur="500" fill="hold"/>
                                        <p:tgtEl>
                                          <p:spTgt spid="2">
                                            <p:bg/>
                                          </p:spTgt>
                                        </p:tgtEl>
                                        <p:attrNameLst>
                                          <p:attrName>ppt_x</p:attrName>
                                        </p:attrNameLst>
                                      </p:cBhvr>
                                      <p:tavLst>
                                        <p:tav tm="0">
                                          <p:val>
                                            <p:strVal val="0-#ppt_w/2"/>
                                          </p:val>
                                        </p:tav>
                                        <p:tav tm="100000">
                                          <p:val>
                                            <p:strVal val="#ppt_x"/>
                                          </p:val>
                                        </p:tav>
                                      </p:tavLst>
                                    </p:anim>
                                    <p:anim calcmode="lin" valueType="num">
                                      <p:cBhvr>
                                        <p:cTn id="17"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P spid="2"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54B1-C764-1548-9113-C9285C682AC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83FFA46-CDD0-BA2B-E0D4-EAC1B238404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500" dirty="0">
                <a:latin typeface="+mn-lt"/>
              </a:rPr>
              <a:t>An </a:t>
            </a:r>
            <a:r>
              <a:rPr lang="en-US" sz="2500" b="1" dirty="0">
                <a:latin typeface="+mn-lt"/>
              </a:rPr>
              <a:t>ethnic group </a:t>
            </a:r>
            <a:r>
              <a:rPr lang="en-US" sz="2500" dirty="0">
                <a:latin typeface="+mn-lt"/>
              </a:rPr>
              <a:t>refers to a group of people who share cultural ideas and beliefs that have been a part of their community for many years.</a:t>
            </a:r>
          </a:p>
          <a:p>
            <a:pPr marL="1204020" lvl="2" indent="-743771" defTabSz="896111">
              <a:spcBef>
                <a:spcPts val="1690"/>
              </a:spcBef>
              <a:buFont typeface="Arial" panose="020B0604020202020204" pitchFamily="34" charset="0"/>
              <a:buChar char="•"/>
              <a:defRPr sz="3136"/>
            </a:pPr>
            <a:r>
              <a:rPr lang="en-US" sz="2100" dirty="0">
                <a:latin typeface="+mn-lt"/>
              </a:rPr>
              <a:t>These commonalities include language, religion, history, types of food, and a set of traditional stories, beliefs, or celebrations.</a:t>
            </a:r>
          </a:p>
          <a:p>
            <a:pPr marL="743771" indent="-743771" defTabSz="896111">
              <a:spcBef>
                <a:spcPts val="1690"/>
              </a:spcBef>
              <a:defRPr sz="3136"/>
            </a:pPr>
            <a:r>
              <a:rPr lang="en-US" sz="2500" dirty="0">
                <a:latin typeface="+mn-lt"/>
              </a:rPr>
              <a:t>A </a:t>
            </a:r>
            <a:r>
              <a:rPr lang="en-US" sz="2500" b="1" dirty="0">
                <a:latin typeface="+mn-lt"/>
              </a:rPr>
              <a:t>religious group </a:t>
            </a:r>
            <a:r>
              <a:rPr lang="en-US" sz="2500" dirty="0">
                <a:latin typeface="+mn-lt"/>
              </a:rPr>
              <a:t>refers to a group of people who share a belief system in a god or gods with a specific set of rituals and literature.</a:t>
            </a:r>
          </a:p>
          <a:p>
            <a:pPr marL="743771" indent="-743771" defTabSz="896111">
              <a:spcBef>
                <a:spcPts val="1690"/>
              </a:spcBef>
              <a:defRPr sz="3136"/>
            </a:pPr>
            <a:r>
              <a:rPr lang="en-US" sz="2500" dirty="0">
                <a:latin typeface="+mn-lt"/>
              </a:rPr>
              <a:t>The four main ethnic and religious groups in Asia include Hinduism, Buddhism, Shinto, and Confucianism.</a:t>
            </a:r>
          </a:p>
          <a:p>
            <a:pPr marL="1204020" lvl="2" indent="-743771" defTabSz="896111">
              <a:spcBef>
                <a:spcPts val="1690"/>
              </a:spcBef>
              <a:buFont typeface="Arial" panose="020B0604020202020204" pitchFamily="34" charset="0"/>
              <a:buChar char="•"/>
              <a:defRPr sz="3136"/>
            </a:pPr>
            <a:r>
              <a:rPr lang="en-US" sz="2100" dirty="0">
                <a:latin typeface="+mn-lt"/>
              </a:rPr>
              <a:t>Hinduism, Buddhism, and Shinto are religions native to Southern and Eastern Asia.</a:t>
            </a:r>
          </a:p>
          <a:p>
            <a:pPr marL="1204020" lvl="2" indent="-743771" defTabSz="896111">
              <a:spcBef>
                <a:spcPts val="1690"/>
              </a:spcBef>
              <a:buFont typeface="Arial" panose="020B0604020202020204" pitchFamily="34" charset="0"/>
              <a:buChar char="•"/>
              <a:defRPr sz="3136"/>
            </a:pPr>
            <a:r>
              <a:rPr lang="en-US" sz="2100" dirty="0">
                <a:latin typeface="+mn-lt"/>
              </a:rPr>
              <a:t>China is the birthplace of Confucianism, which is not a religion, but rather a </a:t>
            </a:r>
            <a:r>
              <a:rPr lang="en-US" sz="2100" b="1" dirty="0">
                <a:latin typeface="+mn-lt"/>
              </a:rPr>
              <a:t>philosophy</a:t>
            </a:r>
            <a:r>
              <a:rPr lang="en-US" sz="2100" dirty="0">
                <a:latin typeface="+mn-lt"/>
              </a:rPr>
              <a:t>, based on morality and good deeds.</a:t>
            </a:r>
          </a:p>
        </p:txBody>
      </p:sp>
      <p:sp>
        <p:nvSpPr>
          <p:cNvPr id="78" name="Shape 78">
            <a:extLst>
              <a:ext uri="{FF2B5EF4-FFF2-40B4-BE49-F238E27FC236}">
                <a16:creationId xmlns:a16="http://schemas.microsoft.com/office/drawing/2014/main" id="{4BEFFA19-6F3A-7DE0-0BAB-A15FBB2F7B4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82BDD221-CF2B-301D-541E-4565A3FEA61A}"/>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ETHNIC AND RELIGIOUS</a:t>
            </a:r>
            <a:br>
              <a:rPr lang="en-US" sz="4000" dirty="0">
                <a:latin typeface="+mn-lt"/>
              </a:rPr>
            </a:br>
            <a:r>
              <a:rPr lang="en-US" sz="4000" dirty="0">
                <a:latin typeface="+mn-lt"/>
              </a:rPr>
              <a:t>GROUPS IN ASIA</a:t>
            </a:r>
          </a:p>
        </p:txBody>
      </p:sp>
    </p:spTree>
    <p:extLst>
      <p:ext uri="{BB962C8B-B14F-4D97-AF65-F5344CB8AC3E}">
        <p14:creationId xmlns:p14="http://schemas.microsoft.com/office/powerpoint/2010/main" val="742757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iterate>
                                    <p:tmAbs val="0"/>
                                  </p:iterate>
                                  <p:childTnLst>
                                    <p:set>
                                      <p:cBhvr>
                                        <p:cTn id="34" fill="hold"/>
                                        <p:tgtEl>
                                          <p:spTgt spid="77">
                                            <p:txEl>
                                              <p:pRg st="5" end="5"/>
                                            </p:txEl>
                                          </p:spTgt>
                                        </p:tgtEl>
                                        <p:attrNameLst>
                                          <p:attrName>style.visibility</p:attrName>
                                        </p:attrNameLst>
                                      </p:cBhvr>
                                      <p:to>
                                        <p:strVal val="visible"/>
                                      </p:to>
                                    </p:set>
                                    <p:anim calcmode="lin" valueType="num">
                                      <p:cBhvr>
                                        <p:cTn id="35"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ED8B9-003A-8A73-C8B1-DE4EE51F644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6469E08-E15C-B379-90D1-A5F65D673CC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Hinduism</a:t>
            </a:r>
            <a:r>
              <a:rPr lang="en-US" dirty="0">
                <a:latin typeface="+mn-lt"/>
              </a:rPr>
              <a:t> is one of the oldest religions in the world and was founded in India around 1500 BC. Aryan priests followed complicated rituals and hymns known as the </a:t>
            </a:r>
            <a:r>
              <a:rPr lang="en-US" b="1" dirty="0">
                <a:latin typeface="+mn-lt"/>
              </a:rPr>
              <a:t>Vedas</a:t>
            </a:r>
            <a:r>
              <a:rPr lang="en-US" dirty="0">
                <a:latin typeface="+mn-lt"/>
              </a:rPr>
              <a:t>.</a:t>
            </a:r>
          </a:p>
          <a:p>
            <a:pPr marL="1204020" lvl="2" indent="-743771" defTabSz="896111">
              <a:spcBef>
                <a:spcPts val="1690"/>
              </a:spcBef>
              <a:buFont typeface="Arial" panose="020B0604020202020204" pitchFamily="34" charset="0"/>
              <a:buChar char="•"/>
              <a:defRPr sz="3136"/>
            </a:pPr>
            <a:r>
              <a:rPr lang="en-US" sz="2800" dirty="0">
                <a:latin typeface="+mn-lt"/>
              </a:rPr>
              <a:t>There is no specific founder for Hinduism, unlike other religions. Followers of Hinduism are called Hindus.</a:t>
            </a:r>
          </a:p>
          <a:p>
            <a:pPr marL="1204020" lvl="2" indent="-743771" defTabSz="896111">
              <a:spcBef>
                <a:spcPts val="1690"/>
              </a:spcBef>
              <a:buFont typeface="Arial" panose="020B0604020202020204" pitchFamily="34" charset="0"/>
              <a:buChar char="•"/>
              <a:defRPr sz="3136"/>
            </a:pPr>
            <a:r>
              <a:rPr lang="en-US" sz="2800" dirty="0">
                <a:latin typeface="+mn-lt"/>
              </a:rPr>
              <a:t>Many gods and goddesses exist in Hinduism, but it is believed that they are all part of a supreme “universal spirit” named </a:t>
            </a:r>
            <a:r>
              <a:rPr lang="en-US" sz="2800" b="1" dirty="0">
                <a:latin typeface="+mn-lt"/>
              </a:rPr>
              <a:t>Brahman</a:t>
            </a:r>
            <a:r>
              <a:rPr lang="en-US" sz="2800" dirty="0">
                <a:latin typeface="+mn-lt"/>
              </a:rPr>
              <a:t>.</a:t>
            </a:r>
          </a:p>
          <a:p>
            <a:pPr marL="1204020" lvl="2" indent="-743771" defTabSz="896111">
              <a:spcBef>
                <a:spcPts val="1690"/>
              </a:spcBef>
              <a:buFont typeface="Arial" panose="020B0604020202020204" pitchFamily="34" charset="0"/>
              <a:buChar char="•"/>
              <a:defRPr sz="3136"/>
            </a:pPr>
            <a:r>
              <a:rPr lang="en-US" sz="2800" dirty="0">
                <a:latin typeface="+mn-lt"/>
              </a:rPr>
              <a:t>The Ganges River is a holy river for Hindus, and several religious practices involve the river.</a:t>
            </a:r>
          </a:p>
        </p:txBody>
      </p:sp>
      <p:sp>
        <p:nvSpPr>
          <p:cNvPr id="78" name="Shape 78">
            <a:extLst>
              <a:ext uri="{FF2B5EF4-FFF2-40B4-BE49-F238E27FC236}">
                <a16:creationId xmlns:a16="http://schemas.microsoft.com/office/drawing/2014/main" id="{8BB97AB2-4E47-59A7-75FA-D22416DA614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2" name="Shape 72">
            <a:extLst>
              <a:ext uri="{FF2B5EF4-FFF2-40B4-BE49-F238E27FC236}">
                <a16:creationId xmlns:a16="http://schemas.microsoft.com/office/drawing/2014/main" id="{6BF10594-9DD1-7407-1FBB-0E9FBC4B565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Hinduism</a:t>
            </a:r>
          </a:p>
        </p:txBody>
      </p:sp>
    </p:spTree>
    <p:extLst>
      <p:ext uri="{BB962C8B-B14F-4D97-AF65-F5344CB8AC3E}">
        <p14:creationId xmlns:p14="http://schemas.microsoft.com/office/powerpoint/2010/main" val="632402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DF1A-B00C-6A3B-A760-78F3838553A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FBADBC24-B2BE-483E-B733-9B5ED0AA11A4}"/>
              </a:ext>
            </a:extLst>
          </p:cNvPr>
          <p:cNvSpPr>
            <a:spLocks noGrp="1"/>
          </p:cNvSpPr>
          <p:nvPr>
            <p:ph type="body" idx="1"/>
          </p:nvPr>
        </p:nvSpPr>
        <p:spPr>
          <a:xfrm>
            <a:off x="457199" y="1143000"/>
            <a:ext cx="8229600" cy="5305352"/>
          </a:xfrm>
          <a:prstGeom prst="rect">
            <a:avLst/>
          </a:prstGeom>
        </p:spPr>
        <p:txBody>
          <a:bodyPr>
            <a:noAutofit/>
          </a:bodyPr>
          <a:lstStyle/>
          <a:p>
            <a:pPr marL="1204020" lvl="2" indent="-743771" defTabSz="896111">
              <a:spcBef>
                <a:spcPts val="1690"/>
              </a:spcBef>
              <a:buFont typeface="Arial" panose="020B0604020202020204" pitchFamily="34" charset="0"/>
              <a:buChar char="•"/>
              <a:defRPr sz="3136"/>
            </a:pPr>
            <a:r>
              <a:rPr lang="en-US" sz="2800" b="1" dirty="0">
                <a:latin typeface="+mn-lt"/>
              </a:rPr>
              <a:t>Reincarnation</a:t>
            </a:r>
            <a:r>
              <a:rPr lang="en-US" sz="2800" dirty="0">
                <a:latin typeface="+mn-lt"/>
              </a:rPr>
              <a:t> is the religious belief that when a person dies, their soul is reborn into a person or animal according. This is based on his or her good or bad deeds, or </a:t>
            </a:r>
            <a:r>
              <a:rPr lang="en-US" sz="2800" b="1" dirty="0">
                <a:latin typeface="+mn-lt"/>
              </a:rPr>
              <a:t>karma</a:t>
            </a:r>
            <a:r>
              <a:rPr lang="en-US" sz="2800" dirty="0">
                <a:latin typeface="+mn-lt"/>
              </a:rPr>
              <a:t>.</a:t>
            </a:r>
          </a:p>
          <a:p>
            <a:pPr marL="1204020" lvl="2" indent="-743771" defTabSz="896111">
              <a:spcBef>
                <a:spcPts val="1690"/>
              </a:spcBef>
              <a:buFont typeface="Arial" panose="020B0604020202020204" pitchFamily="34" charset="0"/>
              <a:buChar char="•"/>
              <a:defRPr sz="3136"/>
            </a:pPr>
            <a:r>
              <a:rPr lang="en-US" sz="2800" dirty="0">
                <a:latin typeface="+mn-lt"/>
              </a:rPr>
              <a:t>The </a:t>
            </a:r>
            <a:r>
              <a:rPr lang="en-US" sz="2800" b="1" dirty="0">
                <a:latin typeface="+mn-lt"/>
              </a:rPr>
              <a:t>caste system</a:t>
            </a:r>
            <a:r>
              <a:rPr lang="en-US" sz="2800" dirty="0">
                <a:latin typeface="+mn-lt"/>
              </a:rPr>
              <a:t>, a system of social classes that are inherited and cannot be changed, acts an important religious and social influence for Hindus.</a:t>
            </a:r>
          </a:p>
          <a:p>
            <a:pPr marL="1722180" lvl="3" indent="-743771" defTabSz="896111">
              <a:spcBef>
                <a:spcPts val="1690"/>
              </a:spcBef>
              <a:buFont typeface="Wingdings" pitchFamily="2" charset="2"/>
              <a:buChar char="§"/>
              <a:defRPr sz="3136"/>
            </a:pPr>
            <a:r>
              <a:rPr lang="en-US" sz="2400" dirty="0">
                <a:latin typeface="+mn-lt"/>
              </a:rPr>
              <a:t>The traditional castes include Brahmans, Kshatriyas, Vaishyas, and Sudras.</a:t>
            </a:r>
          </a:p>
          <a:p>
            <a:pPr marL="1722180" lvl="3" indent="-743771" defTabSz="896111">
              <a:spcBef>
                <a:spcPts val="1690"/>
              </a:spcBef>
              <a:buFont typeface="Wingdings" pitchFamily="2" charset="2"/>
              <a:buChar char="§"/>
              <a:defRPr sz="3136"/>
            </a:pPr>
            <a:r>
              <a:rPr lang="en-US" sz="2400" dirty="0">
                <a:latin typeface="+mn-lt"/>
              </a:rPr>
              <a:t>Over time, the castes have been further divided, complicating the structure of India’s social structure.</a:t>
            </a:r>
          </a:p>
        </p:txBody>
      </p:sp>
      <p:sp>
        <p:nvSpPr>
          <p:cNvPr id="78" name="Shape 78">
            <a:extLst>
              <a:ext uri="{FF2B5EF4-FFF2-40B4-BE49-F238E27FC236}">
                <a16:creationId xmlns:a16="http://schemas.microsoft.com/office/drawing/2014/main" id="{8B6AFB6B-DEB4-6E55-D587-F27F754FC71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2" name="Shape 72">
            <a:extLst>
              <a:ext uri="{FF2B5EF4-FFF2-40B4-BE49-F238E27FC236}">
                <a16:creationId xmlns:a16="http://schemas.microsoft.com/office/drawing/2014/main" id="{53B9B227-ACEC-8E5B-C085-5093ABB38640}"/>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Hinduism, Pt. 2</a:t>
            </a:r>
          </a:p>
        </p:txBody>
      </p:sp>
    </p:spTree>
    <p:extLst>
      <p:ext uri="{BB962C8B-B14F-4D97-AF65-F5344CB8AC3E}">
        <p14:creationId xmlns:p14="http://schemas.microsoft.com/office/powerpoint/2010/main" val="1957242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B8D8-4384-80AF-EBE7-C5723C19619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9B77E02-5B06-E0A4-9323-0D702DCDFB6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700" b="1" dirty="0">
                <a:latin typeface="+mn-lt"/>
              </a:rPr>
              <a:t>Buddhism</a:t>
            </a:r>
            <a:r>
              <a:rPr lang="en-US" sz="2700" dirty="0">
                <a:latin typeface="+mn-lt"/>
              </a:rPr>
              <a:t> was founded by Siddhartha Gautama around 500 BC.</a:t>
            </a:r>
          </a:p>
          <a:p>
            <a:pPr marL="1204020" lvl="2" indent="-743771" defTabSz="896111">
              <a:spcBef>
                <a:spcPts val="1690"/>
              </a:spcBef>
              <a:buFont typeface="Arial" panose="020B0604020202020204" pitchFamily="34" charset="0"/>
              <a:buChar char="•"/>
              <a:defRPr sz="3136"/>
            </a:pPr>
            <a:r>
              <a:rPr lang="en-US" sz="2300" dirty="0">
                <a:latin typeface="+mn-lt"/>
              </a:rPr>
              <a:t>Siddhartha sought answers as to why there is so much suffering in the world. After meditation, Siddhartha became known and “Buddha” or “The Enlightened One.” He believed the cause of human suffering to be greed and the desire for material things.</a:t>
            </a:r>
          </a:p>
          <a:p>
            <a:pPr marL="1204020" lvl="2" indent="-743771" defTabSz="896111">
              <a:spcBef>
                <a:spcPts val="1690"/>
              </a:spcBef>
              <a:buFont typeface="Arial" panose="020B0604020202020204" pitchFamily="34" charset="0"/>
              <a:buChar char="•"/>
              <a:defRPr sz="3136"/>
            </a:pPr>
            <a:r>
              <a:rPr lang="en-US" sz="2300" dirty="0">
                <a:latin typeface="+mn-lt"/>
              </a:rPr>
              <a:t>The central teaching of Buddhism is called the </a:t>
            </a:r>
            <a:r>
              <a:rPr lang="en-US" sz="2300" b="1" dirty="0">
                <a:latin typeface="+mn-lt"/>
              </a:rPr>
              <a:t>Four Noble Truths</a:t>
            </a:r>
            <a:r>
              <a:rPr lang="en-US" sz="2300" dirty="0">
                <a:latin typeface="+mn-lt"/>
              </a:rPr>
              <a:t>, which include moral “truths” and instructions for conduct.</a:t>
            </a:r>
          </a:p>
          <a:p>
            <a:pPr marL="1204020" lvl="2" indent="-743771" defTabSz="896111">
              <a:spcBef>
                <a:spcPts val="1690"/>
              </a:spcBef>
              <a:buFont typeface="Arial" panose="020B0604020202020204" pitchFamily="34" charset="0"/>
              <a:buChar char="•"/>
              <a:defRPr sz="3136"/>
            </a:pPr>
            <a:r>
              <a:rPr lang="en-US" sz="2300" b="1" dirty="0">
                <a:latin typeface="+mn-lt"/>
              </a:rPr>
              <a:t>Nirvana</a:t>
            </a:r>
            <a:r>
              <a:rPr lang="en-US" sz="2300" dirty="0">
                <a:latin typeface="+mn-lt"/>
              </a:rPr>
              <a:t> exists as a state of perfect peace for Buddhists. It can be reached by following the </a:t>
            </a:r>
            <a:r>
              <a:rPr lang="en-US" sz="2300" b="1" dirty="0">
                <a:latin typeface="+mn-lt"/>
              </a:rPr>
              <a:t>Middle Way</a:t>
            </a:r>
            <a:r>
              <a:rPr lang="en-US" sz="2300" dirty="0">
                <a:latin typeface="+mn-lt"/>
              </a:rPr>
              <a:t>, via rules outlined by the Eightfold Path.</a:t>
            </a:r>
          </a:p>
          <a:p>
            <a:pPr marL="1204020" lvl="2" indent="-743771" defTabSz="896111">
              <a:spcBef>
                <a:spcPts val="1690"/>
              </a:spcBef>
              <a:buFont typeface="Arial" panose="020B0604020202020204" pitchFamily="34" charset="0"/>
              <a:buChar char="•"/>
              <a:defRPr sz="3136"/>
            </a:pPr>
            <a:r>
              <a:rPr lang="en-US" sz="2300" dirty="0">
                <a:latin typeface="+mn-lt"/>
              </a:rPr>
              <a:t>The </a:t>
            </a:r>
            <a:r>
              <a:rPr lang="en-US" sz="2300" b="1" dirty="0">
                <a:latin typeface="+mn-lt"/>
              </a:rPr>
              <a:t>Tripitaka</a:t>
            </a:r>
            <a:r>
              <a:rPr lang="en-US" sz="2300" dirty="0">
                <a:latin typeface="+mn-lt"/>
              </a:rPr>
              <a:t> and the </a:t>
            </a:r>
            <a:r>
              <a:rPr lang="en-US" sz="2300" b="1" dirty="0">
                <a:latin typeface="+mn-lt"/>
              </a:rPr>
              <a:t>Mahayana Sutras </a:t>
            </a:r>
            <a:r>
              <a:rPr lang="en-US" sz="2300" dirty="0">
                <a:latin typeface="+mn-lt"/>
              </a:rPr>
              <a:t>make up two Buddhist texts.</a:t>
            </a:r>
          </a:p>
        </p:txBody>
      </p:sp>
      <p:sp>
        <p:nvSpPr>
          <p:cNvPr id="78" name="Shape 78">
            <a:extLst>
              <a:ext uri="{FF2B5EF4-FFF2-40B4-BE49-F238E27FC236}">
                <a16:creationId xmlns:a16="http://schemas.microsoft.com/office/drawing/2014/main" id="{74E9845F-F764-9D4D-1D37-D34EE6ABDE3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2" name="Shape 72">
            <a:extLst>
              <a:ext uri="{FF2B5EF4-FFF2-40B4-BE49-F238E27FC236}">
                <a16:creationId xmlns:a16="http://schemas.microsoft.com/office/drawing/2014/main" id="{60B801BC-77BB-8C32-1F01-E5F13CDD63F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Buddhism</a:t>
            </a:r>
          </a:p>
        </p:txBody>
      </p:sp>
    </p:spTree>
    <p:extLst>
      <p:ext uri="{BB962C8B-B14F-4D97-AF65-F5344CB8AC3E}">
        <p14:creationId xmlns:p14="http://schemas.microsoft.com/office/powerpoint/2010/main" val="2657159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73132-3B43-893A-C3A3-3481CC648080}"/>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55BE1ED-AF7F-86F2-CF5A-27AEF8C5B2B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Shintoism</a:t>
            </a:r>
            <a:r>
              <a:rPr lang="en-US" dirty="0">
                <a:latin typeface="+mn-lt"/>
              </a:rPr>
              <a:t> is a religion unique to Japan, with no specific date of origin or founder. It is closely intertwined with Japanese culture.</a:t>
            </a:r>
          </a:p>
          <a:p>
            <a:pPr marL="1204020" lvl="2" indent="-743771" defTabSz="896111">
              <a:spcBef>
                <a:spcPts val="1690"/>
              </a:spcBef>
              <a:buFont typeface="Arial" panose="020B0604020202020204" pitchFamily="34" charset="0"/>
              <a:buChar char="•"/>
              <a:defRPr sz="3136"/>
            </a:pPr>
            <a:r>
              <a:rPr lang="en-US" sz="2800" dirty="0">
                <a:latin typeface="+mn-lt"/>
              </a:rPr>
              <a:t>The main belief of Shintoism is reverence for the </a:t>
            </a:r>
            <a:r>
              <a:rPr lang="en-US" sz="2800" b="1" dirty="0">
                <a:latin typeface="+mn-lt"/>
              </a:rPr>
              <a:t>kami</a:t>
            </a:r>
            <a:r>
              <a:rPr lang="en-US" sz="2800" dirty="0">
                <a:latin typeface="+mn-lt"/>
              </a:rPr>
              <a:t>, which are spirits that Shinto followers believe live in nature, animals, and a person’s ancestors.</a:t>
            </a:r>
          </a:p>
          <a:p>
            <a:pPr marL="1204020" lvl="2" indent="-743771" defTabSz="896111">
              <a:spcBef>
                <a:spcPts val="1690"/>
              </a:spcBef>
              <a:buFont typeface="Arial" panose="020B0604020202020204" pitchFamily="34" charset="0"/>
              <a:buChar char="•"/>
              <a:defRPr sz="3136"/>
            </a:pPr>
            <a:r>
              <a:rPr lang="en-US" sz="2800" dirty="0">
                <a:latin typeface="+mn-lt"/>
              </a:rPr>
              <a:t>Followers offer prayers and perform rituals to honor and please the kami.</a:t>
            </a:r>
          </a:p>
          <a:p>
            <a:pPr marL="1204020" lvl="2" indent="-743771" defTabSz="896111">
              <a:spcBef>
                <a:spcPts val="1690"/>
              </a:spcBef>
              <a:buFont typeface="Arial" panose="020B0604020202020204" pitchFamily="34" charset="0"/>
              <a:buChar char="•"/>
              <a:defRPr sz="3136"/>
            </a:pPr>
            <a:r>
              <a:rPr lang="en-US" sz="2800" dirty="0">
                <a:latin typeface="+mn-lt"/>
              </a:rPr>
              <a:t>Shintoism has been a part of Japanese life for so long that it is thought of as part of Japanese culture.</a:t>
            </a:r>
          </a:p>
        </p:txBody>
      </p:sp>
      <p:sp>
        <p:nvSpPr>
          <p:cNvPr id="78" name="Shape 78">
            <a:extLst>
              <a:ext uri="{FF2B5EF4-FFF2-40B4-BE49-F238E27FC236}">
                <a16:creationId xmlns:a16="http://schemas.microsoft.com/office/drawing/2014/main" id="{543A8F94-DA12-8FA1-D8FA-F5C0A08533E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2" name="Shape 72">
            <a:extLst>
              <a:ext uri="{FF2B5EF4-FFF2-40B4-BE49-F238E27FC236}">
                <a16:creationId xmlns:a16="http://schemas.microsoft.com/office/drawing/2014/main" id="{BCF26E93-1955-4477-0DD7-4D07D3CA02B1}"/>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Shintoism</a:t>
            </a:r>
          </a:p>
        </p:txBody>
      </p:sp>
    </p:spTree>
    <p:extLst>
      <p:ext uri="{BB962C8B-B14F-4D97-AF65-F5344CB8AC3E}">
        <p14:creationId xmlns:p14="http://schemas.microsoft.com/office/powerpoint/2010/main" val="1264505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2098</TotalTime>
  <Words>785</Words>
  <Application>Microsoft Macintosh PowerPoint</Application>
  <PresentationFormat>On-screen Show (4:3)</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141</cp:revision>
  <dcterms:modified xsi:type="dcterms:W3CDTF">2025-10-13T00:24:45Z</dcterms:modified>
</cp:coreProperties>
</file>