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36" r:id="rId2"/>
    <p:sldId id="257" r:id="rId3"/>
    <p:sldId id="278" r:id="rId4"/>
    <p:sldId id="279" r:id="rId5"/>
    <p:sldId id="328" r:id="rId6"/>
    <p:sldId id="335" r:id="rId7"/>
    <p:sldId id="330" r:id="rId8"/>
    <p:sldId id="331" r:id="rId9"/>
    <p:sldId id="293" r:id="rId10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381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381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381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381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381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381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1"/>
          </a:solidFill>
        </a:fill>
      </a:tcStyle>
    </a:band2H>
    <a:firstCol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381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381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86" autoAdjust="0"/>
    <p:restoredTop sz="91682" autoAdjust="0"/>
  </p:normalViewPr>
  <p:slideViewPr>
    <p:cSldViewPr snapToGrid="0" snapToObjects="1">
      <p:cViewPr varScale="1">
        <p:scale>
          <a:sx n="128" d="100"/>
          <a:sy n="128" d="100"/>
        </p:scale>
        <p:origin x="157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6" name="Shape 5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75836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gradFill flip="none" rotWithShape="1">
          <a:gsLst>
            <a:gs pos="0">
              <a:srgbClr val="BCC8E5"/>
            </a:gs>
            <a:gs pos="40000">
              <a:srgbClr val="B1BEE1"/>
            </a:gs>
            <a:gs pos="100000">
              <a:srgbClr val="0022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xfrm>
            <a:off x="8679102" y="6528118"/>
            <a:ext cx="312499" cy="294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defRPr sz="2800"/>
            </a:lvl1pPr>
            <a:lvl2pPr marL="790575" indent="-333375">
              <a:lnSpc>
                <a:spcPct val="100000"/>
              </a:lnSpc>
              <a:spcBef>
                <a:spcPts val="600"/>
              </a:spcBef>
              <a:defRPr sz="2800"/>
            </a:lvl2pPr>
            <a:lvl3pPr marL="1234438" indent="-320038">
              <a:lnSpc>
                <a:spcPct val="100000"/>
              </a:lnSpc>
              <a:spcBef>
                <a:spcPts val="600"/>
              </a:spcBef>
              <a:defRPr sz="2800"/>
            </a:lvl3pPr>
            <a:lvl4pPr marL="1727200" indent="-355600">
              <a:lnSpc>
                <a:spcPct val="100000"/>
              </a:lnSpc>
              <a:spcBef>
                <a:spcPts val="600"/>
              </a:spcBef>
              <a:defRPr sz="2800"/>
            </a:lvl4pPr>
            <a:lvl5pPr marL="2184400" indent="-355600">
              <a:lnSpc>
                <a:spcPct val="100000"/>
              </a:lnSpc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1pPr>
            <a:lvl2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2pPr>
            <a:lvl3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3pPr>
            <a:lvl4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4pPr>
            <a:lvl5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8526702" y="6528118"/>
            <a:ext cx="312499" cy="2946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400" b="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9pPr>
    </p:titleStyle>
    <p:bodyStyle>
      <a:lvl1pPr marL="758951" marR="0" indent="-75895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783771" marR="0" indent="-32657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1219200" marR="0" indent="-30480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▪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17373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21945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26517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31089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35661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40233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57C098C-95D6-89FF-5660-1FF378A8EC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" r="3099" b="162"/>
          <a:stretch>
            <a:fillRect/>
          </a:stretch>
        </p:blipFill>
        <p:spPr bwMode="auto">
          <a:xfrm>
            <a:off x="0" y="0"/>
            <a:ext cx="9144000" cy="648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Shape 59"/>
          <p:cNvSpPr/>
          <p:nvPr/>
        </p:nvSpPr>
        <p:spPr>
          <a:xfrm>
            <a:off x="2754" y="4916913"/>
            <a:ext cx="9141246" cy="1569656"/>
          </a:xfrm>
          <a:prstGeom prst="rect">
            <a:avLst/>
          </a:prstGeom>
          <a:solidFill>
            <a:srgbClr val="DCE6F2">
              <a:alpha val="18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US" b="1" dirty="0">
                <a:latin typeface="+mn-lt"/>
              </a:rPr>
              <a:t> </a:t>
            </a:r>
            <a:r>
              <a:rPr b="1" dirty="0">
                <a:latin typeface="+mn-lt"/>
              </a:rPr>
              <a:t>Chapter </a:t>
            </a:r>
            <a:r>
              <a:rPr lang="en-US" b="1" dirty="0">
                <a:latin typeface="+mn-lt"/>
              </a:rPr>
              <a:t>12</a:t>
            </a:r>
            <a:r>
              <a:rPr b="1" dirty="0">
                <a:latin typeface="+mn-lt"/>
              </a:rPr>
              <a:t>:</a:t>
            </a:r>
            <a:r>
              <a:rPr lang="en-US" b="1" dirty="0">
                <a:latin typeface="+mn-lt"/>
              </a:rPr>
              <a:t> </a:t>
            </a:r>
            <a:r>
              <a:rPr lang="en-US" sz="3200" b="1" dirty="0">
                <a:latin typeface="+mn-lt"/>
              </a:rPr>
              <a:t>Geography and History</a:t>
            </a:r>
            <a:br>
              <a:rPr lang="en-US" sz="3200" b="1" dirty="0">
                <a:latin typeface="+mn-lt"/>
              </a:rPr>
            </a:br>
            <a:r>
              <a:rPr lang="en-US" sz="3200" b="1" dirty="0">
                <a:latin typeface="+mn-lt"/>
              </a:rPr>
              <a:t> of Southern and Eastern Asia</a:t>
            </a:r>
            <a:endParaRPr sz="2900" b="1" dirty="0">
              <a:latin typeface="+mn-lt"/>
            </a:endParaRPr>
          </a:p>
          <a:p>
            <a:pPr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US" b="1" dirty="0">
                <a:latin typeface="+mn-lt"/>
              </a:rPr>
              <a:t> </a:t>
            </a:r>
            <a:r>
              <a:rPr b="1" dirty="0">
                <a:latin typeface="+mn-lt"/>
              </a:rPr>
              <a:t>STUDY PRESENTATION</a:t>
            </a:r>
          </a:p>
        </p:txBody>
      </p:sp>
      <p:sp>
        <p:nvSpPr>
          <p:cNvPr id="60" name="Shape 60"/>
          <p:cNvSpPr/>
          <p:nvPr/>
        </p:nvSpPr>
        <p:spPr>
          <a:xfrm>
            <a:off x="7543800" y="6545790"/>
            <a:ext cx="1600200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spcBef>
                <a:spcPts val="600"/>
              </a:spcBef>
              <a:defRPr sz="1000">
                <a:solidFill>
                  <a:srgbClr val="FFFFFF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© </a:t>
            </a:r>
            <a:r>
              <a:rPr lang="en-US" dirty="0"/>
              <a:t>2025</a:t>
            </a:r>
            <a:r>
              <a:rPr dirty="0"/>
              <a:t> Clairmont Press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8A4517-1A17-66BE-2627-25DE576045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1519" y="528322"/>
            <a:ext cx="7581691" cy="2092132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hiva: A Man, A Myth or The Divine Reality ? - Politics and Daily News - NFDB">
            <a:extLst>
              <a:ext uri="{FF2B5EF4-FFF2-40B4-BE49-F238E27FC236}">
                <a16:creationId xmlns:a16="http://schemas.microsoft.com/office/drawing/2014/main" id="{0D826E96-0191-01DF-ED53-D68F51A77C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24"/>
          <a:stretch>
            <a:fillRect/>
          </a:stretch>
        </p:blipFill>
        <p:spPr bwMode="auto">
          <a:xfrm>
            <a:off x="0" y="-1"/>
            <a:ext cx="9144000" cy="652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xfrm>
            <a:off x="8655497" y="6521549"/>
            <a:ext cx="183701" cy="30777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rgbClr val="FFFFFF"/>
                </a:solidFill>
              </a:rPr>
              <a:t>2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59EA9A-87F3-BBAF-14E8-5E7C785FACA1}"/>
              </a:ext>
            </a:extLst>
          </p:cNvPr>
          <p:cNvSpPr/>
          <p:nvPr/>
        </p:nvSpPr>
        <p:spPr>
          <a:xfrm>
            <a:off x="0" y="6065308"/>
            <a:ext cx="6016752" cy="400106"/>
          </a:xfrm>
          <a:prstGeom prst="rect">
            <a:avLst/>
          </a:prstGeom>
          <a:solidFill>
            <a:srgbClr val="10253F">
              <a:alpha val="81961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Shape 65"/>
          <p:cNvSpPr/>
          <p:nvPr/>
        </p:nvSpPr>
        <p:spPr>
          <a:xfrm>
            <a:off x="0" y="6065309"/>
            <a:ext cx="6016752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 anchor="b">
            <a:spAutoFit/>
          </a:bodyPr>
          <a:lstStyle/>
          <a:p>
            <a:pPr>
              <a:defRPr sz="2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US" dirty="0">
                <a:solidFill>
                  <a:srgbClr val="FFFFFF"/>
                </a:solidFill>
                <a:latin typeface="+mn-lt"/>
              </a:rPr>
              <a:t> </a:t>
            </a:r>
            <a:r>
              <a:rPr dirty="0">
                <a:solidFill>
                  <a:srgbClr val="FFFFFF"/>
                </a:solidFill>
                <a:latin typeface="+mn-lt"/>
              </a:rPr>
              <a:t>Section 3: </a:t>
            </a:r>
            <a:r>
              <a:rPr lang="en-US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+mn-lt"/>
              </a:rPr>
              <a:t>A Brief History of Southern and Eastern Asia</a:t>
            </a:r>
            <a:endParaRPr u="sng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+mn-lt"/>
              <a:hlinkClick r:id="rId3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2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xfrm>
            <a:off x="8526699" y="6528116"/>
            <a:ext cx="312499" cy="2946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2" name="Shape 112">
            <a:extLst>
              <a:ext uri="{FF2B5EF4-FFF2-40B4-BE49-F238E27FC236}">
                <a16:creationId xmlns:a16="http://schemas.microsoft.com/office/drawing/2014/main" id="{4AA1E661-B789-89BB-2011-33573CDD5E6B}"/>
              </a:ext>
            </a:extLst>
          </p:cNvPr>
          <p:cNvSpPr txBox="1">
            <a:spLocks/>
          </p:cNvSpPr>
          <p:nvPr/>
        </p:nvSpPr>
        <p:spPr>
          <a:xfrm>
            <a:off x="453348" y="11430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758951" marR="0" indent="-758951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indent="-28575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1219200" marR="0" indent="-30480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▪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1737360" marR="0" indent="-36576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2194560" marR="0" indent="-36576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2651760" marR="0" indent="-36576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3108960" marR="0" indent="-36576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3566159" marR="0" indent="-365759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4023359" marR="0" indent="-365759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342900" lvl="1" indent="-342900" hangingPunct="1">
              <a:spcBef>
                <a:spcPts val="1690"/>
              </a:spcBef>
              <a:buFont typeface="Arial"/>
              <a:buChar char="➢"/>
            </a:pPr>
            <a:r>
              <a:rPr lang="en-US" sz="3200" dirty="0">
                <a:latin typeface="+mn-lt"/>
              </a:rPr>
              <a:t>Essential Question:</a:t>
            </a:r>
          </a:p>
          <a:p>
            <a:pPr marL="892629" lvl="2" indent="-457200" hangingPunct="1">
              <a:lnSpc>
                <a:spcPct val="100000"/>
              </a:lnSpc>
              <a:spcBef>
                <a:spcPts val="169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How did the events of World War II impact Asia politically and socially?</a:t>
            </a:r>
          </a:p>
        </p:txBody>
      </p:sp>
      <p:sp>
        <p:nvSpPr>
          <p:cNvPr id="8" name="Shape 156">
            <a:extLst>
              <a:ext uri="{FF2B5EF4-FFF2-40B4-BE49-F238E27FC236}">
                <a16:creationId xmlns:a16="http://schemas.microsoft.com/office/drawing/2014/main" id="{DC7BB197-8A82-96A6-8108-37E8D065FE3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 marL="0" marR="0" indent="0" algn="ctr" defTabSz="8046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3528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000" dirty="0">
                <a:latin typeface="+mn-lt"/>
              </a:rPr>
              <a:t>SECTION 3: A BRIEF HISTORY OF SOUTHERN AND EASTERN ASIA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/>
          </p:cNvSpPr>
          <p:nvPr>
            <p:ph type="sldNum" sz="quarter" idx="2"/>
          </p:nvPr>
        </p:nvSpPr>
        <p:spPr>
          <a:xfrm>
            <a:off x="8526699" y="6528116"/>
            <a:ext cx="312499" cy="2946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2" name="Shape 116">
            <a:extLst>
              <a:ext uri="{FF2B5EF4-FFF2-40B4-BE49-F238E27FC236}">
                <a16:creationId xmlns:a16="http://schemas.microsoft.com/office/drawing/2014/main" id="{3795F2A7-EA1A-3A91-A237-4F2089EC2FCC}"/>
              </a:ext>
            </a:extLst>
          </p:cNvPr>
          <p:cNvSpPr txBox="1">
            <a:spLocks/>
          </p:cNvSpPr>
          <p:nvPr/>
        </p:nvSpPr>
        <p:spPr>
          <a:xfrm>
            <a:off x="453348" y="1143000"/>
            <a:ext cx="8229600" cy="5385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758951" marR="0" indent="-758951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783771" marR="0" indent="-326571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1219200" marR="0" indent="-30480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▪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1737360" marR="0" indent="-36576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2194560" marR="0" indent="-36576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2651760" marR="0" indent="-36576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3108960" marR="0" indent="-36576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3566159" marR="0" indent="-365759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4023359" marR="0" indent="-365759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342900" lvl="1" indent="-342900" hangingPunct="1">
              <a:lnSpc>
                <a:spcPct val="100000"/>
              </a:lnSpc>
              <a:spcBef>
                <a:spcPts val="1690"/>
              </a:spcBef>
              <a:buFont typeface="Wingdings"/>
              <a:buChar char="➢"/>
            </a:pPr>
            <a:r>
              <a:rPr lang="en-US" dirty="0">
                <a:latin typeface="+mn-lt"/>
              </a:rPr>
              <a:t>What terms do I need to know?:</a:t>
            </a:r>
          </a:p>
          <a:p>
            <a:pPr marL="742950" lvl="1" indent="-285750">
              <a:lnSpc>
                <a:spcPct val="100000"/>
              </a:lnSpc>
              <a:spcBef>
                <a:spcPts val="1690"/>
              </a:spcBef>
              <a:buFont typeface="Arial"/>
              <a:defRPr sz="2800"/>
            </a:pPr>
            <a:r>
              <a:rPr lang="en-US" dirty="0">
                <a:latin typeface="+mn-lt"/>
              </a:rPr>
              <a:t>nationalism</a:t>
            </a:r>
          </a:p>
          <a:p>
            <a:pPr marL="742950" lvl="1" indent="-285750">
              <a:lnSpc>
                <a:spcPct val="100000"/>
              </a:lnSpc>
              <a:spcBef>
                <a:spcPts val="1690"/>
              </a:spcBef>
              <a:buFont typeface="Arial"/>
              <a:defRPr sz="2800"/>
            </a:pPr>
            <a:r>
              <a:rPr lang="en-US" dirty="0">
                <a:latin typeface="+mn-lt"/>
              </a:rPr>
              <a:t>communism</a:t>
            </a:r>
          </a:p>
          <a:p>
            <a:pPr marL="742950" lvl="1" indent="-285750">
              <a:lnSpc>
                <a:spcPct val="100000"/>
              </a:lnSpc>
              <a:spcBef>
                <a:spcPts val="1690"/>
              </a:spcBef>
              <a:buFont typeface="Arial"/>
              <a:defRPr sz="2800"/>
            </a:pPr>
            <a:r>
              <a:rPr lang="en-US" dirty="0">
                <a:latin typeface="+mn-lt"/>
              </a:rPr>
              <a:t>Cold War</a:t>
            </a:r>
          </a:p>
          <a:p>
            <a:pPr marL="742950" lvl="1" indent="-285750">
              <a:lnSpc>
                <a:spcPct val="100000"/>
              </a:lnSpc>
              <a:spcBef>
                <a:spcPts val="1690"/>
              </a:spcBef>
              <a:buFont typeface="Arial"/>
              <a:defRPr sz="2800"/>
            </a:pPr>
            <a:r>
              <a:rPr lang="en-US" dirty="0">
                <a:latin typeface="+mn-lt"/>
              </a:rPr>
              <a:t>containment</a:t>
            </a:r>
          </a:p>
          <a:p>
            <a:pPr marL="742950" lvl="1" indent="-285750">
              <a:lnSpc>
                <a:spcPct val="100000"/>
              </a:lnSpc>
              <a:spcBef>
                <a:spcPts val="1690"/>
              </a:spcBef>
              <a:buFont typeface="Arial"/>
              <a:defRPr sz="2800"/>
            </a:pPr>
            <a:r>
              <a:rPr lang="en-US" dirty="0">
                <a:latin typeface="+mn-lt"/>
              </a:rPr>
              <a:t>domino theory</a:t>
            </a:r>
          </a:p>
          <a:p>
            <a:pPr marL="742950" lvl="1" indent="-285750">
              <a:lnSpc>
                <a:spcPct val="100000"/>
              </a:lnSpc>
              <a:spcBef>
                <a:spcPts val="1690"/>
              </a:spcBef>
              <a:buFont typeface="Arial"/>
              <a:defRPr sz="2800"/>
            </a:pPr>
            <a:r>
              <a:rPr lang="en-US" dirty="0">
                <a:latin typeface="+mn-lt"/>
              </a:rPr>
              <a:t>armistice</a:t>
            </a:r>
          </a:p>
          <a:p>
            <a:pPr marL="742950" lvl="1" indent="-285750">
              <a:lnSpc>
                <a:spcPct val="100000"/>
              </a:lnSpc>
              <a:spcBef>
                <a:spcPts val="1690"/>
              </a:spcBef>
              <a:buFont typeface="Arial"/>
              <a:defRPr sz="2800"/>
            </a:pPr>
            <a:r>
              <a:rPr lang="en-US" dirty="0">
                <a:latin typeface="+mn-lt"/>
              </a:rPr>
              <a:t>demilitarized zone</a:t>
            </a:r>
          </a:p>
        </p:txBody>
      </p:sp>
      <p:sp>
        <p:nvSpPr>
          <p:cNvPr id="3" name="Shape 156">
            <a:extLst>
              <a:ext uri="{FF2B5EF4-FFF2-40B4-BE49-F238E27FC236}">
                <a16:creationId xmlns:a16="http://schemas.microsoft.com/office/drawing/2014/main" id="{5A0CC657-3593-E185-9D14-5A672486B13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 marL="0" marR="0" indent="0" algn="ctr" defTabSz="8046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3528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000" dirty="0">
                <a:latin typeface="+mn-lt"/>
              </a:rPr>
              <a:t>SECTION 3: A BRIEF HISTORY OF SOUTHERN AND EASTERN ASIA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ED1FB1-E9E2-E01C-4437-725087FFC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>
            <a:extLst>
              <a:ext uri="{FF2B5EF4-FFF2-40B4-BE49-F238E27FC236}">
                <a16:creationId xmlns:a16="http://schemas.microsoft.com/office/drawing/2014/main" id="{A6DC500C-A5DA-C283-6094-19EE82630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43000"/>
            <a:ext cx="8229600" cy="530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dirty="0">
                <a:latin typeface="+mn-lt"/>
              </a:rPr>
              <a:t>Many regions of Southern and Eastern Asia were colonized by European powers.</a:t>
            </a:r>
          </a:p>
          <a:p>
            <a:pPr marL="1204020" lvl="2" indent="-743771" defTabSz="896111">
              <a:spcBef>
                <a:spcPts val="169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800" dirty="0">
                <a:latin typeface="+mn-lt"/>
              </a:rPr>
              <a:t>India was colonized by the British, and France colonized most of Southeast Asia.</a:t>
            </a:r>
          </a:p>
          <a:p>
            <a:pPr marL="1204020" lvl="2" indent="-743771" defTabSz="896111">
              <a:spcBef>
                <a:spcPts val="169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800" dirty="0">
                <a:latin typeface="+mn-lt"/>
              </a:rPr>
              <a:t>Although the Koreas, China, and Japan escaped European colonization, they were all affected by the independence movements and growth of communism.</a:t>
            </a:r>
          </a:p>
          <a:p>
            <a:pPr marL="1204020" lvl="2" indent="-743771" defTabSz="896111">
              <a:spcBef>
                <a:spcPts val="169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800" dirty="0">
                <a:latin typeface="+mn-lt"/>
              </a:rPr>
              <a:t>Many Asian countries gained independence after World War II.</a:t>
            </a:r>
          </a:p>
        </p:txBody>
      </p:sp>
      <p:sp>
        <p:nvSpPr>
          <p:cNvPr id="78" name="Shape 78">
            <a:extLst>
              <a:ext uri="{FF2B5EF4-FFF2-40B4-BE49-F238E27FC236}">
                <a16:creationId xmlns:a16="http://schemas.microsoft.com/office/drawing/2014/main" id="{25E62EE5-1EA4-3A8B-DB82-809A4BC7EEA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0879" y="6528116"/>
            <a:ext cx="208319" cy="2946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sp>
        <p:nvSpPr>
          <p:cNvPr id="6" name="Shape 72">
            <a:extLst>
              <a:ext uri="{FF2B5EF4-FFF2-40B4-BE49-F238E27FC236}">
                <a16:creationId xmlns:a16="http://schemas.microsoft.com/office/drawing/2014/main" id="{A3CD5E4A-9635-B967-E917-C6ABDAE5E448}"/>
              </a:ext>
            </a:extLst>
          </p:cNvPr>
          <p:cNvSpPr txBox="1">
            <a:spLocks/>
          </p:cNvSpPr>
          <p:nvPr/>
        </p:nvSpPr>
        <p:spPr>
          <a:xfrm>
            <a:off x="457199" y="0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 marL="0" marR="0" indent="0" algn="ctr" defTabSz="85039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000" dirty="0">
                <a:latin typeface="+mn-lt"/>
              </a:rPr>
              <a:t>COLONIALISM AND STRUGGLES</a:t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FOR INDEPENDENCE</a:t>
            </a:r>
          </a:p>
        </p:txBody>
      </p:sp>
    </p:spTree>
    <p:extLst>
      <p:ext uri="{BB962C8B-B14F-4D97-AF65-F5344CB8AC3E}">
        <p14:creationId xmlns:p14="http://schemas.microsoft.com/office/powerpoint/2010/main" val="121341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17D15F-D17C-149E-D5E0-1D86DD6E23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>
            <a:extLst>
              <a:ext uri="{FF2B5EF4-FFF2-40B4-BE49-F238E27FC236}">
                <a16:creationId xmlns:a16="http://schemas.microsoft.com/office/drawing/2014/main" id="{70F0583D-FD31-76CB-4C0A-F91694E9F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43000"/>
            <a:ext cx="8229600" cy="530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2800" dirty="0">
                <a:latin typeface="+mn-lt"/>
              </a:rPr>
              <a:t>During World War II, Japan took over many parts of the Pacific and China, but they were pushed back by the US and its allies.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2800" b="1" dirty="0">
                <a:latin typeface="+mn-lt"/>
              </a:rPr>
              <a:t>Nationalism</a:t>
            </a:r>
            <a:r>
              <a:rPr lang="en-US" sz="2800" dirty="0">
                <a:latin typeface="+mn-lt"/>
              </a:rPr>
              <a:t> (pride in one’s country) fueled independence movements across the region.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2800" b="1" dirty="0">
                <a:latin typeface="+mn-lt"/>
              </a:rPr>
              <a:t>Communism</a:t>
            </a:r>
            <a:r>
              <a:rPr lang="en-US" sz="2800" dirty="0">
                <a:latin typeface="+mn-lt"/>
              </a:rPr>
              <a:t>, a type of government in which a single party controls the country and the government owns all property and controls the economy, took hold in Vietnam and China.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2800" dirty="0">
                <a:latin typeface="+mn-lt"/>
              </a:rPr>
              <a:t>The </a:t>
            </a:r>
            <a:r>
              <a:rPr lang="en-US" sz="2800" b="1" dirty="0">
                <a:latin typeface="+mn-lt"/>
              </a:rPr>
              <a:t>Cold War</a:t>
            </a:r>
            <a:r>
              <a:rPr lang="en-US" sz="2800" dirty="0">
                <a:latin typeface="+mn-lt"/>
              </a:rPr>
              <a:t>, a war of words with no direct fighting, began after World War II as the United States sought </a:t>
            </a:r>
            <a:r>
              <a:rPr lang="en-US" sz="2800" b="1" dirty="0">
                <a:latin typeface="+mn-lt"/>
              </a:rPr>
              <a:t>containment</a:t>
            </a:r>
            <a:r>
              <a:rPr lang="en-US" sz="2800" dirty="0">
                <a:latin typeface="+mn-lt"/>
              </a:rPr>
              <a:t> to stop the spread of communism to other Asian countries.</a:t>
            </a:r>
          </a:p>
        </p:txBody>
      </p:sp>
      <p:sp>
        <p:nvSpPr>
          <p:cNvPr id="78" name="Shape 78">
            <a:extLst>
              <a:ext uri="{FF2B5EF4-FFF2-40B4-BE49-F238E27FC236}">
                <a16:creationId xmlns:a16="http://schemas.microsoft.com/office/drawing/2014/main" id="{00D13921-C804-F244-193A-AB67AD9EB50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0879" y="6528116"/>
            <a:ext cx="208319" cy="2946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6" name="Shape 72">
            <a:extLst>
              <a:ext uri="{FF2B5EF4-FFF2-40B4-BE49-F238E27FC236}">
                <a16:creationId xmlns:a16="http://schemas.microsoft.com/office/drawing/2014/main" id="{0FC881F3-E870-9D01-5B31-062A415B430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Autofit/>
          </a:bodyPr>
          <a:lstStyle>
            <a:lvl1pPr marL="0" marR="0" indent="0" algn="ctr" defTabSz="85039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400" dirty="0">
                <a:latin typeface="+mn-lt"/>
              </a:rPr>
              <a:t>WORLD WAR II AND ITS AFTERMATH</a:t>
            </a:r>
          </a:p>
        </p:txBody>
      </p:sp>
    </p:spTree>
    <p:extLst>
      <p:ext uri="{BB962C8B-B14F-4D97-AF65-F5344CB8AC3E}">
        <p14:creationId xmlns:p14="http://schemas.microsoft.com/office/powerpoint/2010/main" val="290772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5ED9E3-C5B0-4275-E311-5E50C9A936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>
            <a:extLst>
              <a:ext uri="{FF2B5EF4-FFF2-40B4-BE49-F238E27FC236}">
                <a16:creationId xmlns:a16="http://schemas.microsoft.com/office/drawing/2014/main" id="{7A2348A3-F1B7-7138-0DAA-99123F1BE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43000"/>
            <a:ext cx="8229600" cy="530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2400" dirty="0">
                <a:latin typeface="+mn-lt"/>
              </a:rPr>
              <a:t>The US believed that if one country became communist, other neighboring countries would also fall to communism – a concept known as the </a:t>
            </a:r>
            <a:r>
              <a:rPr lang="en-US" sz="2400" b="1" dirty="0">
                <a:latin typeface="+mn-lt"/>
              </a:rPr>
              <a:t>domino theory</a:t>
            </a:r>
            <a:r>
              <a:rPr lang="en-US" sz="2400" dirty="0">
                <a:latin typeface="+mn-lt"/>
              </a:rPr>
              <a:t>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2400" dirty="0">
                <a:latin typeface="+mn-lt"/>
              </a:rPr>
              <a:t>After WW2, the Korean Peninsula was divided: the Soviet-controlled north and the Allied-controlled south. 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2400" dirty="0">
                <a:latin typeface="+mn-lt"/>
              </a:rPr>
              <a:t>North Korean forces invaded the south to reunify the peninsula in 1950, but UN forces fought them back, resulting in an </a:t>
            </a:r>
            <a:r>
              <a:rPr lang="en-US" sz="2400" b="1" dirty="0">
                <a:latin typeface="+mn-lt"/>
              </a:rPr>
              <a:t>armistice</a:t>
            </a:r>
            <a:r>
              <a:rPr lang="en-US" sz="2400" dirty="0">
                <a:latin typeface="+mn-lt"/>
              </a:rPr>
              <a:t> (pause in fighting) in 1953.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2400" dirty="0">
                <a:latin typeface="+mn-lt"/>
              </a:rPr>
              <a:t>In the end, the peninsula was divided into two countries: the northern, communist half, and the southern, democratic half. 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2400" dirty="0">
                <a:latin typeface="+mn-lt"/>
              </a:rPr>
              <a:t>Tensions remain between North Korea and South Korea. The border between the two countries is a </a:t>
            </a:r>
            <a:r>
              <a:rPr lang="en-US" sz="2400" b="1" dirty="0">
                <a:latin typeface="+mn-lt"/>
              </a:rPr>
              <a:t>demilitarized zone</a:t>
            </a:r>
            <a:r>
              <a:rPr lang="en-US" sz="2400" dirty="0">
                <a:latin typeface="+mn-lt"/>
              </a:rPr>
              <a:t>, which means no military equipment or people are allowed within the border.</a:t>
            </a:r>
          </a:p>
        </p:txBody>
      </p:sp>
      <p:sp>
        <p:nvSpPr>
          <p:cNvPr id="78" name="Shape 78">
            <a:extLst>
              <a:ext uri="{FF2B5EF4-FFF2-40B4-BE49-F238E27FC236}">
                <a16:creationId xmlns:a16="http://schemas.microsoft.com/office/drawing/2014/main" id="{64054CDB-8DCD-FA50-A9F3-0B666467F53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0879" y="6528116"/>
            <a:ext cx="208319" cy="2946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6" name="Shape 72">
            <a:extLst>
              <a:ext uri="{FF2B5EF4-FFF2-40B4-BE49-F238E27FC236}">
                <a16:creationId xmlns:a16="http://schemas.microsoft.com/office/drawing/2014/main" id="{72494D04-4BBC-3FE3-556A-049882F56BAE}"/>
              </a:ext>
            </a:extLst>
          </p:cNvPr>
          <p:cNvSpPr txBox="1">
            <a:spLocks/>
          </p:cNvSpPr>
          <p:nvPr/>
        </p:nvSpPr>
        <p:spPr>
          <a:xfrm>
            <a:off x="457199" y="0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 marL="0" marR="0" indent="0" algn="ctr" defTabSz="85039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400" dirty="0">
                <a:latin typeface="+mn-lt"/>
              </a:rPr>
              <a:t>KOREAN WAR</a:t>
            </a:r>
          </a:p>
        </p:txBody>
      </p:sp>
    </p:spTree>
    <p:extLst>
      <p:ext uri="{BB962C8B-B14F-4D97-AF65-F5344CB8AC3E}">
        <p14:creationId xmlns:p14="http://schemas.microsoft.com/office/powerpoint/2010/main" val="135698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0D018E-7A7A-5661-A8AD-4A9F28D54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>
            <a:extLst>
              <a:ext uri="{FF2B5EF4-FFF2-40B4-BE49-F238E27FC236}">
                <a16:creationId xmlns:a16="http://schemas.microsoft.com/office/drawing/2014/main" id="{6C5DE82E-6D62-2E55-A956-CECDC338E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43000"/>
            <a:ext cx="8229600" cy="530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2800" dirty="0">
                <a:latin typeface="+mn-lt"/>
              </a:rPr>
              <a:t>Many Vietnamese wanted to reorganize their country under the communist leadership of Ho Chi Minh, but the US feared the spread of communism.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2800" dirty="0">
                <a:latin typeface="+mn-lt"/>
              </a:rPr>
              <a:t>War broke out in 1955 between the North Vietnamese, supported by the Soviet Union, and the South Vietnamese, supported by the US.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2800" dirty="0">
                <a:latin typeface="+mn-lt"/>
              </a:rPr>
              <a:t>Many resources were contributed to the war, but it became increasingly unpopular in the US.</a:t>
            </a:r>
          </a:p>
          <a:p>
            <a:pPr marL="1204020" lvl="2" indent="-743771" defTabSz="896111">
              <a:spcBef>
                <a:spcPts val="169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400" dirty="0">
                <a:latin typeface="+mn-lt"/>
              </a:rPr>
              <a:t>The US withdrew their military by 1975, and Vietnam was soon united under a communist government.</a:t>
            </a:r>
          </a:p>
        </p:txBody>
      </p:sp>
      <p:sp>
        <p:nvSpPr>
          <p:cNvPr id="78" name="Shape 78">
            <a:extLst>
              <a:ext uri="{FF2B5EF4-FFF2-40B4-BE49-F238E27FC236}">
                <a16:creationId xmlns:a16="http://schemas.microsoft.com/office/drawing/2014/main" id="{66F86C24-0279-3B87-98BF-36F67D88CCA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0879" y="6528116"/>
            <a:ext cx="208319" cy="2946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sp>
        <p:nvSpPr>
          <p:cNvPr id="6" name="Shape 72">
            <a:extLst>
              <a:ext uri="{FF2B5EF4-FFF2-40B4-BE49-F238E27FC236}">
                <a16:creationId xmlns:a16="http://schemas.microsoft.com/office/drawing/2014/main" id="{71DB3D95-1F65-9AB4-FAC2-66183E093B30}"/>
              </a:ext>
            </a:extLst>
          </p:cNvPr>
          <p:cNvSpPr txBox="1">
            <a:spLocks/>
          </p:cNvSpPr>
          <p:nvPr/>
        </p:nvSpPr>
        <p:spPr>
          <a:xfrm>
            <a:off x="457199" y="0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 marL="0" marR="0" indent="0" algn="ctr" defTabSz="85039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400" dirty="0">
                <a:latin typeface="+mn-lt"/>
              </a:rPr>
              <a:t>VIETNAM WAR</a:t>
            </a:r>
          </a:p>
        </p:txBody>
      </p:sp>
    </p:spTree>
    <p:extLst>
      <p:ext uri="{BB962C8B-B14F-4D97-AF65-F5344CB8AC3E}">
        <p14:creationId xmlns:p14="http://schemas.microsoft.com/office/powerpoint/2010/main" val="176877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p" bldLvl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F6CBEAE8-72BC-1686-FB2A-800BE36920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" r="2941"/>
          <a:stretch>
            <a:fillRect/>
          </a:stretch>
        </p:blipFill>
        <p:spPr bwMode="auto">
          <a:xfrm>
            <a:off x="0" y="0"/>
            <a:ext cx="91440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2" name="Shape 222"/>
          <p:cNvSpPr>
            <a:spLocks noGrp="1"/>
          </p:cNvSpPr>
          <p:nvPr>
            <p:ph type="sldNum" sz="quarter" idx="2"/>
          </p:nvPr>
        </p:nvSpPr>
        <p:spPr>
          <a:xfrm>
            <a:off x="8450499" y="6528116"/>
            <a:ext cx="312499" cy="2946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/>
          </a:p>
        </p:txBody>
      </p:sp>
      <p:sp>
        <p:nvSpPr>
          <p:cNvPr id="223" name="Shape 223"/>
          <p:cNvSpPr/>
          <p:nvPr/>
        </p:nvSpPr>
        <p:spPr>
          <a:xfrm>
            <a:off x="0" y="6107672"/>
            <a:ext cx="7924800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Image Credits:</a:t>
            </a:r>
            <a:r>
              <a:rPr lang="en-US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all Wikimedia Commons. Maps ©20</a:t>
            </a:r>
            <a:r>
              <a:rPr lang="en-US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25</a:t>
            </a:r>
            <a:r>
              <a:rPr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Clairmont Press.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85E972-6B66-CF10-0BDE-4C07B065E8E0}"/>
              </a:ext>
            </a:extLst>
          </p:cNvPr>
          <p:cNvSpPr txBox="1"/>
          <p:nvPr/>
        </p:nvSpPr>
        <p:spPr>
          <a:xfrm>
            <a:off x="3464709" y="6490770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hlinkClick r:id="rId3" action="ppaction://hlinksldjump"/>
              </a:rPr>
              <a:t>Return to Main Menu</a:t>
            </a:r>
            <a:endParaRPr lang="en-US" dirty="0">
              <a:latin typeface="+mn-lt"/>
              <a:ea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1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4F81BD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2097</TotalTime>
  <Words>524</Words>
  <Application>Microsoft Macintosh PowerPoint</Application>
  <PresentationFormat>On-screen Show (4:3)</PresentationFormat>
  <Paragraphs>47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Emmett Mullins</cp:lastModifiedBy>
  <cp:revision>141</cp:revision>
  <dcterms:modified xsi:type="dcterms:W3CDTF">2025-10-13T00:24:36Z</dcterms:modified>
</cp:coreProperties>
</file>