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0" r:id="rId7"/>
    <p:sldId id="293" r:id="rId8"/>
    <p:sldId id="261" r:id="rId9"/>
    <p:sldId id="292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67AF"/>
    <a:srgbClr val="50528E"/>
    <a:srgbClr val="808EC7"/>
    <a:srgbClr val="CF232A"/>
    <a:srgbClr val="D52E29"/>
    <a:srgbClr val="DD4028"/>
    <a:srgbClr val="F26524"/>
    <a:srgbClr val="E00C7B"/>
    <a:srgbClr val="C41F77"/>
    <a:srgbClr val="AE2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slide" Target="slide22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8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F6EE3-DA93-491A-FBA8-359F771B30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>
          <a:xfrm>
            <a:off x="-1" y="3389494"/>
            <a:ext cx="9144002" cy="314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F48E8-96B7-7042-4F37-62C94E55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12174"/>
            <a:ext cx="9144002" cy="2445563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26F5A-2A8D-1ABD-2CCD-D70DB53CC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1409700" y="4191000"/>
            <a:ext cx="6324600" cy="1508105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3</a:t>
            </a:r>
          </a:p>
          <a:p>
            <a:pPr algn="ctr">
              <a:defRPr/>
            </a:pPr>
            <a:r>
              <a:rPr lang="en-US" sz="28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latin typeface="Frutiger LT Std 45 Light" panose="020B0703030504020204" pitchFamily="34" charset="77"/>
                <a:cs typeface="Times New Roman" panose="02020603050405020304" pitchFamily="18" charset="0"/>
              </a:rPr>
              <a:t>Economic Understanding</a:t>
            </a:r>
            <a:endParaRPr lang="en-US" sz="2800" i="1" dirty="0">
              <a:ln w="63500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1447162" y="4185745"/>
            <a:ext cx="6249676" cy="1508105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D52E29"/>
                  </a:gs>
                  <a:gs pos="100000">
                    <a:srgbClr val="CF232A"/>
                  </a:gs>
                  <a:gs pos="0">
                    <a:srgbClr val="DD4028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gradFill>
                  <a:gsLst>
                    <a:gs pos="50000">
                      <a:srgbClr val="6367AF"/>
                    </a:gs>
                    <a:gs pos="100000">
                      <a:srgbClr val="50528E"/>
                    </a:gs>
                    <a:gs pos="0">
                      <a:srgbClr val="808EC7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3</a:t>
            </a:r>
          </a:p>
          <a:p>
            <a:pPr algn="ctr">
              <a:defRPr/>
            </a:pPr>
            <a:r>
              <a:rPr lang="en-US" sz="2800" i="1" dirty="0">
                <a:gradFill>
                  <a:gsLst>
                    <a:gs pos="50000">
                      <a:srgbClr val="6367AF"/>
                    </a:gs>
                    <a:gs pos="100000">
                      <a:srgbClr val="50528E"/>
                    </a:gs>
                    <a:gs pos="0">
                      <a:srgbClr val="808EC7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Economic Understanding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D52E29"/>
                  </a:gs>
                  <a:gs pos="100000">
                    <a:srgbClr val="CF232A"/>
                  </a:gs>
                  <a:gs pos="0">
                    <a:srgbClr val="DD4028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2856E9-9C8C-C4BB-0D47-159C47685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6266AE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button on slide 3 to go to the final question.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are the limits and rules set by the government regarding imports and domestic goods?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0915E-6123-485C-B610-C1C2248DDCE6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08B6380-7662-EE01-6001-EF7A7FCE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standards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93B33E-6215-9E77-D6F5-15FFA56A073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D11E38B-764D-F417-84DF-21CCFBC8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67BC-B802-2C79-CCB2-95C1848C267C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905506"/>
            <a:ext cx="913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price of one nation's currency in terms of another nation's currency?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2D0D0-ED12-78D5-21E8-3983ED132398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exchange rate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A6DE971-4A00-9000-9484-972EEA41D24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7E82DD1-7AF7-82E4-7B6D-7042EB01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CD42D-0876-5828-3C3E-33B644E8301A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basic things necessary for all humans, such as air, food, clothing, and shelter?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D64C2-56AC-F7BA-F154-F75ABDBAA5CB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needs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EDA1F0B-0005-0CAE-6E93-026316204C7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AE810B6-A6DC-32C0-17FD-1DEE1CED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951AC-835F-5BD8-81DA-59036F1B70D6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work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or activities people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perform, often for a fee?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9C97C-77EB-C3B7-2A07-8565DCBD45A6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services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C4CB598-86EC-EE41-1662-F0486846099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7D3F218-17F0-A58E-842B-966AB551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DCEA9-5964-6C00-B69D-57FA6E7C2894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1905506"/>
            <a:ext cx="91201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person who satisfies a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need or want by buying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 good or service?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634AB-C1DA-AB77-461C-FF7F1096F1F4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consumer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8EAB1F3-1B53-75BB-D540-F02B817784A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BC0B7B2-ADDC-6599-9DA5-57D46A7A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3A61C-FB93-5691-35BA-C53ED7B536E0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Terms</a:t>
            </a:r>
            <a:endParaRPr lang="en-US" sz="200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The Basics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Economic Systems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Decision-Making</a:t>
            </a: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things needed to produce goods and services?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2ABE-936E-D13F-B7BA-829AE248F88C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factors of production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B7B814B-0C9C-0E21-7ECD-31CB52FB51C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2AC8AA7-ACED-60F2-74EF-FB53FBE3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0D1FE-F8FA-D256-B3EA-438B3CF700D1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2644170"/>
            <a:ext cx="91376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resource is unable to replenish itself?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2433E-5DCB-AF24-A8F3-38759C746B04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nonrenewable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823FFF2-03C1-02FB-61D9-2A23B1A9435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CA027BE-ED60-2569-8675-B4509D24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56386-2355-A36B-14A0-9B7284957B59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Basics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situation do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people and societies try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satisfy unlimited wants with limited resources?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scarcity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7998B4F-23C7-578A-26CA-729E2FA3A43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B657DD4-7FC7-15AC-F72E-F9F36973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0A3B8-4E6B-2817-3E72-D76F5D7EE4A3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a random, luck-driven choice?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03C0-F747-7B5A-F133-FB76FC5B6B1B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lottery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AB431F-4B1B-59BF-138D-287D8E1B4AD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FD89F60-2FF2-06FB-6C17-993C9586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736EF-5D7F-EA00-C800-249F4362C4DD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way things are distributed?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56A14-64B5-0F53-35C8-76F6263F6A70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resource allocation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5FCE0BB-FB4B-2137-B284-0C33C53108B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5B48E22-75CE-C139-6021-D9D29420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B03B6-DC36-D0A8-8F0E-818058E12CC3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260E325D-E972-2B59-EC53-95A6DDF65B7E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4E508A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>
              <a:solidFill>
                <a:srgbClr val="4E508A"/>
              </a:solidFill>
            </a:endParaRPr>
          </a:p>
        </p:txBody>
      </p:sp>
      <p:sp>
        <p:nvSpPr>
          <p:cNvPr id="4" name="Rounded 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42AACEFA-BC44-9146-3DCA-5C88BC5ABCDD}"/>
              </a:ext>
            </a:extLst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808EC7"/>
              </a:gs>
              <a:gs pos="50000">
                <a:srgbClr val="6266AE"/>
              </a:gs>
              <a:gs pos="100000">
                <a:srgbClr val="4E508A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2DEA6967-0F9F-5ABD-3DF4-E72E965C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value of the next best alternative a person does not choose?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7EC0F-1E1B-99D2-9C11-D481B99CC9E8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opportunity cost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F543D0-88CC-F725-C4BB-E643CA14DDD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C628949-719A-8D08-D171-CE752C5B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CCD86-CBCC-65B1-A5A7-C004915902E7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905506"/>
            <a:ext cx="913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phrase means allowing a resource to be collected by the first person who selects that resource?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4CBAD-D666-2A1D-9A83-DE12813892FD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first-come/first-served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6A44556-C6AF-2F25-3622-5F05B38B23D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F0B106E-0AB1-E644-85F3-9960EECC6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4D03D-D885-F7BF-4A8E-49E046D8FC88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Decision-Making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0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type of economy is dependent on agriculture and bartering, in which decisions</a:t>
            </a:r>
            <a:br>
              <a:rPr lang="en-US" sz="40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0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are often made based on long-held customs, beliefs, or habits?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traditional economy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C40CE5A-2808-3271-C29F-2074C07770D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F6F5C18-5E02-D7F2-069D-CF2D07E0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DCCD2-8FD4-E8C3-17E8-E792EA2099AD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type of economy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do government planning groups make the basic economic decisions?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F751E-D744-034B-2350-C52C26745672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command economy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D689F0-63CC-845F-6BD0-A242EAADF0C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8E2851F-A802-DD88-0522-92EFA7CAF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FBC12-848A-BB1E-5EF8-FF77EDF878BB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type of economy are decisions made at an individual, rather than government level?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41C2D-7A1E-5009-EEE5-522284DA49FB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market economy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0D2652-7028-373A-CD5F-28D8834A7B0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5D1299-66BE-AD6C-44C4-1EA9113C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0FD7-6F19-C0A3-3300-CCF626C756D1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people who produce goods or services?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tax on imports?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47A15-70C5-AB0A-2533-181DB2D7805C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tariff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56BD6F2-EAEC-22D0-5797-F4EBC24FDD0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C913773-3863-21DB-2D28-E89CB08F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331B8-620E-E2F8-4E90-B98F85F215FB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274838"/>
            <a:ext cx="9143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a government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order that stops trade with another country?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542FC-979D-2B5B-F37D-982ACC8768CF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embargo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854E28-84BE-10B0-DAFF-489B2CF8956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E35FAB1-D4B7-C221-B4FB-93976283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3BD9C-7986-59DF-B3E6-20D6068A005C}"/>
              </a:ext>
            </a:extLst>
          </p:cNvPr>
          <p:cNvSpPr txBox="1"/>
          <p:nvPr/>
        </p:nvSpPr>
        <p:spPr>
          <a:xfrm>
            <a:off x="0" y="147935"/>
            <a:ext cx="3276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 Systems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a person or group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people who use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resources to make goods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or provide services?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3C2-1CC8-D514-2A21-E7DD91450A5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producer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45D8624-6B8C-DB7D-D06B-73A77D129F7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0286E36-BBE0-BB82-9486-0D2D996D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CC5A2-21C5-EE4C-6F0B-601C8D51D16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something that comes from the earth or nature that is useful to humans?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2B436-F7E0-5938-86CE-AD67AD392D07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natural resources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A54499F-162A-F223-7EE7-FFCC0DCB273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E767F7C-4EDE-1C8C-A874-6EDD6281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3A7DB-E01C-02DB-1016-82CD168AA48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money taken in economics?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14AFA-1BD8-EADF-217E-2D8B3A2D162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A24C4547-FF37-5A19-C1CA-9156AD37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income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A77AFD4-5303-9FD3-668F-DC506AB9022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24BB489-FB60-1752-D78E-7047C61E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3FE8E-A142-A71E-471A-272423A9FCA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human resources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F58EAB6-7443-EE11-1BAB-AA165789491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D97901E-6208-8BAE-AED6-08BC1F37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8D7F9-B580-3F16-0481-52737E61EA21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quantity of a good or service available</a:t>
            </a:r>
            <a:b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for sale?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6E5A7-8D61-7261-A727-6D4EB7F179F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supply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B6D7E3-983A-54E8-2F84-60EE139A162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6BBC1BC-E1D5-AEAB-FA1D-906DF1B8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9AFAF-9B35-F5A0-09CE-A218252FE57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351508"/>
            <a:ext cx="91376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4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situation when a person does not have a job but has been actively looking for work and is currently available for work?</a:t>
            </a:r>
            <a:endParaRPr lang="en-US" sz="3600" dirty="0">
              <a:solidFill>
                <a:srgbClr val="6367AF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A977C-E3E3-35A6-6FB0-02BAA68FB8F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unemployment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1C14FFB-D5D6-3ECA-EC81-159A31D4317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B699BE1-DED6-CB66-A3F5-3366BF2E8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94918-849A-6548-8808-629361FC0D40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7" y="610826"/>
            <a:ext cx="6721365" cy="379559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1836" y="2028616"/>
            <a:ext cx="91351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total value of the final goods and services produced within a country in one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BD3FD-23CD-7D48-AE10-29F554C2F0A1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2572D0A-AA63-9E66-C2FF-3D8D392B85A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9798398-87AF-AFBD-22C5-7F807F850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800" u="none" dirty="0">
                <a:solidFill>
                  <a:schemeClr val="tx1"/>
                </a:solidFill>
                <a:latin typeface="Georgia" panose="02040502050405020303" pitchFamily="18" charset="0"/>
              </a:rPr>
              <a:t>Gross Domestic Product (GDP)</a:t>
            </a:r>
          </a:p>
        </p:txBody>
      </p:sp>
      <p:sp>
        <p:nvSpPr>
          <p:cNvPr id="8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EA4028-CCD2-7806-7637-4FE24C66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BEAD9-5C8E-D908-DE82-97FCC40BFC5A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2473276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What term refers to tolls used in the production of goods and services?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4AFE6-3DC3-7E99-918C-7B3297D10207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capital goods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FCA3179-B1D2-D929-4CA9-5DB055578E5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C8957C3-A0DF-EA92-13BF-B3F0B63F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03E59-ABDA-0F94-C0F1-5443E5FFF3C2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quantity of a good or service that customers are willing to buy?</a:t>
            </a:r>
            <a:endParaRPr lang="en-US" sz="5400" dirty="0">
              <a:solidFill>
                <a:srgbClr val="6367AF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877E5-7FAE-F426-5674-05E6870F2A66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demand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FA2D21-438D-1909-EDE1-027767BA59D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08E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D46FA01-68F3-4C2B-912D-73F735BF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367AF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AAAFC-2C9F-5B0F-8455-5D12B6AE66D3}"/>
              </a:ext>
            </a:extLst>
          </p:cNvPr>
          <p:cNvSpPr txBox="1"/>
          <p:nvPr/>
        </p:nvSpPr>
        <p:spPr>
          <a:xfrm>
            <a:off x="0" y="147935"/>
            <a:ext cx="1676400" cy="461665"/>
          </a:xfrm>
          <a:prstGeom prst="rect">
            <a:avLst/>
          </a:prstGeom>
          <a:gradFill>
            <a:gsLst>
              <a:gs pos="0">
                <a:srgbClr val="808EC7"/>
              </a:gs>
              <a:gs pos="50000">
                <a:srgbClr val="6367AF"/>
              </a:gs>
              <a:gs pos="100000">
                <a:srgbClr val="50528E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33561</TotalTime>
  <Words>900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Studies Grade 7 Chapter 3</dc:title>
  <dc:subject>Clairmont Press 2025</dc:subject>
  <dc:creator/>
  <cp:keywords>wrap-up</cp:keywords>
  <dc:description/>
  <cp:lastModifiedBy>Emmett Mullins</cp:lastModifiedBy>
  <cp:revision>439</cp:revision>
  <dcterms:created xsi:type="dcterms:W3CDTF">1999-03-08T16:42:31Z</dcterms:created>
  <dcterms:modified xsi:type="dcterms:W3CDTF">2025-09-13T00:04:10Z</dcterms:modified>
  <cp:category/>
</cp:coreProperties>
</file>