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58"/>
  </p:notesMasterIdLst>
  <p:sldIdLst>
    <p:sldId id="324" r:id="rId2"/>
    <p:sldId id="256" r:id="rId3"/>
    <p:sldId id="350" r:id="rId4"/>
    <p:sldId id="259" r:id="rId5"/>
    <p:sldId id="291" r:id="rId6"/>
    <p:sldId id="260" r:id="rId7"/>
    <p:sldId id="293" r:id="rId8"/>
    <p:sldId id="261" r:id="rId9"/>
    <p:sldId id="292" r:id="rId10"/>
    <p:sldId id="262" r:id="rId11"/>
    <p:sldId id="294" r:id="rId12"/>
    <p:sldId id="263" r:id="rId13"/>
    <p:sldId id="295" r:id="rId14"/>
    <p:sldId id="264" r:id="rId15"/>
    <p:sldId id="296" r:id="rId16"/>
    <p:sldId id="265" r:id="rId17"/>
    <p:sldId id="297" r:id="rId18"/>
    <p:sldId id="266" r:id="rId19"/>
    <p:sldId id="298" r:id="rId20"/>
    <p:sldId id="267" r:id="rId21"/>
    <p:sldId id="299" r:id="rId22"/>
    <p:sldId id="268" r:id="rId23"/>
    <p:sldId id="300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274" r:id="rId35"/>
    <p:sldId id="306" r:id="rId36"/>
    <p:sldId id="275" r:id="rId37"/>
    <p:sldId id="307" r:id="rId38"/>
    <p:sldId id="276" r:id="rId39"/>
    <p:sldId id="308" r:id="rId40"/>
    <p:sldId id="277" r:id="rId41"/>
    <p:sldId id="309" r:id="rId42"/>
    <p:sldId id="278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325" r:id="rId55"/>
    <p:sldId id="290" r:id="rId56"/>
    <p:sldId id="32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266AE"/>
    <a:srgbClr val="4E508A"/>
    <a:srgbClr val="7F8EC8"/>
    <a:srgbClr val="CF232A"/>
    <a:srgbClr val="D52E29"/>
    <a:srgbClr val="DD4028"/>
    <a:srgbClr val="F26524"/>
    <a:srgbClr val="E00C7B"/>
    <a:srgbClr val="C41F77"/>
    <a:srgbClr val="AE2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6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9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E25D9B-50EE-490C-BCEC-37E6821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98C9F1-223A-4333-A2FE-7562F3685978}" type="slidenum">
              <a:rPr lang="en-US" sz="1200" b="0" smtClean="0">
                <a:solidFill>
                  <a:schemeClr val="tx1"/>
                </a:solidFill>
              </a:rPr>
              <a:pPr/>
              <a:t>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0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A78589-4D1B-4CE5-942C-C4A8E44FEB9B}" type="slidenum">
              <a:rPr 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8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F8E536-B94E-4209-BBC3-7D4AA0551C57}" type="slidenum">
              <a:rPr lang="en-US" sz="1200" b="0" smtClean="0">
                <a:solidFill>
                  <a:schemeClr val="tx1"/>
                </a:solidFill>
              </a:rPr>
              <a:pPr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3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4F63E7-A976-4C20-B63F-5A85914356B2}" type="slidenum">
              <a:rPr 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52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8C588B2-3854-40FB-A2B2-EA3236ECE2C7}" type="slidenum">
              <a:rPr 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54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F99063-2562-4C9E-B327-BF109BEF901B}" type="slidenum">
              <a:rPr 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7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569B8B-9135-462D-AD85-BA9F769157C2}" type="slidenum">
              <a:rPr lang="en-US" sz="1200" b="0" smtClean="0">
                <a:solidFill>
                  <a:schemeClr val="tx1"/>
                </a:solidFill>
              </a:rPr>
              <a:pPr/>
              <a:t>15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0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C6B954-E2CC-48BD-BC87-377EA0BF1CD7}" type="slidenum">
              <a:rPr lang="en-US" sz="1200" b="0" smtClean="0">
                <a:solidFill>
                  <a:schemeClr val="tx1"/>
                </a:solidFill>
              </a:rPr>
              <a:pPr/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15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57FAF5-35B9-46F3-BF3D-437A176453A5}" type="slidenum">
              <a:rPr 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61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799495A-92F9-4812-9FE5-2F574B31C856}" type="slidenum">
              <a:rPr 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40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0294ED-6B0C-4D7C-92F3-925D121EB61A}" type="slidenum">
              <a:rPr 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9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FD6673-AB6C-43C4-87FD-1C813D00BE11}" type="slidenum">
              <a:rPr lang="en-US" sz="1200" b="0" smtClean="0">
                <a:solidFill>
                  <a:schemeClr val="tx1"/>
                </a:solidFill>
              </a:rPr>
              <a:pPr/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0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118072-A981-4EB9-A2A9-692DCAA35DD2}" type="slidenum">
              <a:rPr 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8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3C02C3-3142-42E6-9780-8E5CA44101EB}" type="slidenum">
              <a:rPr 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97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E68A5D-DE81-4801-826A-2698C5D6A030}" type="slidenum">
              <a:rPr 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79AB606-A88A-4067-9F47-00A7A15013A9}" type="slidenum">
              <a:rPr 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20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C11984B-B9D4-4F7B-997B-E4E83606D049}" type="slidenum">
              <a:rPr lang="en-US" sz="1200" b="0" smtClean="0">
                <a:solidFill>
                  <a:schemeClr val="tx1"/>
                </a:solidFill>
              </a:rPr>
              <a:pPr/>
              <a:t>24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32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CC9726D-7388-45FF-8A67-6B5EE0681955}" type="slidenum">
              <a:rPr 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31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638C9-C764-4795-8958-2CED05B39FE8}" type="slidenum">
              <a:rPr 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30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7809A3-C22A-44D3-83C1-F4DF4883D226}" type="slidenum">
              <a:rPr 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FA9761-5AC7-4FDB-ACA5-52A3260D46DE}" type="slidenum">
              <a:rPr 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7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F61B61-74D3-4DD7-8962-6E7DCBCD4479}" type="slidenum">
              <a:rPr 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1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249D060-E281-4631-A82F-6EB961D0FE24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2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94D695-AA4F-4103-92E0-F72EB96F666A}" type="slidenum">
              <a:rPr 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2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82BDAE-7AAD-4A41-809D-BC250B95FFCB}" type="slidenum">
              <a:rPr 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90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B6AB4A-82DE-4556-BB4A-871FCD09EF17}" type="slidenum">
              <a:rPr 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78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F962D7-3228-481A-8C9C-BA298EB57461}" type="slidenum">
              <a:rPr 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63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D392C9-28D3-428A-A897-FD39DECD5DC2}" type="slidenum">
              <a:rPr 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21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044D4BF-07C2-45A3-865C-B98A6BC5DBE7}" type="slidenum">
              <a:rPr 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68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896109-3BCF-4FAA-86A7-602A7FD608E6}" type="slidenum">
              <a:rPr 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25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01D808-CE96-49CD-9B34-9CA60BA1B66C}" type="slidenum">
              <a:rPr 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36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000B13-6910-41F3-9A1B-5B91BF5B9375}" type="slidenum">
              <a:rPr 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02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64BDE6-6CB2-4FAD-879E-70977D797AD4}" type="slidenum">
              <a:rPr 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9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15483D-E68D-4414-B30D-1E15E8F3BB16}" type="slidenum">
              <a:rPr 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8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C51A13-1C3C-4D46-817E-186035320028}" type="slidenum">
              <a:rPr 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25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570AE2-1F08-46BA-A71D-4834F27620C1}" type="slidenum">
              <a:rPr lang="en-US" sz="1200" b="0" smtClean="0">
                <a:solidFill>
                  <a:schemeClr val="tx1"/>
                </a:solidFill>
              </a:rPr>
              <a:pPr/>
              <a:t>41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61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3C7A509-55FC-46C7-A748-9B18EB4B2FD9}" type="slidenum">
              <a:rPr 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4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4C27C60-B86F-4A11-B891-AB047B9F0342}" type="slidenum">
              <a:rPr 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30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FA08FD-2DEE-4A98-90A4-98B24B631D84}" type="slidenum">
              <a:rPr lang="en-US" sz="1200" b="0" smtClean="0">
                <a:solidFill>
                  <a:schemeClr val="tx1"/>
                </a:solidFill>
              </a:rPr>
              <a:pPr/>
              <a:t>44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5A373E4-4068-4092-B420-5098F1EB1416}" type="slidenum">
              <a:rPr lang="en-US" sz="1200" b="0" smtClean="0">
                <a:solidFill>
                  <a:schemeClr val="tx1"/>
                </a:solidFill>
              </a:rPr>
              <a:pPr/>
              <a:t>45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546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D63443-B6A3-4FD0-9BDB-F1E4296A540D}" type="slidenum">
              <a:rPr lang="en-US" sz="1200" b="0" smtClean="0">
                <a:solidFill>
                  <a:schemeClr val="tx1"/>
                </a:solidFill>
              </a:rPr>
              <a:pPr/>
              <a:t>46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51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C56F4E3-5E8B-433F-839B-5B16C22F1CD6}" type="slidenum">
              <a:rPr lang="en-US" sz="1200" b="0" smtClean="0">
                <a:solidFill>
                  <a:schemeClr val="tx1"/>
                </a:solidFill>
              </a:rPr>
              <a:pPr/>
              <a:t>47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7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73664D-B1D3-4E2C-9347-B723265997F6}" type="slidenum">
              <a:rPr lang="en-US" sz="1200" b="0" smtClean="0">
                <a:solidFill>
                  <a:schemeClr val="tx1"/>
                </a:solidFill>
              </a:rPr>
              <a:pPr/>
              <a:t>48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6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9F4E9C-584A-4730-BBAA-A3AA960861DC}" type="slidenum">
              <a:rPr lang="en-US" sz="1200" b="0" smtClean="0">
                <a:solidFill>
                  <a:schemeClr val="tx1"/>
                </a:solidFill>
              </a:rPr>
              <a:pPr/>
              <a:t>49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FB7EE94-6691-46C6-B51E-F14B3BEA539D}" type="slidenum">
              <a:rPr 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704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6F2B9C-B6A5-41E2-8F6B-E866049C68E9}" type="slidenum">
              <a:rPr lang="en-US" sz="1200" b="0" smtClean="0">
                <a:solidFill>
                  <a:schemeClr val="tx1"/>
                </a:solidFill>
              </a:rPr>
              <a:pPr/>
              <a:t>50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824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5A1DAD-B4CC-4DEA-B949-7EBF234CFBDB}" type="slidenum">
              <a:rPr lang="en-US" sz="1200" b="0" smtClean="0">
                <a:solidFill>
                  <a:schemeClr val="tx1"/>
                </a:solidFill>
              </a:rPr>
              <a:pPr/>
              <a:t>51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514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5F0CC1-5D4F-4A58-9F85-A383FD90D2F0}" type="slidenum">
              <a:rPr lang="en-US" sz="1200" b="0" smtClean="0">
                <a:solidFill>
                  <a:schemeClr val="tx1"/>
                </a:solidFill>
              </a:rPr>
              <a:pPr/>
              <a:t>52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784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9CE3E7-8637-4443-A23D-C93A384EF1E1}" type="slidenum">
              <a:rPr lang="en-US" sz="1200" b="0" smtClean="0">
                <a:solidFill>
                  <a:schemeClr val="tx1"/>
                </a:solidFill>
              </a:rPr>
              <a:pPr/>
              <a:t>53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687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2CD4C5-F52D-49ED-B207-DF2EFEF276DA}" type="slidenum">
              <a:rPr lang="en-US" sz="1200" b="0" smtClean="0">
                <a:solidFill>
                  <a:schemeClr val="tx1"/>
                </a:solidFill>
              </a:rPr>
              <a:pPr/>
              <a:t>54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956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5FBDE14-88A1-4ACC-B8FE-9FEF0D2EAB4E}" type="slidenum">
              <a:rPr lang="en-US" sz="1200" b="0" smtClean="0">
                <a:solidFill>
                  <a:schemeClr val="tx1"/>
                </a:solidFill>
              </a:rPr>
              <a:pPr/>
              <a:t>55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597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8D97DB-FF01-4B6F-AB04-4F456A13CA52}" type="slidenum">
              <a:rPr lang="en-US" sz="1200" b="0" smtClean="0">
                <a:solidFill>
                  <a:schemeClr val="tx1"/>
                </a:solidFill>
              </a:rPr>
              <a:pPr/>
              <a:t>56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9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3FB677A-6ECF-42DF-9605-E4A60A57A591}" type="slidenum">
              <a:rPr 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4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B01DE7-7CA5-4088-B575-C5741E8C2C39}" type="slidenum">
              <a:rPr lang="en-US" sz="1200" b="0" smtClean="0">
                <a:solidFill>
                  <a:schemeClr val="tx1"/>
                </a:solidFill>
              </a:rPr>
              <a:pPr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D09F25F-FAF6-4787-8B93-A30F3D687B1E}" type="slidenum">
              <a:rPr 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5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BE83C-810F-472F-AD39-E535F2E5BC2C}" type="slidenum">
              <a:rPr 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7011-1D87-48DB-952D-312CD765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2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AC07-0AB5-4FD6-8129-A962F84D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B7AD-8607-4B52-B915-BC7C10A9F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BCD9-BF4A-4C79-9559-53590F9B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1683-C088-4E13-B94A-7F6BE5ED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7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D007-DF4D-4F6F-B821-4169D3F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AF9F-19E7-410E-B589-A9A6073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9B5A-034E-49C2-93DE-4D33767A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9553-3466-42A7-9AEE-754994C8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2D3B-65BC-4B6E-8B9D-332279010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4BB-BCEA-4F3A-B54F-635ACDC6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3230D832-0BBC-45D3-A2F2-D8CCCB3FE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17" r:id="rId5"/>
    <p:sldLayoutId id="2147483818" r:id="rId6"/>
    <p:sldLayoutId id="2147483819" r:id="rId7"/>
    <p:sldLayoutId id="2147483824" r:id="rId8"/>
    <p:sldLayoutId id="2147483825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6.xml"/><Relationship Id="rId18" Type="http://schemas.openxmlformats.org/officeDocument/2006/relationships/slide" Target="slide22.xml"/><Relationship Id="rId26" Type="http://schemas.openxmlformats.org/officeDocument/2006/relationships/slide" Target="slide42.xml"/><Relationship Id="rId3" Type="http://schemas.openxmlformats.org/officeDocument/2006/relationships/slide" Target="slide54.xml"/><Relationship Id="rId21" Type="http://schemas.openxmlformats.org/officeDocument/2006/relationships/slide" Target="slide48.xml"/><Relationship Id="rId7" Type="http://schemas.openxmlformats.org/officeDocument/2006/relationships/slide" Target="slide12.xml"/><Relationship Id="rId12" Type="http://schemas.openxmlformats.org/officeDocument/2006/relationships/slide" Target="slide16.xml"/><Relationship Id="rId17" Type="http://schemas.openxmlformats.org/officeDocument/2006/relationships/slide" Target="slide20.xml"/><Relationship Id="rId25" Type="http://schemas.openxmlformats.org/officeDocument/2006/relationships/slide" Target="slide32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4.xml"/><Relationship Id="rId24" Type="http://schemas.openxmlformats.org/officeDocument/2006/relationships/slide" Target="slide50.xml"/><Relationship Id="rId5" Type="http://schemas.openxmlformats.org/officeDocument/2006/relationships/slide" Target="slide8.xml"/><Relationship Id="rId15" Type="http://schemas.openxmlformats.org/officeDocument/2006/relationships/slide" Target="slide46.xml"/><Relationship Id="rId23" Type="http://schemas.openxmlformats.org/officeDocument/2006/relationships/slide" Target="slide40.xml"/><Relationship Id="rId28" Type="http://schemas.openxmlformats.org/officeDocument/2006/relationships/slide" Target="slide4.xml"/><Relationship Id="rId10" Type="http://schemas.openxmlformats.org/officeDocument/2006/relationships/slide" Target="slide34.xml"/><Relationship Id="rId19" Type="http://schemas.openxmlformats.org/officeDocument/2006/relationships/slide" Target="slide28.xml"/><Relationship Id="rId4" Type="http://schemas.openxmlformats.org/officeDocument/2006/relationships/slide" Target="slide6.xml"/><Relationship Id="rId9" Type="http://schemas.openxmlformats.org/officeDocument/2006/relationships/slide" Target="slide24.xml"/><Relationship Id="rId14" Type="http://schemas.openxmlformats.org/officeDocument/2006/relationships/slide" Target="slide36.xml"/><Relationship Id="rId22" Type="http://schemas.openxmlformats.org/officeDocument/2006/relationships/slide" Target="slide30.xml"/><Relationship Id="rId27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0A677-F85C-54A3-63F3-95C81197DC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/>
        </p:blipFill>
        <p:spPr>
          <a:xfrm>
            <a:off x="-1" y="3389494"/>
            <a:ext cx="9144002" cy="3149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A065C-889D-286F-18C0-9B184BC56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12174"/>
            <a:ext cx="9144002" cy="2445563"/>
          </a:xfrm>
          <a:prstGeom prst="rect">
            <a:avLst/>
          </a:prstGeom>
          <a:effectLst>
            <a:glow rad="88900">
              <a:schemeClr val="tx1">
                <a:alpha val="15000"/>
              </a:schemeClr>
            </a:glow>
            <a:outerShdw blurRad="127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E4E9C-985F-7A4B-4941-5DCD067AD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75" y="2718112"/>
            <a:ext cx="8530650" cy="1421775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4206099-80EA-D144-F89B-B0C495467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play the game, go to the next slide and click on a </a:t>
            </a:r>
            <a:r>
              <a:rPr lang="en-US" sz="1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point value 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go to a question.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</a:t>
            </a:r>
            <a:r>
              <a:rPr lang="en-US" sz="1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Final Wrap-Up 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button on slide 3 to go to the final question.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C9EE1-12E2-A6CC-CC2E-5E7351FBE399}"/>
              </a:ext>
            </a:extLst>
          </p:cNvPr>
          <p:cNvSpPr txBox="1"/>
          <p:nvPr/>
        </p:nvSpPr>
        <p:spPr>
          <a:xfrm>
            <a:off x="1409700" y="4191000"/>
            <a:ext cx="6324600" cy="1508105"/>
          </a:xfrm>
          <a:prstGeom prst="rect">
            <a:avLst/>
          </a:prstGeom>
          <a:noFill/>
          <a:ln w="18415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ln w="635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11</a:t>
            </a:r>
          </a:p>
          <a:p>
            <a:pPr algn="ctr">
              <a:defRPr/>
            </a:pPr>
            <a:r>
              <a:rPr lang="en-US" sz="2800" i="1" dirty="0">
                <a:ln w="635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Federal Republic of Nigeria</a:t>
            </a:r>
          </a:p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63153-A92C-FE22-C0FA-3B982B4835C0}"/>
              </a:ext>
            </a:extLst>
          </p:cNvPr>
          <p:cNvSpPr txBox="1"/>
          <p:nvPr/>
        </p:nvSpPr>
        <p:spPr>
          <a:xfrm>
            <a:off x="1447162" y="4190999"/>
            <a:ext cx="6249676" cy="1508105"/>
          </a:xfrm>
          <a:prstGeom prst="rect">
            <a:avLst/>
          </a:prstGeom>
          <a:noFill/>
          <a:ln w="18415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D52E29"/>
                  </a:gs>
                  <a:gs pos="100000">
                    <a:srgbClr val="CF232A"/>
                  </a:gs>
                  <a:gs pos="0">
                    <a:srgbClr val="DD4028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gradFill>
                  <a:gsLst>
                    <a:gs pos="50000">
                      <a:srgbClr val="6266AE"/>
                    </a:gs>
                    <a:gs pos="100000">
                      <a:srgbClr val="4E508A"/>
                    </a:gs>
                    <a:gs pos="0">
                      <a:srgbClr val="7F8EC8"/>
                    </a:gs>
                  </a:gsLst>
                  <a:lin ang="0" scaled="0"/>
                </a:gra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11</a:t>
            </a:r>
          </a:p>
          <a:p>
            <a:pPr algn="ctr">
              <a:defRPr/>
            </a:pPr>
            <a:r>
              <a:rPr lang="en-US" sz="2800" i="1" dirty="0">
                <a:gradFill>
                  <a:gsLst>
                    <a:gs pos="50000">
                      <a:srgbClr val="6266AE"/>
                    </a:gs>
                    <a:gs pos="100000">
                      <a:srgbClr val="4E508A"/>
                    </a:gs>
                    <a:gs pos="0">
                      <a:srgbClr val="7F8EC8"/>
                    </a:gs>
                  </a:gsLst>
                  <a:lin ang="0" scaled="0"/>
                </a:gra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Federal Republic of Nigeria</a:t>
            </a:r>
          </a:p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D52E29"/>
                  </a:gs>
                  <a:gs pos="100000">
                    <a:srgbClr val="CF232A"/>
                  </a:gs>
                  <a:gs pos="0">
                    <a:srgbClr val="DD4028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028616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a dry wind that blows from the northeast carrying dust from the Sahara Desert across West Africa?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C2945-7E22-A823-0427-9C5FA937893E}"/>
              </a:ext>
            </a:extLst>
          </p:cNvPr>
          <p:cNvSpPr txBox="1"/>
          <p:nvPr/>
        </p:nvSpPr>
        <p:spPr>
          <a:xfrm>
            <a:off x="0" y="147935"/>
            <a:ext cx="23622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Geography - 400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08B6380-7662-EE01-6001-EF7A7FCE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harmattan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A6F8AFC-9599-BEB3-9400-B2461E1F9C7D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FE89BCC-C8DB-79E0-63A3-ADECE882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0DCBC-BB67-A1DB-3BCA-2B430A231C93}"/>
              </a:ext>
            </a:extLst>
          </p:cNvPr>
          <p:cNvSpPr txBox="1"/>
          <p:nvPr/>
        </p:nvSpPr>
        <p:spPr>
          <a:xfrm>
            <a:off x="0" y="147935"/>
            <a:ext cx="23622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Geography - 400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350" y="1905506"/>
            <a:ext cx="91376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 the militant Muslim group that is trying to take over parts of Nigeria?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7915B-C8AE-D77B-4AD3-0BEC038CDD57}"/>
              </a:ext>
            </a:extLst>
          </p:cNvPr>
          <p:cNvSpPr txBox="1"/>
          <p:nvPr/>
        </p:nvSpPr>
        <p:spPr>
          <a:xfrm>
            <a:off x="0" y="147935"/>
            <a:ext cx="23622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Geography - 500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245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Boko Haram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2CDB6DA-54CA-E3D5-0BAC-73409F1A6B00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F544FE6-4E79-58F3-1FB1-95CBB4BFD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3C5DF-2D4A-336A-98D1-F6EFC7F47BAF}"/>
              </a:ext>
            </a:extLst>
          </p:cNvPr>
          <p:cNvSpPr txBox="1"/>
          <p:nvPr/>
        </p:nvSpPr>
        <p:spPr>
          <a:xfrm>
            <a:off x="0" y="147935"/>
            <a:ext cx="23622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Geography - 500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2644170"/>
            <a:ext cx="91439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a person involved in trade?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ED64C2-56AC-F7BA-F154-F75ABDBAA5CB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- 100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merchant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48E9FC1-03A8-C94E-59FE-7D96864433E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5098B822-FFBD-AA39-4033-722980D42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D10D9-F3F3-C322-BD45-CC3121281BF5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- 100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a person sent to promote Christianity in a foreign country?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20C7B-0113-2687-E1A7-474C516D0851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- 200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3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missionary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DF7066B-920F-FC13-6C5F-E17E688D700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9EB11F2-7F60-A363-B26B-4CD7FC81F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5C1E7-FFBC-846E-BBB6-4D770ADB1967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- 200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919" y="2151727"/>
            <a:ext cx="91201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movement grew out of the desire for people of African descent to work together and think of Africa as a homeland?</a:t>
            </a:r>
            <a:endParaRPr lang="en-US" sz="2000" dirty="0">
              <a:solidFill>
                <a:srgbClr val="6266AE"/>
              </a:solidFill>
              <a:effectLst>
                <a:innerShdw blurRad="114300">
                  <a:prstClr val="black"/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9E94A-3220-3653-7D71-615AF9B9334E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- 300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Pan-African movement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55C99B2-6FB9-A9F5-2BBB-F8C14A406FD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D58E103-878C-4126-7365-E529057CB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0C9B6-F604-1BB6-F3FE-70D2C7B80035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- 300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28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Geography</a:t>
            </a:r>
            <a:endParaRPr lang="en-US" sz="200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339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4713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History</a:t>
            </a:r>
            <a:endParaRPr 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340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Economy</a:t>
            </a:r>
          </a:p>
        </p:txBody>
      </p:sp>
      <p:sp>
        <p:nvSpPr>
          <p:cNvPr id="14341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23218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Wild Card</a:t>
            </a:r>
          </a:p>
        </p:txBody>
      </p:sp>
      <p:sp>
        <p:nvSpPr>
          <p:cNvPr id="16392" name="AutoShape 3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791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6393" name="AutoShape 3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4471" y="3439031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6394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131" y="4489836"/>
            <a:ext cx="1676400" cy="1129284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6395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1572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6396" name="AutoShape 3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49" name="AutoShape 3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3178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0" name="AutoShape 3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1308429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1" name="AutoShape 3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1295400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3" name="AutoShape 3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4" name="AutoShape 4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295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5" name="AutoShape 4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6" name="AutoShape 4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2369058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8" name="AutoShape 44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2419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59" name="AutoShape 45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90398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0" name="AutoShape 46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5685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61" name="AutoShape 47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2" name="AutoShape 48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9006" y="3419160"/>
            <a:ext cx="1676400" cy="1083564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3" name="AutoShape 49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3429000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5" name="AutoShape 51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6" name="AutoShape 52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4497482"/>
            <a:ext cx="1676400" cy="1129284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7" name="AutoShape 53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4490317"/>
            <a:ext cx="1676400" cy="1129284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9" name="AutoShape 55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0" name="AutoShape 5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1" name="AutoShape 5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5619601"/>
            <a:ext cx="1676400" cy="11430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3" name="AutoShape 6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Government</a:t>
            </a:r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34">
            <a:hlinkClick r:id="rId28" action="ppaction://hlinksldjump" highlightClick="1"/>
            <a:extLst>
              <a:ext uri="{FF2B5EF4-FFF2-40B4-BE49-F238E27FC236}">
                <a16:creationId xmlns:a16="http://schemas.microsoft.com/office/drawing/2014/main" id="{89F40CFE-ECD5-7EA7-5ED7-09C77D48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47" y="1311570"/>
            <a:ext cx="1676400" cy="1066800"/>
          </a:xfrm>
          <a:prstGeom prst="actionButtonBlank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  <p:bldP spid="16394" grpId="0" animBg="1"/>
      <p:bldP spid="16395" grpId="0" animBg="1"/>
      <p:bldP spid="16396" grpId="0" animBg="1"/>
      <p:bldP spid="14349" grpId="0" animBg="1"/>
      <p:bldP spid="14350" grpId="0" animBg="1"/>
      <p:bldP spid="14351" grpId="0" animBg="1"/>
      <p:bldP spid="14353" grpId="0" animBg="1"/>
      <p:bldP spid="14354" grpId="0" animBg="1"/>
      <p:bldP spid="14355" grpId="0" animBg="1"/>
      <p:bldP spid="14356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5" grpId="0" animBg="1"/>
      <p:bldP spid="14366" grpId="0" animBg="1"/>
      <p:bldP spid="14367" grpId="0" animBg="1"/>
      <p:bldP spid="14369" grpId="0" animBg="1"/>
      <p:bldP spid="14370" grpId="0" animBg="1"/>
      <p:bldP spid="14371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area in eastern Nigeria did the Igbo (Ibo) people try to declare was their own country?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E172D-7786-B87B-E621-B01E3B6B90DB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- 400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3013502"/>
            <a:ext cx="91439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Independent State of</a:t>
            </a:r>
            <a:b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</a:b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Biafra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A56D4E2-0EF7-D953-4AC7-C6B4AF8583E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642F3C4-0F70-11ED-403D-B90DE058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5FAB1-14E8-1152-9703-3D037A44971D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- 400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349" y="2028616"/>
            <a:ext cx="913765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 type</a:t>
            </a:r>
            <a:br>
              <a:rPr lang="en-US" sz="44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 government where leaders have not been part of the military?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1EF57-F6EF-6F41-5683-CDA835D383D3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- 500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civilian rule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1C4CC6D-9FB8-6146-74BE-918EE0B2862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E5B9563-9DC0-DA6A-B695-13EFF6894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D5BBC-DBC6-1633-0297-16367554BCBA}"/>
              </a:ext>
            </a:extLst>
          </p:cNvPr>
          <p:cNvSpPr txBox="1"/>
          <p:nvPr/>
        </p:nvSpPr>
        <p:spPr>
          <a:xfrm>
            <a:off x="0" y="147935"/>
            <a:ext cx="19050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History - 500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type of country has a government with elected representatives?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B6B02-7B0A-7AE9-9D75-201884B6CE65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- 100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republic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C924392-56B7-8AC1-2FAB-826FF44D821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373D8614-91CA-B032-1B3B-9CB4A479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A9911-4C22-65B4-863B-7AD1C63A35D9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- 100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type of government has an elected president?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F94E4-4B35-FDB5-E743-0200F6F9EF7C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- 200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presidential democracy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7E70CE8-21C4-19D5-C18A-91CA97FB9E6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FE86A20-6FEF-ABA9-6733-27446EF5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3A551-6CA2-015B-06D5-F2F2A6D44A5E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- 200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 the president's cabinet in Nigeria?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0DBA1-6A68-2818-FAA7-08A1008D85EB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- 300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50" y="3013502"/>
            <a:ext cx="913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Federal Executive Council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EECAE1D-012F-4E06-C97E-3E0A6274F2F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75DF7C6-428E-FA07-3B5E-77F57B4CD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77543-51BE-F231-AF85-CD4B9B1593BD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- 300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276E045D-880E-334E-DE82-2499C532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If you have completed all the other questions on the board, then</a:t>
            </a:r>
            <a:b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button below!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A50F17F1-59E4-4C95-542D-4CBBE46D3058}"/>
              </a:ext>
            </a:extLst>
          </p:cNvPr>
          <p:cNvSpPr/>
          <p:nvPr/>
        </p:nvSpPr>
        <p:spPr bwMode="auto">
          <a:xfrm>
            <a:off x="4238625" y="2344829"/>
            <a:ext cx="666750" cy="1036010"/>
          </a:xfrm>
          <a:prstGeom prst="downArrow">
            <a:avLst/>
          </a:prstGeom>
          <a:solidFill>
            <a:srgbClr val="4E508A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3352800" y="3517406"/>
            <a:ext cx="2438400" cy="1435594"/>
          </a:xfrm>
          <a:prstGeom prst="round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A black background with white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302D4315-0BDD-5DD5-95FE-215E9B9D4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674094"/>
            <a:ext cx="2057400" cy="11222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 the bicameral legislative branch of Nigeria's government?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83919-BFF5-0299-80F6-C29B89A61F39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- 400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National Assembly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FEC2B79-6B6B-47D7-E368-099EA03E6B0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CCCBE51-2C86-68DD-DEE1-B3E1FDC10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2F782-5B55-5A5D-B5B9-1159D0065FF6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- 400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2274838"/>
            <a:ext cx="9137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 the judicial branch of Nigeria's government?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C0676-FD84-3FC2-1905-2EE06C236D37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- 500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12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Supreme Court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2FD86ED-4E81-C3DD-16DA-7BEF351ADEC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38AA05A-8357-8DA0-4768-B69CE8BAA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C1116-46BA-D4D6-6B42-3BAE14472B7B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- 500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30CEE9-B217-092E-2A52-434905CFDE36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Economy - 100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C395875-6D55-9047-7712-3B2055E0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 the</a:t>
            </a:r>
            <a:b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film industry in Nigeria?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86248BF3-A460-CE34-23C0-2EBF4084E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Nollywood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02A1919-3669-7D4F-01E9-EA9AD388F910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0A6574B-74C1-2072-2668-3B6FB909D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B5D83-721F-0EC6-1231-86799DA14735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Economy - 100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type of economy is broadened to focus on other resources and industries instead of just oil?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BB7A1-33EB-A38C-6579-5EFA3340357D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Economy - 200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diversified economy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68F0910-91D7-1DA1-DFD8-C01AF04E8DC3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AC41CD2A-CC93-1EB3-0AB7-82A37FECE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7F0D4-AA3C-D7AA-77FE-EB68D7051C24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Economy - 200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general term for roads, railways, and communication systems?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76FCB-348A-9138-8106-D808B2EB174C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Economy - 300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infrastructure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EBB637A-B869-595C-7364-4C54A971750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B55DD4D6-4D1F-F13F-F527-5A91674FD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42A56-A721-DDD4-68D7-289789F5A583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Economy - 300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2151727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0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 place where a river divides into smaller bodies of water as it meets with a larger body of water?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0DEB5-0018-D104-6739-91478AA936B4}"/>
              </a:ext>
            </a:extLst>
          </p:cNvPr>
          <p:cNvSpPr txBox="1"/>
          <p:nvPr/>
        </p:nvSpPr>
        <p:spPr>
          <a:xfrm>
            <a:off x="0" y="147935"/>
            <a:ext cx="23622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Geography - 100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548F41F-D178-A55C-9AD0-819528F1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currency of Nigeria?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2C9D2-0A8B-2CB0-80E6-8A71726EAD31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Economy - 400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EFEC8355-2144-8325-B8EC-124A0A5A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naira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5E5C2A8-7169-265F-A6A0-C4A46C698D5D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FFE89C86-5B85-8240-DB60-266274B1D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170C3-D809-24B2-3D71-260D5F89FBE4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Economy - 400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1BEB33A-F5B0-C13D-419D-26D9362E1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274838"/>
            <a:ext cx="91439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TRUE or FALSE:</a:t>
            </a:r>
            <a:b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Nigeria has the largest economy in Africa.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BD7AA6-6BFA-0C1D-59CA-B5B9EF023C07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Economy - 500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64DCE20B-D4C2-6D24-F5ED-CCEADBE4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TRUE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071525B-2375-9B88-93CA-ACE4A4093382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F837D7F-79E9-52DD-2CCF-BA0C6F7A2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00BB2-AC03-C1EA-74D2-25C2CA678C06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Economy - 500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means</a:t>
            </a:r>
            <a:b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"varied?"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78C1C-F015-57FC-FA0D-A01DE48EF2E3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diverse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F2C3FC-D7FC-94FB-5BAE-DF103E9F1C4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755BB77-DE9F-44E6-5EA3-77ED3E8E7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6BF22-0940-8426-DDEE-744ADC0B7578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" y="2274838"/>
            <a:ext cx="91439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a</a:t>
            </a:r>
            <a:b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war between citizens of the same country?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43CA12-2E03-CFEF-556A-31A6390D840E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civil war</a:t>
            </a:r>
            <a:endParaRPr lang="en-US" sz="6000" dirty="0">
              <a:solidFill>
                <a:schemeClr val="tx1"/>
              </a:solidFill>
              <a:uFill>
                <a:solidFill>
                  <a:schemeClr val="bg1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7BCEE99-4D7E-A537-9A6A-5965C54C3A4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6B7792BD-CD00-2B2A-E5FB-88F06801C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8C827-9321-988E-E116-73896AAC5EB2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type of government shares power between the national, state, and local governments?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C293A-18A4-42C0-40D4-62F256D61DB3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A24C4547-FF37-5A19-C1CA-9156AD37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federal government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2D11866-A15F-3600-1D8A-31272DBA25AE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61D7940F-BB58-C3A2-FEDC-181F2355E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DB3B5E-5046-DB28-6122-F0DF9A505CB7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delta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096B55E-4331-B88C-0C0E-3CBF09380E80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E3430C0D-D906-0B84-B048-503D81E39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41134E-4F0D-92A3-553A-D4AC78452BED}"/>
              </a:ext>
            </a:extLst>
          </p:cNvPr>
          <p:cNvSpPr txBox="1"/>
          <p:nvPr/>
        </p:nvSpPr>
        <p:spPr>
          <a:xfrm>
            <a:off x="0" y="147935"/>
            <a:ext cx="23622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Geography - 100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Under which arrangement do two nations have representatives in each other's countries?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544DF-D62A-01B4-B886-23CEFD7CAF03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diplomatic relations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7B3A0AB-9BBA-9BAF-44D1-6929FEA9D1C0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F338959C-8A67-13EE-FC9C-853D5C53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A3E8F-2FCE-C942-78A0-ED1CAF65036B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1905506"/>
            <a:ext cx="91376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an overthrow of the government by military forces?</a:t>
            </a:r>
            <a:endParaRPr lang="en-US" sz="4000" dirty="0">
              <a:solidFill>
                <a:srgbClr val="6266AE"/>
              </a:solidFill>
              <a:effectLst>
                <a:innerShdw blurRad="114300">
                  <a:prstClr val="black"/>
                </a:innerShdw>
              </a:effectLst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3CB6-017E-22DC-186E-587FC1518DF3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military coup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8145511-174E-8F7D-2ED9-E9C6A6F6181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BCD8D91B-66D8-0F9D-DF91-670975EE4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12336-9B78-E1DE-C236-F3F3322528E1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0" y="468103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Make your wager on the scoresheet and prepare for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the final question!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2846" y="6008688"/>
            <a:ext cx="25908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Final Question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8D3B91-1E77-012A-BF19-D6F347534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317" y="610826"/>
            <a:ext cx="6721365" cy="379559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-11183" y="2151727"/>
            <a:ext cx="916636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U.S. act, passed in 2000, increased the market access to the United States for qualifying countries in sub-Saharan Africa?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BD3FD-23CD-7D48-AE10-29F554C2F0A1}"/>
              </a:ext>
            </a:extLst>
          </p:cNvPr>
          <p:cNvSpPr txBox="1"/>
          <p:nvPr/>
        </p:nvSpPr>
        <p:spPr>
          <a:xfrm>
            <a:off x="0" y="152400"/>
            <a:ext cx="2133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2572D0A-AA63-9E66-C2FF-3D8D392B85A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29798398-87AF-AFBD-22C5-7F807F850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4800" u="none" dirty="0">
                <a:solidFill>
                  <a:schemeClr val="tx1"/>
                </a:solidFill>
                <a:latin typeface="Georgia" panose="02040502050405020303" pitchFamily="18" charset="0"/>
              </a:rPr>
              <a:t>African Growth and Opportunity Act (AGOA)</a:t>
            </a:r>
          </a:p>
        </p:txBody>
      </p:sp>
      <p:sp>
        <p:nvSpPr>
          <p:cNvPr id="8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7EA4028-CCD2-7806-7637-4FE24C66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CE2FE-DD76-346A-3291-8C22401249B0}"/>
              </a:ext>
            </a:extLst>
          </p:cNvPr>
          <p:cNvSpPr txBox="1"/>
          <p:nvPr/>
        </p:nvSpPr>
        <p:spPr>
          <a:xfrm>
            <a:off x="0" y="152400"/>
            <a:ext cx="21336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What term describes a waterway where ships can operate?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68226E-D1F5-F71F-51A5-1D84F091D9F0}"/>
              </a:ext>
            </a:extLst>
          </p:cNvPr>
          <p:cNvSpPr txBox="1"/>
          <p:nvPr/>
        </p:nvSpPr>
        <p:spPr>
          <a:xfrm>
            <a:off x="0" y="147935"/>
            <a:ext cx="23622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Geography - 200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399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navigable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48875FF-551C-FEC6-F551-272D7ECB85A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80E101D-B4ED-8CCF-5EBF-9BA9631E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7FEA7-164D-A1AE-083A-C5238D6E5732}"/>
              </a:ext>
            </a:extLst>
          </p:cNvPr>
          <p:cNvSpPr txBox="1"/>
          <p:nvPr/>
        </p:nvSpPr>
        <p:spPr>
          <a:xfrm>
            <a:off x="0" y="147935"/>
            <a:ext cx="23622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Geography - 200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997839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most common type of climate in Nigeria, which has monthly average temperatures above 64°F</a:t>
            </a:r>
            <a:b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all year, with a dry season and a rainy season?</a:t>
            </a:r>
            <a:endParaRPr lang="en-US" sz="4000" dirty="0">
              <a:solidFill>
                <a:srgbClr val="6266AE"/>
              </a:solidFill>
              <a:effectLst>
                <a:innerShdw blurRad="114300">
                  <a:prstClr val="black"/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ECCCC-B995-A68B-65BB-1F8D86FA98B7}"/>
              </a:ext>
            </a:extLst>
          </p:cNvPr>
          <p:cNvSpPr txBox="1"/>
          <p:nvPr/>
        </p:nvSpPr>
        <p:spPr>
          <a:xfrm>
            <a:off x="0" y="147935"/>
            <a:ext cx="23622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Geography - 300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843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tropical savanna climate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E3ED317-2FAC-97BF-674F-0C8EDD7E5013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7F8E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3D5CED11-3DE6-FBD0-5715-489F6897A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5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6FF05-27CB-25F3-78E4-1820677AB2D3}"/>
              </a:ext>
            </a:extLst>
          </p:cNvPr>
          <p:cNvSpPr txBox="1"/>
          <p:nvPr/>
        </p:nvSpPr>
        <p:spPr>
          <a:xfrm>
            <a:off x="0" y="147935"/>
            <a:ext cx="2362200" cy="461665"/>
          </a:xfrm>
          <a:prstGeom prst="rect">
            <a:avLst/>
          </a:prstGeom>
          <a:gradFill>
            <a:gsLst>
              <a:gs pos="0">
                <a:srgbClr val="7F8EC8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Geography - 300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 bwMode="auto">
        <a:gradFill>
          <a:gsLst>
            <a:gs pos="0">
              <a:schemeClr val="tx1"/>
            </a:gs>
            <a:gs pos="22000">
              <a:schemeClr val="tx1">
                <a:lumMod val="85000"/>
                <a:lumOff val="15000"/>
              </a:schemeClr>
            </a:gs>
            <a:gs pos="47000">
              <a:schemeClr val="tx1">
                <a:lumMod val="75000"/>
                <a:lumOff val="25000"/>
              </a:schemeClr>
            </a:gs>
            <a:gs pos="99000">
              <a:srgbClr val="0BB7DF"/>
            </a:gs>
            <a:gs pos="93000">
              <a:srgbClr val="1579BD"/>
            </a:gs>
            <a:gs pos="86000">
              <a:schemeClr val="tx1">
                <a:lumMod val="50000"/>
                <a:lumOff val="50000"/>
              </a:schemeClr>
            </a:gs>
            <a:gs pos="78000">
              <a:schemeClr val="bg1">
                <a:lumMod val="50000"/>
              </a:schemeClr>
            </a:gs>
            <a:gs pos="71000">
              <a:schemeClr val="tx1">
                <a:lumMod val="50000"/>
                <a:lumOff val="50000"/>
              </a:schemeClr>
            </a:gs>
          </a:gsLst>
          <a:lin ang="5400000" scaled="0"/>
        </a:gra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eaLnBrk="0" hangingPunct="0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32342</TotalTime>
  <Words>869</Words>
  <Application>Microsoft Macintosh PowerPoint</Application>
  <PresentationFormat>On-screen Show (4:3)</PresentationFormat>
  <Paragraphs>254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Comic Sans MS</vt:lpstr>
      <vt:lpstr>Franklin Gothic Book</vt:lpstr>
      <vt:lpstr>Frutiger LT Std 45 Light</vt:lpstr>
      <vt:lpstr>Georgia</vt:lpstr>
      <vt:lpstr>Times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Studies Grade 7 Chapter 11</dc:title>
  <dc:subject>Clairmont Press 2025</dc:subject>
  <dc:creator/>
  <cp:keywords>wrap-up</cp:keywords>
  <dc:description/>
  <cp:lastModifiedBy>Emmett Mullins</cp:lastModifiedBy>
  <cp:revision>442</cp:revision>
  <dcterms:created xsi:type="dcterms:W3CDTF">1999-03-08T16:42:31Z</dcterms:created>
  <dcterms:modified xsi:type="dcterms:W3CDTF">2025-09-13T00:16:45Z</dcterms:modified>
  <cp:category/>
</cp:coreProperties>
</file>