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18A"/>
    <a:srgbClr val="63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55"/>
    <p:restoredTop sz="82958"/>
  </p:normalViewPr>
  <p:slideViewPr>
    <p:cSldViewPr snapToGrid="0">
      <p:cViewPr varScale="1">
        <p:scale>
          <a:sx n="87" d="100"/>
          <a:sy n="87" d="100"/>
        </p:scale>
        <p:origin x="205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37DAB-597A-6245-AD4E-5232EF7B64E3}" type="datetimeFigureOut">
              <a:rPr lang="en-US" smtClean="0"/>
              <a:t>9/9/25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4A4BA-6F3C-DE41-BD2B-44EE0949F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Smart Skills directions on the Teacher Tech Website for </a:t>
            </a:r>
            <a:r>
              <a:rPr lang="en-US" i="1" dirty="0"/>
              <a:t>World Studies 7</a:t>
            </a:r>
            <a:r>
              <a:rPr lang="en-US" i="1" baseline="30000" dirty="0"/>
              <a:t>th</a:t>
            </a:r>
            <a:r>
              <a:rPr lang="en-US" i="1" dirty="0"/>
              <a:t> Grade </a:t>
            </a:r>
            <a:r>
              <a:rPr lang="en-US" i="0" dirty="0"/>
              <a:t>for teaching suggestions. </a:t>
            </a:r>
          </a:p>
          <a:p>
            <a:endParaRPr lang="en-US" i="0" dirty="0"/>
          </a:p>
          <a:p>
            <a:r>
              <a:rPr lang="en-US" dirty="0"/>
              <a:t>Teacher notes and answers will display in this space.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 graph</a:t>
            </a:r>
            <a:br>
              <a:rPr lang="en-US" dirty="0"/>
            </a:br>
            <a:br>
              <a:rPr lang="en-US" dirty="0"/>
            </a:br>
            <a:r>
              <a:rPr lang="en-US" baseline="0" dirty="0"/>
              <a:t>the pollution levels in Beijing, China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6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BBC</a:t>
            </a:r>
          </a:p>
          <a:p>
            <a:endParaRPr lang="en-US" dirty="0"/>
          </a:p>
          <a:p>
            <a:r>
              <a:rPr lang="en-US" dirty="0"/>
              <a:t>X axis: days of the month, Y axis: amount of particulate matter in the air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0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4</a:t>
            </a:r>
            <a:r>
              <a:rPr lang="en-US" baseline="30000" dirty="0"/>
              <a:t>th</a:t>
            </a:r>
            <a:r>
              <a:rPr lang="en-US" dirty="0"/>
              <a:t>, 2008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one month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8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air quality</a:t>
            </a:r>
            <a:r>
              <a:rPr lang="en-US" baseline="0" dirty="0"/>
              <a:t> targets for developed and developing countries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yes, it does, since it has an average above their target.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14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answer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open</a:t>
            </a:r>
            <a:r>
              <a:rPr lang="en-US" baseline="0" dirty="0"/>
              <a:t> answer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C60F-F21C-6B41-9401-FA27236B0017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F61D6-218C-186A-485A-FAFC4D5C9A97}"/>
              </a:ext>
            </a:extLst>
          </p:cNvPr>
          <p:cNvSpPr txBox="1"/>
          <p:nvPr userDrawn="1"/>
        </p:nvSpPr>
        <p:spPr>
          <a:xfrm>
            <a:off x="200278" y="6488668"/>
            <a:ext cx="60973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 </a:t>
            </a:r>
            <a:r>
              <a:rPr lang="en-US" sz="1000" b="1" dirty="0">
                <a:solidFill>
                  <a:schemeClr val="bg1"/>
                </a:solidFill>
              </a:rPr>
              <a:t>©Clairmont Press, Inc. 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47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5466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87075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695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818918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7907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9734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4094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9289-1BA7-424F-B9C5-7D0862685863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3116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4BF-E760-AB47-B626-07C36D0A0C06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5596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6242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1970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4593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7416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2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C864-B288-0E05-F3C9-A099EA917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174" y="3260749"/>
            <a:ext cx="9448800" cy="1033582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4F518A"/>
                </a:solidFill>
              </a:rPr>
              <a:t>Smart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5F76E-4E17-C190-779E-E0D19810A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174" y="4294331"/>
            <a:ext cx="9448800" cy="131050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7200" b="1" dirty="0">
                <a:solidFill>
                  <a:srgbClr val="4F518A"/>
                </a:solidFill>
              </a:rPr>
              <a:t>Week 1 – Chart/Graph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6CAEF-9EA6-D950-15EF-F0C13BC6AC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12192001" cy="326075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30F5E19-91E7-12AC-2D2D-B01CB0770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467" y="6446227"/>
            <a:ext cx="7772400" cy="365125"/>
          </a:xfrm>
        </p:spPr>
        <p:txBody>
          <a:bodyPr/>
          <a:lstStyle/>
          <a:p>
            <a:r>
              <a:rPr lang="en-US" sz="1050" dirty="0"/>
              <a:t>©Clairmont Press, Inc. </a:t>
            </a:r>
          </a:p>
        </p:txBody>
      </p:sp>
    </p:spTree>
    <p:extLst>
      <p:ext uri="{BB962C8B-B14F-4D97-AF65-F5344CB8AC3E}">
        <p14:creationId xmlns:p14="http://schemas.microsoft.com/office/powerpoint/2010/main" val="8213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1E49E-FC28-2FD9-7517-04B2DE89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3929E1-80CA-7D39-C409-EE55CB3316B8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Monday</a:t>
            </a:r>
          </a:p>
        </p:txBody>
      </p:sp>
      <p:pic>
        <p:nvPicPr>
          <p:cNvPr id="9" name="Picture 8" descr="Screen shot 2011-07-07 at 5.09.48 PM.png">
            <a:extLst>
              <a:ext uri="{FF2B5EF4-FFF2-40B4-BE49-F238E27FC236}">
                <a16:creationId xmlns:a16="http://schemas.microsoft.com/office/drawing/2014/main" id="{10AEA899-19BC-8438-14BC-AC8668321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54" y="917161"/>
            <a:ext cx="8908891" cy="502367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3C1800-8AFD-624F-C2F3-E123C8646988}"/>
              </a:ext>
            </a:extLst>
          </p:cNvPr>
          <p:cNvSpPr txBox="1">
            <a:spLocks/>
          </p:cNvSpPr>
          <p:nvPr/>
        </p:nvSpPr>
        <p:spPr>
          <a:xfrm>
            <a:off x="76200" y="1416937"/>
            <a:ext cx="3206909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What type of graph is shown here?</a:t>
            </a:r>
          </a:p>
          <a:p>
            <a:r>
              <a:rPr lang="en-US" sz="2000" b="1" dirty="0"/>
              <a:t>What is the graph displaying?</a:t>
            </a:r>
          </a:p>
        </p:txBody>
      </p:sp>
    </p:spTree>
    <p:extLst>
      <p:ext uri="{BB962C8B-B14F-4D97-AF65-F5344CB8AC3E}">
        <p14:creationId xmlns:p14="http://schemas.microsoft.com/office/powerpoint/2010/main" val="13312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BFAB5-C820-CFB4-92AF-12EC72759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9B6C73-1AE5-2602-3DA8-BA06122FE618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TUESDAY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738BF9B-433B-D773-ED31-56BC023F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B1F7F0-D5F2-260F-D851-7E32940D83B6}"/>
              </a:ext>
            </a:extLst>
          </p:cNvPr>
          <p:cNvSpPr txBox="1">
            <a:spLocks/>
          </p:cNvSpPr>
          <p:nvPr/>
        </p:nvSpPr>
        <p:spPr>
          <a:xfrm>
            <a:off x="76200" y="1416937"/>
            <a:ext cx="3206909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What is the source of this graph?</a:t>
            </a:r>
          </a:p>
          <a:p>
            <a:r>
              <a:rPr lang="en-US" sz="2000" b="1" dirty="0"/>
              <a:t>What do the X axis and the Y axis each display?</a:t>
            </a:r>
          </a:p>
        </p:txBody>
      </p:sp>
      <p:pic>
        <p:nvPicPr>
          <p:cNvPr id="7" name="Picture 6" descr="Screen shot 2011-07-07 at 5.09.48 PM.png">
            <a:extLst>
              <a:ext uri="{FF2B5EF4-FFF2-40B4-BE49-F238E27FC236}">
                <a16:creationId xmlns:a16="http://schemas.microsoft.com/office/drawing/2014/main" id="{82AA9EB0-289A-0257-A980-29C695FBE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54" y="917161"/>
            <a:ext cx="8908891" cy="50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A3423-C308-3424-3FEF-EFCD68F2D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B370504-26AF-7234-9434-484C1DC66638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WEDNESDAY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23619CA-E405-7E75-57ED-A583455D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pic>
        <p:nvPicPr>
          <p:cNvPr id="7" name="Picture 6" descr="Screen shot 2011-07-07 at 5.09.48 PM.png">
            <a:extLst>
              <a:ext uri="{FF2B5EF4-FFF2-40B4-BE49-F238E27FC236}">
                <a16:creationId xmlns:a16="http://schemas.microsoft.com/office/drawing/2014/main" id="{1E526420-5F05-EE50-0EBC-0250A5468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54" y="917161"/>
            <a:ext cx="8908891" cy="50236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8450C5-D214-5BB5-D896-F55732D99141}"/>
              </a:ext>
            </a:extLst>
          </p:cNvPr>
          <p:cNvSpPr txBox="1">
            <a:spLocks/>
          </p:cNvSpPr>
          <p:nvPr/>
        </p:nvSpPr>
        <p:spPr>
          <a:xfrm>
            <a:off x="76200" y="1416937"/>
            <a:ext cx="3206909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What is the day that has the highest particulate matter reading?</a:t>
            </a:r>
          </a:p>
          <a:p>
            <a:r>
              <a:rPr lang="en-US" sz="2000" b="1" dirty="0"/>
              <a:t>What is the range in time that the study was conducted?</a:t>
            </a:r>
          </a:p>
        </p:txBody>
      </p:sp>
    </p:spTree>
    <p:extLst>
      <p:ext uri="{BB962C8B-B14F-4D97-AF65-F5344CB8AC3E}">
        <p14:creationId xmlns:p14="http://schemas.microsoft.com/office/powerpoint/2010/main" val="7804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6F67C-BEDE-F2DF-9F6A-3D7AE0CFD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22CAD7D-08FD-6869-C6F4-124E062E85D0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THURSDAY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1AB272A-4D4C-FF75-CECB-74AD487D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pic>
        <p:nvPicPr>
          <p:cNvPr id="7" name="Picture 6" descr="Screen shot 2011-07-07 at 5.09.48 PM.png">
            <a:extLst>
              <a:ext uri="{FF2B5EF4-FFF2-40B4-BE49-F238E27FC236}">
                <a16:creationId xmlns:a16="http://schemas.microsoft.com/office/drawing/2014/main" id="{AF1D0A8D-D947-80A1-9658-FF2B74D43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54" y="917161"/>
            <a:ext cx="8908891" cy="50236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36FEAF-CE17-CABE-E797-1099F3F505F5}"/>
              </a:ext>
            </a:extLst>
          </p:cNvPr>
          <p:cNvSpPr txBox="1">
            <a:spLocks/>
          </p:cNvSpPr>
          <p:nvPr/>
        </p:nvSpPr>
        <p:spPr>
          <a:xfrm>
            <a:off x="76200" y="1416937"/>
            <a:ext cx="3206909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What do each of the dashed lines indicate on the graph?</a:t>
            </a:r>
          </a:p>
          <a:p>
            <a:r>
              <a:rPr lang="en-US" sz="2000" b="1" dirty="0"/>
              <a:t>According to this graph, in the opinion of the WHO (World Health Organization) does Beijing, China have an air pollution issue?</a:t>
            </a:r>
          </a:p>
        </p:txBody>
      </p:sp>
    </p:spTree>
    <p:extLst>
      <p:ext uri="{BB962C8B-B14F-4D97-AF65-F5344CB8AC3E}">
        <p14:creationId xmlns:p14="http://schemas.microsoft.com/office/powerpoint/2010/main" val="9798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AD7E1-CA8A-067D-0766-D1900035F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7516C2-7794-6CA8-8ECC-9CD02110C8C5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FRIDAY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A20B171-40AA-0DB6-AD3B-E1245468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pic>
        <p:nvPicPr>
          <p:cNvPr id="6" name="Picture 5" descr="Screen shot 2011-07-07 at 5.09.48 PM.png">
            <a:extLst>
              <a:ext uri="{FF2B5EF4-FFF2-40B4-BE49-F238E27FC236}">
                <a16:creationId xmlns:a16="http://schemas.microsoft.com/office/drawing/2014/main" id="{596C9F12-AE17-14DF-0825-EA04948C8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54" y="917161"/>
            <a:ext cx="8908891" cy="50236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7EE5A0-AB6B-8B94-D719-F84D8830D902}"/>
              </a:ext>
            </a:extLst>
          </p:cNvPr>
          <p:cNvSpPr txBox="1">
            <a:spLocks/>
          </p:cNvSpPr>
          <p:nvPr/>
        </p:nvSpPr>
        <p:spPr>
          <a:xfrm>
            <a:off x="76200" y="1416937"/>
            <a:ext cx="3206909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Why is it important for people across the world to understand different graphs?</a:t>
            </a:r>
          </a:p>
          <a:p>
            <a:r>
              <a:rPr lang="en-US" sz="2000" b="1" dirty="0"/>
              <a:t>How can graphs be an international tool to help solve problems across borders?</a:t>
            </a:r>
          </a:p>
        </p:txBody>
      </p:sp>
    </p:spTree>
    <p:extLst>
      <p:ext uri="{BB962C8B-B14F-4D97-AF65-F5344CB8AC3E}">
        <p14:creationId xmlns:p14="http://schemas.microsoft.com/office/powerpoint/2010/main" val="31242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Custom 4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1035</TotalTime>
  <Words>278</Words>
  <Application>Microsoft Macintosh PowerPoint</Application>
  <PresentationFormat>Widescreen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Trebuchet MS</vt:lpstr>
      <vt:lpstr>Wingdings 3</vt:lpstr>
      <vt:lpstr>Facet</vt:lpstr>
      <vt:lpstr>Smart Skills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(c)2025 Clairmont Press, Inc 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Skills </dc:title>
  <dc:subject>WS7</dc:subject>
  <dc:creator/>
  <cp:keywords/>
  <dc:description/>
  <cp:lastModifiedBy>Emmett Mullins</cp:lastModifiedBy>
  <cp:revision>25</cp:revision>
  <dcterms:created xsi:type="dcterms:W3CDTF">2025-06-26T12:29:05Z</dcterms:created>
  <dcterms:modified xsi:type="dcterms:W3CDTF">2025-09-10T03:57:02Z</dcterms:modified>
  <cp:category/>
</cp:coreProperties>
</file>