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5" r:id="rId1"/>
  </p:sldMasterIdLst>
  <p:notesMasterIdLst>
    <p:notesMasterId r:id="rId8"/>
  </p:notesMasterIdLst>
  <p:sldIdLst>
    <p:sldId id="256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518A"/>
    <a:srgbClr val="6367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93"/>
    <p:restoredTop sz="82958"/>
  </p:normalViewPr>
  <p:slideViewPr>
    <p:cSldViewPr snapToGrid="0">
      <p:cViewPr varScale="1">
        <p:scale>
          <a:sx n="101" d="100"/>
          <a:sy n="101" d="100"/>
        </p:scale>
        <p:origin x="1520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737DAB-597A-6245-AD4E-5232EF7B64E3}" type="datetimeFigureOut">
              <a:rPr lang="en-US" smtClean="0"/>
              <a:t>9/10/25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24A4BA-6F3C-DE41-BD2B-44EE0949FA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the Smart Skills directions on the Teacher Tech Website for </a:t>
            </a:r>
            <a:r>
              <a:rPr lang="en-US" i="1" dirty="0"/>
              <a:t>World Studies 7</a:t>
            </a:r>
            <a:r>
              <a:rPr lang="en-US" i="1" baseline="30000" dirty="0"/>
              <a:t>th</a:t>
            </a:r>
            <a:r>
              <a:rPr lang="en-US" i="1" dirty="0"/>
              <a:t> Grade </a:t>
            </a:r>
            <a:r>
              <a:rPr lang="en-US" i="0" dirty="0"/>
              <a:t>for teaching suggestions. </a:t>
            </a:r>
          </a:p>
          <a:p>
            <a:endParaRPr lang="en-US" i="0" dirty="0"/>
          </a:p>
          <a:p>
            <a:r>
              <a:rPr lang="en-US" dirty="0"/>
              <a:t>Teacher notes and answers will display in this space.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155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40 years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open answer</a:t>
            </a:r>
            <a:r>
              <a:rPr lang="en-US" baseline="0" dirty="0"/>
              <a:t> (American Civil War)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769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6 years</a:t>
            </a:r>
            <a:br>
              <a:rPr lang="en-US" dirty="0"/>
            </a:br>
            <a:br>
              <a:rPr lang="en-US" dirty="0"/>
            </a:br>
            <a:r>
              <a:rPr lang="en-US" dirty="0"/>
              <a:t>swords were forbidden to be carried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206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Open answer (democratic elections)</a:t>
            </a:r>
            <a:br>
              <a:rPr lang="en-US" dirty="0"/>
            </a:br>
            <a:br>
              <a:rPr lang="en-US" dirty="0"/>
            </a:br>
            <a:r>
              <a:rPr lang="en-US" dirty="0"/>
              <a:t>open answer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6381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Samurai revolt</a:t>
            </a:r>
            <a:br>
              <a:rPr lang="en-US" dirty="0"/>
            </a:br>
            <a:br>
              <a:rPr lang="en-US" dirty="0"/>
            </a:br>
            <a:r>
              <a:rPr lang="en-US" dirty="0"/>
              <a:t>feudal system disbands,</a:t>
            </a:r>
            <a:r>
              <a:rPr lang="en-US" baseline="0" dirty="0"/>
              <a:t> democratic elections, prince becomes Prime Minister, and formation of a parliamentary constitution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09144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Open answer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24A4BA-6F3C-DE41-BD2B-44EE0949FA8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5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BC60F-F21C-6B41-9401-FA27236B0017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AF61D6-218C-186A-485A-FAFC4D5C9A97}"/>
              </a:ext>
            </a:extLst>
          </p:cNvPr>
          <p:cNvSpPr txBox="1"/>
          <p:nvPr userDrawn="1"/>
        </p:nvSpPr>
        <p:spPr>
          <a:xfrm>
            <a:off x="200278" y="6488668"/>
            <a:ext cx="609734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 </a:t>
            </a:r>
            <a:r>
              <a:rPr lang="en-US" sz="1000" b="1" dirty="0">
                <a:solidFill>
                  <a:schemeClr val="bg1"/>
                </a:solidFill>
              </a:rPr>
              <a:t>©Clairmont Press, Inc. 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4470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4662"/>
      </p:ext>
    </p:extLst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8870755"/>
      </p:ext>
    </p:extLst>
  </p:cSld>
  <p:clrMapOvr>
    <a:masterClrMapping/>
  </p:clrMapOvr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36958"/>
      </p:ext>
    </p:extLst>
  </p:cSld>
  <p:clrMapOvr>
    <a:masterClrMapping/>
  </p:clrMapOvr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8189186"/>
      </p:ext>
    </p:extLst>
  </p:cSld>
  <p:clrMapOvr>
    <a:masterClrMapping/>
  </p:clrMapOvr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79071"/>
      </p:ext>
    </p:extLst>
  </p:cSld>
  <p:clrMapOvr>
    <a:masterClrMapping/>
  </p:clrMapOvr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4197341"/>
      </p:ext>
    </p:extLst>
  </p:cSld>
  <p:clrMapOvr>
    <a:masterClrMapping/>
  </p:clrMapOvr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640940"/>
      </p:ext>
    </p:extLst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69289-1BA7-424F-B9C5-7D0862685863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82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3131162"/>
      </p:ext>
    </p:extLst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6D4BF-E760-AB47-B626-07C36D0A0C06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77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55966"/>
      </p:ext>
    </p:extLst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862424"/>
      </p:ext>
    </p:extLst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19705"/>
      </p:ext>
    </p:extLst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245939"/>
      </p:ext>
    </p:extLst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874161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58A28-C61A-D040-9DF4-D6019F7DEB6C}" type="datetime1">
              <a:rPr lang="en-US" smtClean="0"/>
              <a:t>9/10/25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©Clairmont Press, Inc.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76C402E-B1C0-B342-B143-8B01E77D075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729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0C864-B288-0E05-F3C9-A099EA917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174" y="3260749"/>
            <a:ext cx="9448800" cy="1033582"/>
          </a:xfrm>
        </p:spPr>
        <p:txBody>
          <a:bodyPr/>
          <a:lstStyle/>
          <a:p>
            <a:pPr algn="l"/>
            <a:r>
              <a:rPr lang="en-US" b="1" dirty="0">
                <a:solidFill>
                  <a:srgbClr val="4F518A"/>
                </a:solidFill>
              </a:rPr>
              <a:t>Smart Skills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B5F76E-4E17-C190-779E-E0D19810A1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3174" y="4294331"/>
            <a:ext cx="9448800" cy="1310502"/>
          </a:xfrm>
        </p:spPr>
        <p:txBody>
          <a:bodyPr>
            <a:normAutofit/>
          </a:bodyPr>
          <a:lstStyle/>
          <a:p>
            <a:pPr algn="l"/>
            <a:r>
              <a:rPr lang="en-US" sz="7200" b="1" dirty="0">
                <a:solidFill>
                  <a:srgbClr val="4F518A"/>
                </a:solidFill>
              </a:rPr>
              <a:t>Week 1 - Timeline 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36CAEF-9EA6-D950-15EF-F0C13BC6AC9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-1"/>
            <a:ext cx="12192001" cy="326075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30F5E19-91E7-12AC-2D2D-B01CB0770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2467" y="6446227"/>
            <a:ext cx="7772400" cy="365125"/>
          </a:xfrm>
        </p:spPr>
        <p:txBody>
          <a:bodyPr/>
          <a:lstStyle/>
          <a:p>
            <a:r>
              <a:rPr lang="en-US" sz="1050" dirty="0"/>
              <a:t>©Clairmont Press, Inc. </a:t>
            </a:r>
          </a:p>
        </p:txBody>
      </p:sp>
    </p:spTree>
    <p:extLst>
      <p:ext uri="{BB962C8B-B14F-4D97-AF65-F5344CB8AC3E}">
        <p14:creationId xmlns:p14="http://schemas.microsoft.com/office/powerpoint/2010/main" val="821389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3E32C74D-D798-E387-3997-75698FF94A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2589" y="5142142"/>
            <a:ext cx="8222111" cy="1715858"/>
          </a:xfrm>
        </p:spPr>
        <p:txBody>
          <a:bodyPr/>
          <a:lstStyle/>
          <a:p>
            <a:r>
              <a:rPr lang="en-US" b="1" dirty="0"/>
              <a:t>How many years does the timeline display?</a:t>
            </a:r>
          </a:p>
          <a:p>
            <a:r>
              <a:rPr lang="en-US" b="1" dirty="0"/>
              <a:t>What were some things that were going on in the United States during this timeline?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C1E49E-FC28-2FD9-7517-04B2DE8979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AF3929E1-80CA-7D39-C409-EE55CB3316B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Monday</a:t>
            </a:r>
          </a:p>
        </p:txBody>
      </p:sp>
      <p:grpSp>
        <p:nvGrpSpPr>
          <p:cNvPr id="2" name="Group 44">
            <a:extLst>
              <a:ext uri="{FF2B5EF4-FFF2-40B4-BE49-F238E27FC236}">
                <a16:creationId xmlns:a16="http://schemas.microsoft.com/office/drawing/2014/main" id="{381A6E42-09A0-7F97-CC1A-1450D2021E56}"/>
              </a:ext>
            </a:extLst>
          </p:cNvPr>
          <p:cNvGrpSpPr>
            <a:grpSpLocks/>
          </p:cNvGrpSpPr>
          <p:nvPr/>
        </p:nvGrpSpPr>
        <p:grpSpPr bwMode="auto">
          <a:xfrm>
            <a:off x="1016855" y="613916"/>
            <a:ext cx="10158288" cy="4357090"/>
            <a:chOff x="205932" y="1877292"/>
            <a:chExt cx="8465064" cy="3631729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8B631C5-8DF5-4FCF-4E22-B7B32D491581}"/>
                </a:ext>
              </a:extLst>
            </p:cNvPr>
            <p:cNvCxnSpPr/>
            <p:nvPr/>
          </p:nvCxnSpPr>
          <p:spPr>
            <a:xfrm>
              <a:off x="529802" y="3809873"/>
              <a:ext cx="7833201" cy="46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31344761-6E80-0EEF-9F14-1A5AFAADA1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32" y="4051681"/>
              <a:ext cx="64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1860</a:t>
              </a:r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2D43E8B2-518A-62ED-5A5B-4A3EFD1C90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2757" y="4066799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1900</a:t>
              </a:r>
            </a:p>
          </p:txBody>
        </p:sp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E5D8E364-9C1D-AE2E-83C7-B814126A66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787" y="1877292"/>
              <a:ext cx="2870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The Westernization of Japan</a:t>
              </a: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B4DC3A0-BD83-ABEC-FB38-A210972802D4}"/>
                </a:ext>
              </a:extLst>
            </p:cNvPr>
            <p:cNvCxnSpPr/>
            <p:nvPr/>
          </p:nvCxnSpPr>
          <p:spPr>
            <a:xfrm flipV="1">
              <a:off x="852084" y="3281074"/>
              <a:ext cx="0" cy="528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2D3E89A-49D2-17ED-01AD-76C997CDF52B}"/>
                </a:ext>
              </a:extLst>
            </p:cNvPr>
            <p:cNvSpPr txBox="1"/>
            <p:nvPr/>
          </p:nvSpPr>
          <p:spPr>
            <a:xfrm>
              <a:off x="423433" y="2280641"/>
              <a:ext cx="1851137" cy="10147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British, French, Dutch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and American warships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bomb </a:t>
              </a:r>
              <a:r>
                <a:rPr lang="en-US" sz="1200" dirty="0" err="1"/>
                <a:t>Choshu</a:t>
              </a:r>
              <a:r>
                <a:rPr lang="en-US" sz="1200" dirty="0"/>
                <a:t>, Japan and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open more Japanese ports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for foreigners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713007-00ED-2ACE-62AB-78DD596890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10" y="3809790"/>
              <a:ext cx="647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1864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F8B58D1-8CBE-01F1-9DD2-52B7DA50933D}"/>
                </a:ext>
              </a:extLst>
            </p:cNvPr>
            <p:cNvCxnSpPr/>
            <p:nvPr/>
          </p:nvCxnSpPr>
          <p:spPr>
            <a:xfrm>
              <a:off x="2087234" y="3809873"/>
              <a:ext cx="0" cy="4843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23412A0-4729-4B7F-283A-9B141DCF73FC}"/>
                </a:ext>
              </a:extLst>
            </p:cNvPr>
            <p:cNvSpPr txBox="1"/>
            <p:nvPr/>
          </p:nvSpPr>
          <p:spPr>
            <a:xfrm>
              <a:off x="1218819" y="4308502"/>
              <a:ext cx="1735243" cy="830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Yukichi Fujuzawa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’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s</a:t>
              </a:r>
            </a:p>
            <a:p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“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Conditions in the West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”</a:t>
              </a:r>
              <a:endParaRPr lang="en-US" sz="1200">
                <a:solidFill>
                  <a:srgbClr val="FFFFFF"/>
                </a:solidFill>
                <a:latin typeface="Corbel" charset="0"/>
              </a:endParaRP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launches a massive push</a:t>
              </a: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of westernization.</a:t>
              </a:r>
            </a:p>
          </p:txBody>
        </p:sp>
        <p:sp>
          <p:nvSpPr>
            <p:cNvPr id="15" name="TextBox 15">
              <a:extLst>
                <a:ext uri="{FF2B5EF4-FFF2-40B4-BE49-F238E27FC236}">
                  <a16:creationId xmlns:a16="http://schemas.microsoft.com/office/drawing/2014/main" id="{8565692A-AF57-6355-5677-CD038A66E8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567" y="3440458"/>
              <a:ext cx="6490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1869</a:t>
              </a:r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5D09C387-A7BC-D1F9-6D77-B0FD8C8ABDD2}"/>
                </a:ext>
              </a:extLst>
            </p:cNvPr>
            <p:cNvCxnSpPr/>
            <p:nvPr/>
          </p:nvCxnSpPr>
          <p:spPr>
            <a:xfrm flipV="1">
              <a:off x="2484133" y="3295365"/>
              <a:ext cx="0" cy="5145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1517EB-B4BC-F282-5A48-512BC38498E7}"/>
                </a:ext>
              </a:extLst>
            </p:cNvPr>
            <p:cNvSpPr txBox="1"/>
            <p:nvPr/>
          </p:nvSpPr>
          <p:spPr>
            <a:xfrm>
              <a:off x="2435347" y="2448968"/>
              <a:ext cx="1044082" cy="9803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Yen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debuts; the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feudal system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disbanded</a:t>
              </a:r>
            </a:p>
          </p:txBody>
        </p:sp>
        <p:sp>
          <p:nvSpPr>
            <p:cNvPr id="19" name="TextBox 19">
              <a:extLst>
                <a:ext uri="{FF2B5EF4-FFF2-40B4-BE49-F238E27FC236}">
                  <a16:creationId xmlns:a16="http://schemas.microsoft.com/office/drawing/2014/main" id="{9F45F1A9-8B9E-F84B-651B-E800819C63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673" y="3821660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1871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B89D021E-FFED-2F99-8EC7-9BB1A933B29F}"/>
                </a:ext>
              </a:extLst>
            </p:cNvPr>
            <p:cNvCxnSpPr/>
            <p:nvPr/>
          </p:nvCxnSpPr>
          <p:spPr>
            <a:xfrm>
              <a:off x="3932021" y="3855926"/>
              <a:ext cx="0" cy="438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A315ED-5111-0AC1-1A4A-10158CE531CF}"/>
                </a:ext>
              </a:extLst>
            </p:cNvPr>
            <p:cNvSpPr txBox="1"/>
            <p:nvPr/>
          </p:nvSpPr>
          <p:spPr>
            <a:xfrm>
              <a:off x="3109646" y="4308502"/>
              <a:ext cx="1916228" cy="120051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Samurai Revolt;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swords were forbidden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to be carried. Aimed at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disassembling Samurai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authority. </a:t>
              </a:r>
              <a:r>
                <a:rPr lang="en-US" sz="1200" dirty="0" err="1"/>
                <a:t>Saigo</a:t>
              </a:r>
              <a:r>
                <a:rPr lang="en-US" sz="1200" dirty="0"/>
                <a:t>, the leader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killed. </a:t>
              </a:r>
            </a:p>
          </p:txBody>
        </p:sp>
        <p:sp>
          <p:nvSpPr>
            <p:cNvPr id="22" name="TextBox 27">
              <a:extLst>
                <a:ext uri="{FF2B5EF4-FFF2-40B4-BE49-F238E27FC236}">
                  <a16:creationId xmlns:a16="http://schemas.microsoft.com/office/drawing/2014/main" id="{2F74AA4A-E9E1-2F9E-1BD9-7E9369185C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347" y="3452328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1877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984906D6-5BE4-F275-B096-386D846FC6E5}"/>
                </a:ext>
              </a:extLst>
            </p:cNvPr>
            <p:cNvCxnSpPr/>
            <p:nvPr/>
          </p:nvCxnSpPr>
          <p:spPr>
            <a:xfrm flipH="1" flipV="1">
              <a:off x="4568647" y="3246138"/>
              <a:ext cx="15876" cy="5637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CDA73C9-252F-4AAC-A0FF-574056CECDC2}"/>
                </a:ext>
              </a:extLst>
            </p:cNvPr>
            <p:cNvSpPr txBox="1"/>
            <p:nvPr/>
          </p:nvSpPr>
          <p:spPr>
            <a:xfrm>
              <a:off x="3932021" y="2599826"/>
              <a:ext cx="1505041" cy="6463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Japan holds first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democratic elections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outside of the West</a:t>
              </a:r>
            </a:p>
          </p:txBody>
        </p:sp>
        <p:sp>
          <p:nvSpPr>
            <p:cNvPr id="25" name="TextBox 32">
              <a:extLst>
                <a:ext uri="{FF2B5EF4-FFF2-40B4-BE49-F238E27FC236}">
                  <a16:creationId xmlns:a16="http://schemas.microsoft.com/office/drawing/2014/main" id="{BC033A98-64B0-157D-546F-317837EF40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743" y="3821660"/>
              <a:ext cx="623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1879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680B9ACA-A8C3-F6B3-AAD1-1ACC60F6130A}"/>
                </a:ext>
              </a:extLst>
            </p:cNvPr>
            <p:cNvCxnSpPr/>
            <p:nvPr/>
          </p:nvCxnSpPr>
          <p:spPr>
            <a:xfrm>
              <a:off x="6132430" y="3809873"/>
              <a:ext cx="0" cy="581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710CE41-8C21-FB2E-D711-C28C692FA420}"/>
                </a:ext>
              </a:extLst>
            </p:cNvPr>
            <p:cNvSpPr txBox="1"/>
            <p:nvPr/>
          </p:nvSpPr>
          <p:spPr>
            <a:xfrm>
              <a:off x="5565657" y="4435541"/>
              <a:ext cx="1135132" cy="6463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Prince Ito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becomes first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Prime Minister</a:t>
              </a:r>
            </a:p>
          </p:txBody>
        </p:sp>
        <p:sp>
          <p:nvSpPr>
            <p:cNvPr id="28" name="TextBox 38">
              <a:extLst>
                <a:ext uri="{FF2B5EF4-FFF2-40B4-BE49-F238E27FC236}">
                  <a16:creationId xmlns:a16="http://schemas.microsoft.com/office/drawing/2014/main" id="{9D107341-6201-5C97-902B-59FF3F75FF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5713" y="3440459"/>
              <a:ext cx="636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1885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322E2CF-9F6F-09C7-31F1-0BD39AF93449}"/>
                </a:ext>
              </a:extLst>
            </p:cNvPr>
            <p:cNvCxnSpPr/>
            <p:nvPr/>
          </p:nvCxnSpPr>
          <p:spPr>
            <a:xfrm flipV="1">
              <a:off x="7645409" y="3368413"/>
              <a:ext cx="0" cy="4875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EF997BE-680D-FEB1-D500-F05BF35160D5}"/>
                </a:ext>
              </a:extLst>
            </p:cNvPr>
            <p:cNvSpPr txBox="1"/>
            <p:nvPr/>
          </p:nvSpPr>
          <p:spPr>
            <a:xfrm>
              <a:off x="6762705" y="2537895"/>
              <a:ext cx="1908291" cy="83051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First Parliamentary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Constitution formed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Only 460,000 of 50 million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citizens are allowed to vote</a:t>
              </a:r>
            </a:p>
          </p:txBody>
        </p:sp>
        <p:sp>
          <p:nvSpPr>
            <p:cNvPr id="31" name="TextBox 42">
              <a:extLst>
                <a:ext uri="{FF2B5EF4-FFF2-40B4-BE49-F238E27FC236}">
                  <a16:creationId xmlns:a16="http://schemas.microsoft.com/office/drawing/2014/main" id="{1F2BE070-1FB9-081A-A580-71F6DCFCD4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975" y="3954478"/>
              <a:ext cx="6467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121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9BFAB5-C820-CFB4-92AF-12EC72759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79B6C73-1AE5-2602-3DA8-BA06122FE61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TUESDAY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A738BF9B-433B-D773-ED31-56BC023FE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2CC7F54-7452-4E8A-8123-44734B9391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2589" y="5142142"/>
            <a:ext cx="8222111" cy="1715858"/>
          </a:xfrm>
        </p:spPr>
        <p:txBody>
          <a:bodyPr/>
          <a:lstStyle/>
          <a:p>
            <a:r>
              <a:rPr lang="en-US" b="1" dirty="0"/>
              <a:t>How long after the feudal system was disbanded did Saigo lead a Samurai revolt?</a:t>
            </a:r>
          </a:p>
          <a:p>
            <a:r>
              <a:rPr lang="en-US" b="1" dirty="0"/>
              <a:t>What was the result of the Samurai revolt?</a:t>
            </a: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4605E78F-39E9-00D8-D860-F845DEB643F7}"/>
              </a:ext>
            </a:extLst>
          </p:cNvPr>
          <p:cNvGrpSpPr>
            <a:grpSpLocks/>
          </p:cNvGrpSpPr>
          <p:nvPr/>
        </p:nvGrpSpPr>
        <p:grpSpPr bwMode="auto">
          <a:xfrm>
            <a:off x="1016855" y="613916"/>
            <a:ext cx="10158288" cy="4357090"/>
            <a:chOff x="205932" y="1877292"/>
            <a:chExt cx="8465064" cy="3631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295CB68-6233-B978-953E-0C5B26449B99}"/>
                </a:ext>
              </a:extLst>
            </p:cNvPr>
            <p:cNvCxnSpPr/>
            <p:nvPr/>
          </p:nvCxnSpPr>
          <p:spPr>
            <a:xfrm>
              <a:off x="529802" y="3809873"/>
              <a:ext cx="7833201" cy="46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31BD780C-4841-8957-B412-0A64A61BD0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32" y="4051681"/>
              <a:ext cx="64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1860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4A8C5C06-39A1-60C2-E34F-5BB4CAB08FA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2757" y="4066799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1900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8D9EC16C-E296-A638-E9CB-3B4AA76306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787" y="1877292"/>
              <a:ext cx="2870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The Westernization of Japan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C120FD0D-3F14-DFB2-17FB-0E774C6D5904}"/>
                </a:ext>
              </a:extLst>
            </p:cNvPr>
            <p:cNvCxnSpPr/>
            <p:nvPr/>
          </p:nvCxnSpPr>
          <p:spPr>
            <a:xfrm flipV="1">
              <a:off x="852084" y="3281074"/>
              <a:ext cx="0" cy="528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A6CA1F9-8506-430C-E5D5-E7F5EB4CAF35}"/>
                </a:ext>
              </a:extLst>
            </p:cNvPr>
            <p:cNvSpPr txBox="1"/>
            <p:nvPr/>
          </p:nvSpPr>
          <p:spPr>
            <a:xfrm>
              <a:off x="423433" y="2280641"/>
              <a:ext cx="1851137" cy="10147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British, French, Dutch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and American warships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bomb </a:t>
              </a:r>
              <a:r>
                <a:rPr lang="en-US" sz="1200" dirty="0" err="1"/>
                <a:t>Choshu</a:t>
              </a:r>
              <a:r>
                <a:rPr lang="en-US" sz="1200" dirty="0"/>
                <a:t>, Japan and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open more Japanese ports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for foreigners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8BFD589-2F40-1646-3224-9E82EF7F6C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10" y="3809790"/>
              <a:ext cx="647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1864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326EE8E-88B1-F29F-08E8-F1CACADD1673}"/>
                </a:ext>
              </a:extLst>
            </p:cNvPr>
            <p:cNvCxnSpPr/>
            <p:nvPr/>
          </p:nvCxnSpPr>
          <p:spPr>
            <a:xfrm>
              <a:off x="2087234" y="3809873"/>
              <a:ext cx="0" cy="4843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C0C5C16-0997-232B-D796-4053A9B9DC17}"/>
                </a:ext>
              </a:extLst>
            </p:cNvPr>
            <p:cNvSpPr txBox="1"/>
            <p:nvPr/>
          </p:nvSpPr>
          <p:spPr>
            <a:xfrm>
              <a:off x="1218819" y="4308502"/>
              <a:ext cx="1735243" cy="830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Yukichi Fujuzawa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’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s</a:t>
              </a:r>
            </a:p>
            <a:p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“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Conditions in the West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”</a:t>
              </a:r>
              <a:endParaRPr lang="en-US" sz="1200">
                <a:solidFill>
                  <a:srgbClr val="FFFFFF"/>
                </a:solidFill>
                <a:latin typeface="Corbel" charset="0"/>
              </a:endParaRP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launches a massive push</a:t>
              </a: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of westernization.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07E0A71F-D9D3-F12E-451F-076B96BD10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567" y="3440458"/>
              <a:ext cx="6490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1869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85611C9D-08C6-CD5B-E21D-F34FB28CCA10}"/>
                </a:ext>
              </a:extLst>
            </p:cNvPr>
            <p:cNvCxnSpPr/>
            <p:nvPr/>
          </p:nvCxnSpPr>
          <p:spPr>
            <a:xfrm flipV="1">
              <a:off x="2484133" y="3295365"/>
              <a:ext cx="0" cy="5145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377A5C7-84A5-7D74-7950-ED77E1A7AB3E}"/>
                </a:ext>
              </a:extLst>
            </p:cNvPr>
            <p:cNvSpPr txBox="1"/>
            <p:nvPr/>
          </p:nvSpPr>
          <p:spPr>
            <a:xfrm>
              <a:off x="2435347" y="2448968"/>
              <a:ext cx="1044082" cy="9803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Yen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debuts; the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feudal system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disbanded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06DD10C6-EC6D-81DC-0F94-AE9C2D4723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673" y="3821660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E97E7521-8EE9-57B1-CF80-949D76A8845F}"/>
                </a:ext>
              </a:extLst>
            </p:cNvPr>
            <p:cNvCxnSpPr/>
            <p:nvPr/>
          </p:nvCxnSpPr>
          <p:spPr>
            <a:xfrm>
              <a:off x="3932021" y="3855926"/>
              <a:ext cx="0" cy="438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5A4C51-9784-313C-1C00-301968CF47BB}"/>
                </a:ext>
              </a:extLst>
            </p:cNvPr>
            <p:cNvSpPr txBox="1"/>
            <p:nvPr/>
          </p:nvSpPr>
          <p:spPr>
            <a:xfrm>
              <a:off x="3109646" y="4308502"/>
              <a:ext cx="1916228" cy="120051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Samurai Revolt;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swords were forbidden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to be carried. Aimed at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disassembling Samurai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authority. </a:t>
              </a:r>
              <a:r>
                <a:rPr lang="en-US" sz="1200" dirty="0" err="1"/>
                <a:t>Saigo</a:t>
              </a:r>
              <a:r>
                <a:rPr lang="en-US" sz="1200" dirty="0"/>
                <a:t>, the leader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killed. </a:t>
              </a: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A251A59C-00C6-1472-12B9-E57B30BB26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347" y="3452328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1877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FFD40A2A-C70A-02BB-44A7-8FF6672D846C}"/>
                </a:ext>
              </a:extLst>
            </p:cNvPr>
            <p:cNvCxnSpPr/>
            <p:nvPr/>
          </p:nvCxnSpPr>
          <p:spPr>
            <a:xfrm flipH="1" flipV="1">
              <a:off x="4568647" y="3246138"/>
              <a:ext cx="15876" cy="5637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F8FD487A-ECF5-A1C5-3B3B-BF3F46376C3B}"/>
                </a:ext>
              </a:extLst>
            </p:cNvPr>
            <p:cNvSpPr txBox="1"/>
            <p:nvPr/>
          </p:nvSpPr>
          <p:spPr>
            <a:xfrm>
              <a:off x="3932021" y="2599826"/>
              <a:ext cx="1505041" cy="6463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Japan holds first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democratic elections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outside of the West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E87DC3D0-C00A-45F0-501C-E0BB164246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743" y="3821660"/>
              <a:ext cx="623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1879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E6E39BF8-7C76-C82D-B573-F4D500F3A9F3}"/>
                </a:ext>
              </a:extLst>
            </p:cNvPr>
            <p:cNvCxnSpPr/>
            <p:nvPr/>
          </p:nvCxnSpPr>
          <p:spPr>
            <a:xfrm>
              <a:off x="6132430" y="3809873"/>
              <a:ext cx="0" cy="581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B745F8-562E-3B2C-0F21-899CF0008980}"/>
                </a:ext>
              </a:extLst>
            </p:cNvPr>
            <p:cNvSpPr txBox="1"/>
            <p:nvPr/>
          </p:nvSpPr>
          <p:spPr>
            <a:xfrm>
              <a:off x="5565657" y="4435541"/>
              <a:ext cx="1135132" cy="6463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Prince Ito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becomes first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Prime Minister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54DD11A5-ECD0-475A-A059-6EF4E5D82C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5713" y="3440459"/>
              <a:ext cx="636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C77A1657-2FCD-4EAB-41D1-8B3F02FE5356}"/>
                </a:ext>
              </a:extLst>
            </p:cNvPr>
            <p:cNvCxnSpPr/>
            <p:nvPr/>
          </p:nvCxnSpPr>
          <p:spPr>
            <a:xfrm flipV="1">
              <a:off x="7645409" y="3368413"/>
              <a:ext cx="0" cy="4875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8761645-7223-4D9F-94A7-7C744270233A}"/>
                </a:ext>
              </a:extLst>
            </p:cNvPr>
            <p:cNvSpPr txBox="1"/>
            <p:nvPr/>
          </p:nvSpPr>
          <p:spPr>
            <a:xfrm>
              <a:off x="6762705" y="2537895"/>
              <a:ext cx="1908291" cy="83051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First Parliamentary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Constitution formed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Only 460,000 of 50 million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citizens are allowed to vote</a:t>
              </a: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BA1EE0F7-79D4-5B97-984B-ADBD35C8FE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975" y="3954478"/>
              <a:ext cx="6467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1949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A3423-C308-3424-3FEF-EFCD68F2DE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B370504-26AF-7234-9434-484C1DC66638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WEDNESDAY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723619CA-E405-7E75-57ED-A583455DD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BACDFBA-C8FC-5075-66AE-97CBC707C5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2589" y="5142142"/>
            <a:ext cx="8222111" cy="1715858"/>
          </a:xfrm>
        </p:spPr>
        <p:txBody>
          <a:bodyPr/>
          <a:lstStyle/>
          <a:p>
            <a:r>
              <a:rPr lang="en-US" b="1" dirty="0"/>
              <a:t>What are some of the major changes that Japan sought to bring about from the West?</a:t>
            </a:r>
          </a:p>
          <a:p>
            <a:r>
              <a:rPr lang="en-US" b="1" dirty="0"/>
              <a:t>What countries do you believe should be included in the term “West”?</a:t>
            </a: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01CA4A87-2587-A828-98F4-E449BBC52FC9}"/>
              </a:ext>
            </a:extLst>
          </p:cNvPr>
          <p:cNvGrpSpPr>
            <a:grpSpLocks/>
          </p:cNvGrpSpPr>
          <p:nvPr/>
        </p:nvGrpSpPr>
        <p:grpSpPr bwMode="auto">
          <a:xfrm>
            <a:off x="1016855" y="613916"/>
            <a:ext cx="10158288" cy="4357090"/>
            <a:chOff x="205932" y="1877292"/>
            <a:chExt cx="8465064" cy="3631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117DD458-2602-0413-2A39-2007501C6B4F}"/>
                </a:ext>
              </a:extLst>
            </p:cNvPr>
            <p:cNvCxnSpPr/>
            <p:nvPr/>
          </p:nvCxnSpPr>
          <p:spPr>
            <a:xfrm>
              <a:off x="529802" y="3809873"/>
              <a:ext cx="7833201" cy="46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FE2874E6-7EEF-C721-E21A-DA730B27863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32" y="4051681"/>
              <a:ext cx="64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1860</a:t>
              </a:r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D0F6C298-2240-1E44-70B1-5ECA7544A2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2757" y="4066799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1900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A261730F-7894-36B3-D922-DD4EC83DC1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787" y="1877292"/>
              <a:ext cx="2870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The Westernization of Japan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0502CB93-74C1-C9BB-8B01-3CCC32F13706}"/>
                </a:ext>
              </a:extLst>
            </p:cNvPr>
            <p:cNvCxnSpPr/>
            <p:nvPr/>
          </p:nvCxnSpPr>
          <p:spPr>
            <a:xfrm flipV="1">
              <a:off x="852084" y="3281074"/>
              <a:ext cx="0" cy="528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9412986-EA98-74E6-1548-477771BA5D8A}"/>
                </a:ext>
              </a:extLst>
            </p:cNvPr>
            <p:cNvSpPr txBox="1"/>
            <p:nvPr/>
          </p:nvSpPr>
          <p:spPr>
            <a:xfrm>
              <a:off x="423433" y="2280641"/>
              <a:ext cx="1851137" cy="10147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British, French, Dutch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and American warships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bomb </a:t>
              </a:r>
              <a:r>
                <a:rPr lang="en-US" sz="1200" dirty="0" err="1"/>
                <a:t>Choshu</a:t>
              </a:r>
              <a:r>
                <a:rPr lang="en-US" sz="1200" dirty="0"/>
                <a:t>, Japan and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open more Japanese ports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for foreigners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DC77B6F-58CA-1295-CF09-F0BAD956E2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10" y="3809790"/>
              <a:ext cx="647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1864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D437FD7-5B40-7A0C-7FC5-7C39800B3FA6}"/>
                </a:ext>
              </a:extLst>
            </p:cNvPr>
            <p:cNvCxnSpPr/>
            <p:nvPr/>
          </p:nvCxnSpPr>
          <p:spPr>
            <a:xfrm>
              <a:off x="2087234" y="3809873"/>
              <a:ext cx="0" cy="4843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0EDAA9A-841B-02C9-A277-AAF49ED9902A}"/>
                </a:ext>
              </a:extLst>
            </p:cNvPr>
            <p:cNvSpPr txBox="1"/>
            <p:nvPr/>
          </p:nvSpPr>
          <p:spPr>
            <a:xfrm>
              <a:off x="1218819" y="4308502"/>
              <a:ext cx="1735243" cy="830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Yukichi Fujuzawa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’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s</a:t>
              </a:r>
            </a:p>
            <a:p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“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Conditions in the West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”</a:t>
              </a:r>
              <a:endParaRPr lang="en-US" sz="1200">
                <a:solidFill>
                  <a:srgbClr val="FFFFFF"/>
                </a:solidFill>
                <a:latin typeface="Corbel" charset="0"/>
              </a:endParaRP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launches a massive push</a:t>
              </a: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of westernization.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C5A027BB-5237-499C-2B79-B614C419318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567" y="3440458"/>
              <a:ext cx="6490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1869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5F81D3FB-E6F3-7115-B6E5-1858F2FD1C28}"/>
                </a:ext>
              </a:extLst>
            </p:cNvPr>
            <p:cNvCxnSpPr/>
            <p:nvPr/>
          </p:nvCxnSpPr>
          <p:spPr>
            <a:xfrm flipV="1">
              <a:off x="2484133" y="3295365"/>
              <a:ext cx="0" cy="5145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90F664-3035-35AA-48C4-821264D0CBA9}"/>
                </a:ext>
              </a:extLst>
            </p:cNvPr>
            <p:cNvSpPr txBox="1"/>
            <p:nvPr/>
          </p:nvSpPr>
          <p:spPr>
            <a:xfrm>
              <a:off x="2435347" y="2448968"/>
              <a:ext cx="1044082" cy="9803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Yen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debuts; the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feudal system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disbanded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3B31B34E-1183-7F93-CE44-3710F7D6867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673" y="3821660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063DB839-532B-DB4B-5986-754B142ACAE8}"/>
                </a:ext>
              </a:extLst>
            </p:cNvPr>
            <p:cNvCxnSpPr/>
            <p:nvPr/>
          </p:nvCxnSpPr>
          <p:spPr>
            <a:xfrm>
              <a:off x="3932021" y="3855926"/>
              <a:ext cx="0" cy="438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9887477-82B8-13A2-63C5-C7F43A2B6224}"/>
                </a:ext>
              </a:extLst>
            </p:cNvPr>
            <p:cNvSpPr txBox="1"/>
            <p:nvPr/>
          </p:nvSpPr>
          <p:spPr>
            <a:xfrm>
              <a:off x="3109646" y="4308502"/>
              <a:ext cx="1916228" cy="120051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Samurai Revolt;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swords were forbidden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to be carried. Aimed at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disassembling Samurai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authority. </a:t>
              </a:r>
              <a:r>
                <a:rPr lang="en-US" sz="1200" dirty="0" err="1"/>
                <a:t>Saigo</a:t>
              </a:r>
              <a:r>
                <a:rPr lang="en-US" sz="1200" dirty="0"/>
                <a:t>, the leader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killed. </a:t>
              </a: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72F94326-C62B-E2A5-198D-2F2CF8AF4C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347" y="3452328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1877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17F38787-DB4C-31B7-7826-13B92265F98C}"/>
                </a:ext>
              </a:extLst>
            </p:cNvPr>
            <p:cNvCxnSpPr/>
            <p:nvPr/>
          </p:nvCxnSpPr>
          <p:spPr>
            <a:xfrm flipH="1" flipV="1">
              <a:off x="4568647" y="3246138"/>
              <a:ext cx="15876" cy="5637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4BCAF3C-D01B-1559-736C-ABD116A2060C}"/>
                </a:ext>
              </a:extLst>
            </p:cNvPr>
            <p:cNvSpPr txBox="1"/>
            <p:nvPr/>
          </p:nvSpPr>
          <p:spPr>
            <a:xfrm>
              <a:off x="3932021" y="2599826"/>
              <a:ext cx="1505041" cy="6463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Japan holds first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democratic elections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outside of the West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852B98AD-1CE0-BF9F-0E59-A9B89E71AC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743" y="3821660"/>
              <a:ext cx="623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1879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BD4F335-6E8B-C47E-B4FE-9DC8AB0CEA7B}"/>
                </a:ext>
              </a:extLst>
            </p:cNvPr>
            <p:cNvCxnSpPr/>
            <p:nvPr/>
          </p:nvCxnSpPr>
          <p:spPr>
            <a:xfrm>
              <a:off x="6132430" y="3809873"/>
              <a:ext cx="0" cy="581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97F00EC2-C9AB-BAE9-22DB-548B408F9E8A}"/>
                </a:ext>
              </a:extLst>
            </p:cNvPr>
            <p:cNvSpPr txBox="1"/>
            <p:nvPr/>
          </p:nvSpPr>
          <p:spPr>
            <a:xfrm>
              <a:off x="5565657" y="4435541"/>
              <a:ext cx="1135132" cy="6463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Prince Ito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becomes first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Prime Minister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3A53BFE7-99BD-D019-2B86-EB5D32ED05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5713" y="3440459"/>
              <a:ext cx="636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2C0296A2-D9D3-7F27-4267-EBB8371DF6FA}"/>
                </a:ext>
              </a:extLst>
            </p:cNvPr>
            <p:cNvCxnSpPr/>
            <p:nvPr/>
          </p:nvCxnSpPr>
          <p:spPr>
            <a:xfrm flipV="1">
              <a:off x="7645409" y="3368413"/>
              <a:ext cx="0" cy="4875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23A24DB-7BAA-9A19-285B-A0C7C0937289}"/>
                </a:ext>
              </a:extLst>
            </p:cNvPr>
            <p:cNvSpPr txBox="1"/>
            <p:nvPr/>
          </p:nvSpPr>
          <p:spPr>
            <a:xfrm>
              <a:off x="6762705" y="2537895"/>
              <a:ext cx="1908291" cy="83051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First Parliamentary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Constitution formed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Only 460,000 of 50 million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citizens are allowed to vote</a:t>
              </a: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FA1415B3-6D4E-0298-4BEC-988FB8D43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975" y="3954478"/>
              <a:ext cx="6467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04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26F67C-BEDE-F2DF-9F6A-3D7AE0CFD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22CAD7D-08FD-6869-C6F4-124E062E85D0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THURSDAY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01AB272A-4D4C-FF75-CECB-74AD487D1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CD4EC34-4444-59E3-EF36-2751173EBB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2589" y="5142142"/>
            <a:ext cx="8222111" cy="1715858"/>
          </a:xfrm>
        </p:spPr>
        <p:txBody>
          <a:bodyPr/>
          <a:lstStyle/>
          <a:p>
            <a:r>
              <a:rPr lang="en-US" b="1" dirty="0"/>
              <a:t>Where on the timeline do you see a force of change by military action?</a:t>
            </a:r>
          </a:p>
          <a:p>
            <a:r>
              <a:rPr lang="en-US" b="1" dirty="0"/>
              <a:t>Where do you see political actions taken to promote change?</a:t>
            </a:r>
          </a:p>
        </p:txBody>
      </p:sp>
      <p:grpSp>
        <p:nvGrpSpPr>
          <p:cNvPr id="7" name="Group 44">
            <a:extLst>
              <a:ext uri="{FF2B5EF4-FFF2-40B4-BE49-F238E27FC236}">
                <a16:creationId xmlns:a16="http://schemas.microsoft.com/office/drawing/2014/main" id="{B60ECF8E-6814-174D-B643-4F41F02A2EDA}"/>
              </a:ext>
            </a:extLst>
          </p:cNvPr>
          <p:cNvGrpSpPr>
            <a:grpSpLocks/>
          </p:cNvGrpSpPr>
          <p:nvPr/>
        </p:nvGrpSpPr>
        <p:grpSpPr bwMode="auto">
          <a:xfrm>
            <a:off x="1016855" y="613916"/>
            <a:ext cx="10158288" cy="4357090"/>
            <a:chOff x="205932" y="1877292"/>
            <a:chExt cx="8465064" cy="3631729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C19F8C2B-5A87-0EF5-9332-EC8D8F2E3CEC}"/>
                </a:ext>
              </a:extLst>
            </p:cNvPr>
            <p:cNvCxnSpPr/>
            <p:nvPr/>
          </p:nvCxnSpPr>
          <p:spPr>
            <a:xfrm>
              <a:off x="529802" y="3809873"/>
              <a:ext cx="7833201" cy="46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280C2257-4CA3-C59B-BB76-207B17D4DF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32" y="4051681"/>
              <a:ext cx="64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1860</a:t>
              </a:r>
            </a:p>
          </p:txBody>
        </p:sp>
        <p:sp>
          <p:nvSpPr>
            <p:cNvPr id="10" name="TextBox 6">
              <a:extLst>
                <a:ext uri="{FF2B5EF4-FFF2-40B4-BE49-F238E27FC236}">
                  <a16:creationId xmlns:a16="http://schemas.microsoft.com/office/drawing/2014/main" id="{DDD428F3-A5C0-663D-0F0D-0268F5CF694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2757" y="4066799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1900</a:t>
              </a:r>
            </a:p>
          </p:txBody>
        </p:sp>
        <p:sp>
          <p:nvSpPr>
            <p:cNvPr id="11" name="TextBox 7">
              <a:extLst>
                <a:ext uri="{FF2B5EF4-FFF2-40B4-BE49-F238E27FC236}">
                  <a16:creationId xmlns:a16="http://schemas.microsoft.com/office/drawing/2014/main" id="{9F57B687-2476-8B50-FAAA-B8C0A55AD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787" y="1877292"/>
              <a:ext cx="2870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The Westernization of Japan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84C7AD3F-9615-E56C-0D7D-EFD94E8C8EA6}"/>
                </a:ext>
              </a:extLst>
            </p:cNvPr>
            <p:cNvCxnSpPr/>
            <p:nvPr/>
          </p:nvCxnSpPr>
          <p:spPr>
            <a:xfrm flipV="1">
              <a:off x="852084" y="3281074"/>
              <a:ext cx="0" cy="528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24D6AC-1ACB-1AE1-8892-4BDDCC26D769}"/>
                </a:ext>
              </a:extLst>
            </p:cNvPr>
            <p:cNvSpPr txBox="1"/>
            <p:nvPr/>
          </p:nvSpPr>
          <p:spPr>
            <a:xfrm>
              <a:off x="423433" y="2280641"/>
              <a:ext cx="1851137" cy="10147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British, French, Dutch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and American warships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bomb </a:t>
              </a:r>
              <a:r>
                <a:rPr lang="en-US" sz="1200" dirty="0" err="1"/>
                <a:t>Choshu</a:t>
              </a:r>
              <a:r>
                <a:rPr lang="en-US" sz="1200" dirty="0"/>
                <a:t>, Japan and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open more Japanese ports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for foreigners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4078BF7-307C-DC58-835C-B9A9614A1E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10" y="3809790"/>
              <a:ext cx="647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1864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993DC150-702D-6BA9-7261-8B1FAD8D3F9F}"/>
                </a:ext>
              </a:extLst>
            </p:cNvPr>
            <p:cNvCxnSpPr/>
            <p:nvPr/>
          </p:nvCxnSpPr>
          <p:spPr>
            <a:xfrm>
              <a:off x="2087234" y="3809873"/>
              <a:ext cx="0" cy="4843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421F084-571E-99E5-3EBF-0ED3548F126A}"/>
                </a:ext>
              </a:extLst>
            </p:cNvPr>
            <p:cNvSpPr txBox="1"/>
            <p:nvPr/>
          </p:nvSpPr>
          <p:spPr>
            <a:xfrm>
              <a:off x="1218819" y="4308502"/>
              <a:ext cx="1735243" cy="830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Yukichi Fujuzawa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’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s</a:t>
              </a:r>
            </a:p>
            <a:p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“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Conditions in the West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”</a:t>
              </a:r>
              <a:endParaRPr lang="en-US" sz="1200">
                <a:solidFill>
                  <a:srgbClr val="FFFFFF"/>
                </a:solidFill>
                <a:latin typeface="Corbel" charset="0"/>
              </a:endParaRP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launches a massive push</a:t>
              </a: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of westernization.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669A3ED1-D7E9-4E26-866A-50E02E0B95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567" y="3440458"/>
              <a:ext cx="6490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1869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CD0D6B35-DF7C-A50C-440A-37CF02C8A820}"/>
                </a:ext>
              </a:extLst>
            </p:cNvPr>
            <p:cNvCxnSpPr/>
            <p:nvPr/>
          </p:nvCxnSpPr>
          <p:spPr>
            <a:xfrm flipV="1">
              <a:off x="2484133" y="3295365"/>
              <a:ext cx="0" cy="5145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BFDC2C4-7FA8-AE9F-F558-F3335DD3DBE0}"/>
                </a:ext>
              </a:extLst>
            </p:cNvPr>
            <p:cNvSpPr txBox="1"/>
            <p:nvPr/>
          </p:nvSpPr>
          <p:spPr>
            <a:xfrm>
              <a:off x="2435347" y="2448968"/>
              <a:ext cx="1044082" cy="9803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Yen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debuts; the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feudal system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disbanded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E61D7E74-23BE-9082-6001-AADF271F4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673" y="3821660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D82DB3C-AB41-7089-D9F5-95112D952333}"/>
                </a:ext>
              </a:extLst>
            </p:cNvPr>
            <p:cNvCxnSpPr/>
            <p:nvPr/>
          </p:nvCxnSpPr>
          <p:spPr>
            <a:xfrm>
              <a:off x="3932021" y="3855926"/>
              <a:ext cx="0" cy="438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E1FC9D7-4AC8-D483-AD26-15DF49CBCD70}"/>
                </a:ext>
              </a:extLst>
            </p:cNvPr>
            <p:cNvSpPr txBox="1"/>
            <p:nvPr/>
          </p:nvSpPr>
          <p:spPr>
            <a:xfrm>
              <a:off x="3109646" y="4308502"/>
              <a:ext cx="1916228" cy="120051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Samurai Revolt;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swords were forbidden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to be carried. Aimed at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disassembling Samurai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authority. </a:t>
              </a:r>
              <a:r>
                <a:rPr lang="en-US" sz="1200" dirty="0" err="1"/>
                <a:t>Saigo</a:t>
              </a:r>
              <a:r>
                <a:rPr lang="en-US" sz="1200" dirty="0"/>
                <a:t>, the leader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killed. </a:t>
              </a: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041B88C6-B85B-03B0-E47D-C653DFC97B8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347" y="3452328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1877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7CBB43B4-684B-B490-ACC4-6DE06267E208}"/>
                </a:ext>
              </a:extLst>
            </p:cNvPr>
            <p:cNvCxnSpPr/>
            <p:nvPr/>
          </p:nvCxnSpPr>
          <p:spPr>
            <a:xfrm flipH="1" flipV="1">
              <a:off x="4568647" y="3246138"/>
              <a:ext cx="15876" cy="5637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1A1FACAF-4BCF-F160-0A8C-795304D16AB0}"/>
                </a:ext>
              </a:extLst>
            </p:cNvPr>
            <p:cNvSpPr txBox="1"/>
            <p:nvPr/>
          </p:nvSpPr>
          <p:spPr>
            <a:xfrm>
              <a:off x="3932021" y="2599826"/>
              <a:ext cx="1505041" cy="6463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Japan holds first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democratic elections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outside of the West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58E8F4AA-1221-BB99-C8B8-5CB114D6515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743" y="3821660"/>
              <a:ext cx="623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1879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56D34280-7088-B98B-3772-F7BA49EC38C9}"/>
                </a:ext>
              </a:extLst>
            </p:cNvPr>
            <p:cNvCxnSpPr/>
            <p:nvPr/>
          </p:nvCxnSpPr>
          <p:spPr>
            <a:xfrm>
              <a:off x="6132430" y="3809873"/>
              <a:ext cx="0" cy="581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9C1D8F-D4B9-652E-247E-A468BD5675F9}"/>
                </a:ext>
              </a:extLst>
            </p:cNvPr>
            <p:cNvSpPr txBox="1"/>
            <p:nvPr/>
          </p:nvSpPr>
          <p:spPr>
            <a:xfrm>
              <a:off x="5565657" y="4435541"/>
              <a:ext cx="1135132" cy="6463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Prince Ito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becomes first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Prime Minister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BBD14240-9412-FF2D-20E1-5A3F55F145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5713" y="3440459"/>
              <a:ext cx="636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666B8DC-0A28-76CF-7BAB-A3B50D420E37}"/>
                </a:ext>
              </a:extLst>
            </p:cNvPr>
            <p:cNvCxnSpPr/>
            <p:nvPr/>
          </p:nvCxnSpPr>
          <p:spPr>
            <a:xfrm flipV="1">
              <a:off x="7645409" y="3368413"/>
              <a:ext cx="0" cy="4875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999C172-93E4-B30F-E481-D51D7B81F679}"/>
                </a:ext>
              </a:extLst>
            </p:cNvPr>
            <p:cNvSpPr txBox="1"/>
            <p:nvPr/>
          </p:nvSpPr>
          <p:spPr>
            <a:xfrm>
              <a:off x="6762705" y="2537895"/>
              <a:ext cx="1908291" cy="83051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First Parliamentary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Constitution formed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Only 460,000 of 50 million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citizens are allowed to vote</a:t>
              </a: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A0EC5D49-D06A-70ED-1E55-39F0165D13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975" y="3954478"/>
              <a:ext cx="6467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7984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AD7E1-CA8A-067D-0766-D1900035F2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E7516C2-7794-6CA8-8ECC-9CD02110C8C5}"/>
              </a:ext>
            </a:extLst>
          </p:cNvPr>
          <p:cNvSpPr txBox="1">
            <a:spLocks/>
          </p:cNvSpPr>
          <p:nvPr/>
        </p:nvSpPr>
        <p:spPr>
          <a:xfrm>
            <a:off x="76200" y="139533"/>
            <a:ext cx="3745992" cy="4997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b="1" dirty="0"/>
              <a:t>FRIDAY</a:t>
            </a:r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id="{EA20B171-40AA-0DB6-AD3B-E12454686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74140"/>
            <a:ext cx="7772400" cy="365125"/>
          </a:xfrm>
        </p:spPr>
        <p:txBody>
          <a:bodyPr/>
          <a:lstStyle/>
          <a:p>
            <a:r>
              <a:rPr lang="en-US" dirty="0"/>
              <a:t>©Clairmont Press, Inc. 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89674D-646A-83F9-8FB7-822BCDBF1D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42589" y="5142142"/>
            <a:ext cx="8222111" cy="1715858"/>
          </a:xfrm>
        </p:spPr>
        <p:txBody>
          <a:bodyPr/>
          <a:lstStyle/>
          <a:p>
            <a:r>
              <a:rPr lang="en-US" b="1" dirty="0"/>
              <a:t>What changes or additions would you make to the timeline to make it more effective?</a:t>
            </a:r>
          </a:p>
        </p:txBody>
      </p:sp>
      <p:grpSp>
        <p:nvGrpSpPr>
          <p:cNvPr id="6" name="Group 44">
            <a:extLst>
              <a:ext uri="{FF2B5EF4-FFF2-40B4-BE49-F238E27FC236}">
                <a16:creationId xmlns:a16="http://schemas.microsoft.com/office/drawing/2014/main" id="{F1BC054B-9D56-3524-B5C1-7F48B10ECDAB}"/>
              </a:ext>
            </a:extLst>
          </p:cNvPr>
          <p:cNvGrpSpPr>
            <a:grpSpLocks/>
          </p:cNvGrpSpPr>
          <p:nvPr/>
        </p:nvGrpSpPr>
        <p:grpSpPr bwMode="auto">
          <a:xfrm>
            <a:off x="1016855" y="613916"/>
            <a:ext cx="10158288" cy="4357090"/>
            <a:chOff x="205932" y="1877292"/>
            <a:chExt cx="8465064" cy="3631729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F1C4800E-25AD-823C-640F-CDE5000FC35D}"/>
                </a:ext>
              </a:extLst>
            </p:cNvPr>
            <p:cNvCxnSpPr/>
            <p:nvPr/>
          </p:nvCxnSpPr>
          <p:spPr>
            <a:xfrm>
              <a:off x="529802" y="3809873"/>
              <a:ext cx="7833201" cy="460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64CC436E-9550-03CB-7A5B-CAD086357D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932" y="4051681"/>
              <a:ext cx="6465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1860</a:t>
              </a:r>
            </a:p>
          </p:txBody>
        </p:sp>
        <p:sp>
          <p:nvSpPr>
            <p:cNvPr id="12" name="TextBox 6">
              <a:extLst>
                <a:ext uri="{FF2B5EF4-FFF2-40B4-BE49-F238E27FC236}">
                  <a16:creationId xmlns:a16="http://schemas.microsoft.com/office/drawing/2014/main" id="{E14F7C35-54D1-FC83-6C4B-40597249E4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962757" y="4066799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1900</a:t>
              </a:r>
            </a:p>
          </p:txBody>
        </p:sp>
        <p:sp>
          <p:nvSpPr>
            <p:cNvPr id="13" name="TextBox 7">
              <a:extLst>
                <a:ext uri="{FF2B5EF4-FFF2-40B4-BE49-F238E27FC236}">
                  <a16:creationId xmlns:a16="http://schemas.microsoft.com/office/drawing/2014/main" id="{CA58F966-45B0-F4F4-CC3C-7CFFC7FF0B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54787" y="1877292"/>
              <a:ext cx="28704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The Westernization of Japan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E9A5131-E446-E5A4-DE4B-796105DFCAFF}"/>
                </a:ext>
              </a:extLst>
            </p:cNvPr>
            <p:cNvCxnSpPr/>
            <p:nvPr/>
          </p:nvCxnSpPr>
          <p:spPr>
            <a:xfrm flipV="1">
              <a:off x="852084" y="3281074"/>
              <a:ext cx="0" cy="5288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7D38D328-C30D-8262-3CDD-223F59D66F65}"/>
                </a:ext>
              </a:extLst>
            </p:cNvPr>
            <p:cNvSpPr txBox="1"/>
            <p:nvPr/>
          </p:nvSpPr>
          <p:spPr>
            <a:xfrm>
              <a:off x="423433" y="2280641"/>
              <a:ext cx="1851137" cy="1014724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British, French, Dutch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and American warships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bomb </a:t>
              </a:r>
              <a:r>
                <a:rPr lang="en-US" sz="1200" dirty="0" err="1"/>
                <a:t>Choshu</a:t>
              </a:r>
              <a:r>
                <a:rPr lang="en-US" sz="1200" dirty="0"/>
                <a:t>, Japan and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open more Japanese ports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for foreigners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BD7201D-1AC5-2FC5-473A-2D4167E36F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9210" y="3809790"/>
              <a:ext cx="64723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1864</a:t>
              </a:r>
            </a:p>
          </p:txBody>
        </p: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84833E0-2EB3-0975-B6F2-3C061DFC04EC}"/>
                </a:ext>
              </a:extLst>
            </p:cNvPr>
            <p:cNvCxnSpPr/>
            <p:nvPr/>
          </p:nvCxnSpPr>
          <p:spPr>
            <a:xfrm>
              <a:off x="2087234" y="3809873"/>
              <a:ext cx="0" cy="484337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BACAE11-1288-C54C-94D6-013F23977B96}"/>
                </a:ext>
              </a:extLst>
            </p:cNvPr>
            <p:cNvSpPr txBox="1"/>
            <p:nvPr/>
          </p:nvSpPr>
          <p:spPr>
            <a:xfrm>
              <a:off x="1218819" y="4308502"/>
              <a:ext cx="1735243" cy="83051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Yukichi Fujuzawa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’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s</a:t>
              </a:r>
            </a:p>
            <a:p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“</a:t>
              </a:r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Conditions in the West</a:t>
              </a:r>
              <a:r>
                <a:rPr lang="ja-JP" altLang="en-US" sz="1200">
                  <a:solidFill>
                    <a:srgbClr val="FFFFFF"/>
                  </a:solidFill>
                  <a:latin typeface="Corbel" charset="0"/>
                </a:rPr>
                <a:t>”</a:t>
              </a:r>
              <a:endParaRPr lang="en-US" sz="1200">
                <a:solidFill>
                  <a:srgbClr val="FFFFFF"/>
                </a:solidFill>
                <a:latin typeface="Corbel" charset="0"/>
              </a:endParaRP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launches a massive push</a:t>
              </a:r>
            </a:p>
            <a:p>
              <a:r>
                <a:rPr lang="en-US" sz="1200">
                  <a:solidFill>
                    <a:srgbClr val="FFFFFF"/>
                  </a:solidFill>
                  <a:latin typeface="Corbel" charset="0"/>
                </a:rPr>
                <a:t>of westernization.</a:t>
              </a:r>
            </a:p>
          </p:txBody>
        </p:sp>
        <p:sp>
          <p:nvSpPr>
            <p:cNvPr id="19" name="TextBox 15">
              <a:extLst>
                <a:ext uri="{FF2B5EF4-FFF2-40B4-BE49-F238E27FC236}">
                  <a16:creationId xmlns:a16="http://schemas.microsoft.com/office/drawing/2014/main" id="{BA4048D1-E603-8F43-699F-0BE477F6CF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35567" y="3440458"/>
              <a:ext cx="6490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 dirty="0">
                  <a:latin typeface="Corbel" charset="0"/>
                </a:rPr>
                <a:t>1869</a:t>
              </a:r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0F54173-C659-B79F-92AF-E5B3C67544AE}"/>
                </a:ext>
              </a:extLst>
            </p:cNvPr>
            <p:cNvCxnSpPr/>
            <p:nvPr/>
          </p:nvCxnSpPr>
          <p:spPr>
            <a:xfrm flipV="1">
              <a:off x="2484133" y="3295365"/>
              <a:ext cx="0" cy="51450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28D4394-21F5-E1CA-8106-4651190165DC}"/>
                </a:ext>
              </a:extLst>
            </p:cNvPr>
            <p:cNvSpPr txBox="1"/>
            <p:nvPr/>
          </p:nvSpPr>
          <p:spPr>
            <a:xfrm>
              <a:off x="2435347" y="2448968"/>
              <a:ext cx="1044082" cy="980395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Yen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debuts; the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feudal system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disbanded</a:t>
              </a:r>
            </a:p>
          </p:txBody>
        </p:sp>
        <p:sp>
          <p:nvSpPr>
            <p:cNvPr id="22" name="TextBox 19">
              <a:extLst>
                <a:ext uri="{FF2B5EF4-FFF2-40B4-BE49-F238E27FC236}">
                  <a16:creationId xmlns:a16="http://schemas.microsoft.com/office/drawing/2014/main" id="{C6C38AEE-984C-2620-BBC9-9C0BBFEA6BE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80673" y="3821660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1871</a:t>
              </a:r>
            </a:p>
          </p:txBody>
        </p: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2CCB81D-34D4-660A-220A-BC4DCB5B336D}"/>
                </a:ext>
              </a:extLst>
            </p:cNvPr>
            <p:cNvCxnSpPr/>
            <p:nvPr/>
          </p:nvCxnSpPr>
          <p:spPr>
            <a:xfrm>
              <a:off x="3932021" y="3855926"/>
              <a:ext cx="0" cy="43828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467264-9B73-2EC5-4CBF-D2221E1D6DB3}"/>
                </a:ext>
              </a:extLst>
            </p:cNvPr>
            <p:cNvSpPr txBox="1"/>
            <p:nvPr/>
          </p:nvSpPr>
          <p:spPr>
            <a:xfrm>
              <a:off x="3109646" y="4308502"/>
              <a:ext cx="1916228" cy="1200519"/>
            </a:xfrm>
            <a:prstGeom prst="rect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The Samurai Revolt;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swords were forbidden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to be carried. Aimed at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disassembling Samurai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authority. </a:t>
              </a:r>
              <a:r>
                <a:rPr lang="en-US" sz="1200" dirty="0" err="1"/>
                <a:t>Saigo</a:t>
              </a:r>
              <a:r>
                <a:rPr lang="en-US" sz="1200" dirty="0"/>
                <a:t>, the leader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is killed. </a:t>
              </a:r>
            </a:p>
          </p:txBody>
        </p:sp>
        <p:sp>
          <p:nvSpPr>
            <p:cNvPr id="25" name="TextBox 27">
              <a:extLst>
                <a:ext uri="{FF2B5EF4-FFF2-40B4-BE49-F238E27FC236}">
                  <a16:creationId xmlns:a16="http://schemas.microsoft.com/office/drawing/2014/main" id="{098FC85F-BF35-DB4D-7D50-4685E4894C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27347" y="3452328"/>
              <a:ext cx="60785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1877</a:t>
              </a:r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2F2FE0E0-FD89-F7DB-FCBF-4F427E6F6BF4}"/>
                </a:ext>
              </a:extLst>
            </p:cNvPr>
            <p:cNvCxnSpPr/>
            <p:nvPr/>
          </p:nvCxnSpPr>
          <p:spPr>
            <a:xfrm flipH="1" flipV="1">
              <a:off x="4568647" y="3246138"/>
              <a:ext cx="15876" cy="563735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1C6C5BC-A380-26A2-1DE8-A644E000FA27}"/>
                </a:ext>
              </a:extLst>
            </p:cNvPr>
            <p:cNvSpPr txBox="1"/>
            <p:nvPr/>
          </p:nvSpPr>
          <p:spPr>
            <a:xfrm>
              <a:off x="3932021" y="2599826"/>
              <a:ext cx="1505041" cy="64631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Japan holds first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democratic elections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outside of the West</a:t>
              </a:r>
            </a:p>
          </p:txBody>
        </p:sp>
        <p:sp>
          <p:nvSpPr>
            <p:cNvPr id="28" name="TextBox 32">
              <a:extLst>
                <a:ext uri="{FF2B5EF4-FFF2-40B4-BE49-F238E27FC236}">
                  <a16:creationId xmlns:a16="http://schemas.microsoft.com/office/drawing/2014/main" id="{C33476B7-A147-0B8A-F88C-0EAAC1A1FA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57743" y="3821660"/>
              <a:ext cx="6233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1879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39C98707-B300-A6E9-A22B-6F86D7CBE885}"/>
                </a:ext>
              </a:extLst>
            </p:cNvPr>
            <p:cNvCxnSpPr/>
            <p:nvPr/>
          </p:nvCxnSpPr>
          <p:spPr>
            <a:xfrm>
              <a:off x="6132430" y="3809873"/>
              <a:ext cx="0" cy="58120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B0C9642-078A-59B0-9D98-8378007EDDF3}"/>
                </a:ext>
              </a:extLst>
            </p:cNvPr>
            <p:cNvSpPr txBox="1"/>
            <p:nvPr/>
          </p:nvSpPr>
          <p:spPr>
            <a:xfrm>
              <a:off x="5565657" y="4435541"/>
              <a:ext cx="1135132" cy="646312"/>
            </a:xfrm>
            <a:prstGeom prst="rect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Prince Ito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becomes first 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Prime Minister</a:t>
              </a:r>
            </a:p>
          </p:txBody>
        </p:sp>
        <p:sp>
          <p:nvSpPr>
            <p:cNvPr id="31" name="TextBox 38">
              <a:extLst>
                <a:ext uri="{FF2B5EF4-FFF2-40B4-BE49-F238E27FC236}">
                  <a16:creationId xmlns:a16="http://schemas.microsoft.com/office/drawing/2014/main" id="{54003E2F-1583-BEC8-BE8C-D7688FB6FB6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45713" y="3440459"/>
              <a:ext cx="63652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1885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C4C7E32-95E3-82F8-B6C4-3127E0B446DD}"/>
                </a:ext>
              </a:extLst>
            </p:cNvPr>
            <p:cNvCxnSpPr/>
            <p:nvPr/>
          </p:nvCxnSpPr>
          <p:spPr>
            <a:xfrm flipV="1">
              <a:off x="7645409" y="3368413"/>
              <a:ext cx="0" cy="48751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3750613-A21B-1637-FD4F-F97E41486C47}"/>
                </a:ext>
              </a:extLst>
            </p:cNvPr>
            <p:cNvSpPr txBox="1"/>
            <p:nvPr/>
          </p:nvSpPr>
          <p:spPr>
            <a:xfrm>
              <a:off x="6762705" y="2537895"/>
              <a:ext cx="1908291" cy="830517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First Parliamentary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Constitution formed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Only 460,000 of 50 million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dirty="0"/>
                <a:t>citizens are allowed to vote</a:t>
              </a:r>
            </a:p>
          </p:txBody>
        </p:sp>
        <p:sp>
          <p:nvSpPr>
            <p:cNvPr id="34" name="TextBox 42">
              <a:extLst>
                <a:ext uri="{FF2B5EF4-FFF2-40B4-BE49-F238E27FC236}">
                  <a16:creationId xmlns:a16="http://schemas.microsoft.com/office/drawing/2014/main" id="{D9D4DFBB-87A5-9A46-B1AB-BBF8CE1107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315975" y="3954478"/>
              <a:ext cx="64678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r>
                <a:rPr lang="en-US">
                  <a:latin typeface="Corbel" charset="0"/>
                </a:rPr>
                <a:t>1889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425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Facet">
  <a:themeElements>
    <a:clrScheme name="Custom 4">
      <a:dk1>
        <a:srgbClr val="000000"/>
      </a:dk1>
      <a:lt1>
        <a:srgbClr val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1032</TotalTime>
  <Words>814</Words>
  <Application>Microsoft Macintosh PowerPoint</Application>
  <PresentationFormat>Widescreen</PresentationFormat>
  <Paragraphs>231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Corbel</vt:lpstr>
      <vt:lpstr>Trebuchet MS</vt:lpstr>
      <vt:lpstr>Wingdings 3</vt:lpstr>
      <vt:lpstr>Facet</vt:lpstr>
      <vt:lpstr>Smart Skills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(c)2025 Clairmont Press, Inc 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Skills </dc:title>
  <dc:subject>WS7</dc:subject>
  <dc:creator/>
  <cp:keywords/>
  <dc:description/>
  <cp:lastModifiedBy>Emmett Mullins</cp:lastModifiedBy>
  <cp:revision>27</cp:revision>
  <dcterms:created xsi:type="dcterms:W3CDTF">2025-06-26T12:29:05Z</dcterms:created>
  <dcterms:modified xsi:type="dcterms:W3CDTF">2025-09-10T04:10:10Z</dcterms:modified>
  <cp:category/>
</cp:coreProperties>
</file>