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72" r:id="rId3"/>
    <p:sldId id="364" r:id="rId4"/>
    <p:sldId id="345" r:id="rId5"/>
    <p:sldId id="365" r:id="rId6"/>
    <p:sldId id="347" r:id="rId7"/>
    <p:sldId id="366" r:id="rId8"/>
    <p:sldId id="367" r:id="rId9"/>
    <p:sldId id="368" r:id="rId10"/>
    <p:sldId id="351" r:id="rId11"/>
    <p:sldId id="369" r:id="rId12"/>
    <p:sldId id="370" r:id="rId13"/>
    <p:sldId id="371" r:id="rId14"/>
    <p:sldId id="270" r:id="rId15"/>
    <p:sldId id="374" r:id="rId16"/>
    <p:sldId id="376" r:id="rId17"/>
    <p:sldId id="377" r:id="rId18"/>
    <p:sldId id="378" r:id="rId19"/>
    <p:sldId id="379" r:id="rId20"/>
    <p:sldId id="396" r:id="rId21"/>
    <p:sldId id="381" r:id="rId22"/>
    <p:sldId id="382" r:id="rId23"/>
    <p:sldId id="383" r:id="rId24"/>
    <p:sldId id="384" r:id="rId25"/>
    <p:sldId id="385" r:id="rId26"/>
    <p:sldId id="386" r:id="rId27"/>
    <p:sldId id="394" r:id="rId28"/>
    <p:sldId id="388" r:id="rId29"/>
    <p:sldId id="395" r:id="rId30"/>
  </p:sldIdLst>
  <p:sldSz cx="9144000" cy="6858000" type="screen4x3"/>
  <p:notesSz cx="6858000" cy="9144000"/>
  <p:defaultTextStyle>
    <a:defPPr>
      <a:defRPr lang="en-US"/>
    </a:defPPr>
    <a:lvl1pPr algn="l" rtl="0" eaLnBrk="0" fontAlgn="base" hangingPunct="0">
      <a:spcBef>
        <a:spcPct val="0"/>
      </a:spcBef>
      <a:spcAft>
        <a:spcPct val="0"/>
      </a:spcAft>
      <a:defRPr b="1" kern="1200">
        <a:solidFill>
          <a:schemeClr val="tx1"/>
        </a:solidFill>
        <a:latin typeface="Arial" charset="0"/>
        <a:ea typeface="ＭＳ Ｐゴシック" charset="0"/>
        <a:cs typeface="+mn-cs"/>
      </a:defRPr>
    </a:lvl1pPr>
    <a:lvl2pPr marL="457200" algn="l" rtl="0" eaLnBrk="0" fontAlgn="base" hangingPunct="0">
      <a:spcBef>
        <a:spcPct val="0"/>
      </a:spcBef>
      <a:spcAft>
        <a:spcPct val="0"/>
      </a:spcAft>
      <a:defRPr b="1"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b="1"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b="1"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b="1" kern="1200">
        <a:solidFill>
          <a:schemeClr val="tx1"/>
        </a:solidFill>
        <a:latin typeface="Arial" charset="0"/>
        <a:ea typeface="ＭＳ Ｐゴシック" charset="0"/>
        <a:cs typeface="+mn-cs"/>
      </a:defRPr>
    </a:lvl5pPr>
    <a:lvl6pPr marL="2286000" algn="l" defTabSz="457200" rtl="0" eaLnBrk="1" latinLnBrk="0" hangingPunct="1">
      <a:defRPr b="1" kern="1200">
        <a:solidFill>
          <a:schemeClr val="tx1"/>
        </a:solidFill>
        <a:latin typeface="Arial" charset="0"/>
        <a:ea typeface="ＭＳ Ｐゴシック" charset="0"/>
        <a:cs typeface="+mn-cs"/>
      </a:defRPr>
    </a:lvl6pPr>
    <a:lvl7pPr marL="2743200" algn="l" defTabSz="457200" rtl="0" eaLnBrk="1" latinLnBrk="0" hangingPunct="1">
      <a:defRPr b="1" kern="1200">
        <a:solidFill>
          <a:schemeClr val="tx1"/>
        </a:solidFill>
        <a:latin typeface="Arial" charset="0"/>
        <a:ea typeface="ＭＳ Ｐゴシック" charset="0"/>
        <a:cs typeface="+mn-cs"/>
      </a:defRPr>
    </a:lvl7pPr>
    <a:lvl8pPr marL="3200400" algn="l" defTabSz="457200" rtl="0" eaLnBrk="1" latinLnBrk="0" hangingPunct="1">
      <a:defRPr b="1" kern="1200">
        <a:solidFill>
          <a:schemeClr val="tx1"/>
        </a:solidFill>
        <a:latin typeface="Arial" charset="0"/>
        <a:ea typeface="ＭＳ Ｐゴシック" charset="0"/>
        <a:cs typeface="+mn-cs"/>
      </a:defRPr>
    </a:lvl8pPr>
    <a:lvl9pPr marL="3657600" algn="l" defTabSz="457200" rtl="0" eaLnBrk="1" latinLnBrk="0" hangingPunct="1">
      <a:defRPr b="1" kern="1200">
        <a:solidFill>
          <a:schemeClr val="tx1"/>
        </a:solidFill>
        <a:latin typeface="Arial"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07" autoAdjust="0"/>
    <p:restoredTop sz="92857" autoAdjust="0"/>
  </p:normalViewPr>
  <p:slideViewPr>
    <p:cSldViewPr>
      <p:cViewPr varScale="1">
        <p:scale>
          <a:sx n="90" d="100"/>
          <a:sy n="90" d="100"/>
        </p:scale>
        <p:origin x="-952"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xmlns="" id="{EE4A4548-CCC7-4296-B6C0-529E4245408F}"/>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200" b="0">
                <a:latin typeface="Arial" panose="020B0604020202020204" pitchFamily="34" charset="0"/>
                <a:ea typeface="+mn-ea"/>
              </a:defRPr>
            </a:lvl1pPr>
          </a:lstStyle>
          <a:p>
            <a:pPr>
              <a:defRPr/>
            </a:pPr>
            <a:endParaRPr lang="en-US" altLang="en-US"/>
          </a:p>
        </p:txBody>
      </p:sp>
      <p:sp>
        <p:nvSpPr>
          <p:cNvPr id="191491" name="Rectangle 3">
            <a:extLst>
              <a:ext uri="{FF2B5EF4-FFF2-40B4-BE49-F238E27FC236}">
                <a16:creationId xmlns:a16="http://schemas.microsoft.com/office/drawing/2014/main" xmlns="" id="{88FFA8D7-76A0-4085-9342-FD36D6C36336}"/>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b="0">
                <a:latin typeface="Arial" panose="020B0604020202020204" pitchFamily="34" charset="0"/>
                <a:ea typeface="+mn-ea"/>
              </a:defRPr>
            </a:lvl1pPr>
          </a:lstStyle>
          <a:p>
            <a:pPr>
              <a:defRPr/>
            </a:pPr>
            <a:endParaRPr lang="en-US" altLang="en-US"/>
          </a:p>
        </p:txBody>
      </p:sp>
      <p:sp>
        <p:nvSpPr>
          <p:cNvPr id="13316"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191493" name="Rectangle 5">
            <a:extLst>
              <a:ext uri="{FF2B5EF4-FFF2-40B4-BE49-F238E27FC236}">
                <a16:creationId xmlns:a16="http://schemas.microsoft.com/office/drawing/2014/main" xmlns="" id="{DE5F2747-0C18-4B65-89FD-5FED7BB85CF3}"/>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191494" name="Rectangle 6">
            <a:extLst>
              <a:ext uri="{FF2B5EF4-FFF2-40B4-BE49-F238E27FC236}">
                <a16:creationId xmlns:a16="http://schemas.microsoft.com/office/drawing/2014/main" xmlns="" id="{CCF1014C-4BEA-40A0-8A16-E661211D6DC7}"/>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200" b="0">
                <a:latin typeface="Arial" panose="020B0604020202020204" pitchFamily="34" charset="0"/>
                <a:ea typeface="+mn-ea"/>
              </a:defRPr>
            </a:lvl1pPr>
          </a:lstStyle>
          <a:p>
            <a:pPr>
              <a:defRPr/>
            </a:pPr>
            <a:endParaRPr lang="en-US" altLang="en-US"/>
          </a:p>
        </p:txBody>
      </p:sp>
      <p:sp>
        <p:nvSpPr>
          <p:cNvPr id="191495" name="Rectangle 7">
            <a:extLst>
              <a:ext uri="{FF2B5EF4-FFF2-40B4-BE49-F238E27FC236}">
                <a16:creationId xmlns:a16="http://schemas.microsoft.com/office/drawing/2014/main" xmlns="" id="{3D74B9B1-6FBA-46C9-960C-FD9A31AF8DB0}"/>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b="0"/>
            </a:lvl1pPr>
          </a:lstStyle>
          <a:p>
            <a:fld id="{E035588B-C190-8D45-B143-5B95BAC1705A}" type="slidenum">
              <a:rPr lang="en-US"/>
              <a:pPr/>
              <a:t>‹#›</a:t>
            </a:fld>
            <a:endParaRPr lang="en-US"/>
          </a:p>
        </p:txBody>
      </p:sp>
    </p:spTree>
    <p:extLst>
      <p:ext uri="{BB962C8B-B14F-4D97-AF65-F5344CB8AC3E}">
        <p14:creationId xmlns:p14="http://schemas.microsoft.com/office/powerpoint/2010/main" val="1866688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9DDED91C-F9B6-784A-86FF-219179974847}" type="slidenum">
              <a:rPr lang="en-US" b="0"/>
              <a:pPr/>
              <a:t>1</a:t>
            </a:fld>
            <a:endParaRPr lang="en-US" b="0"/>
          </a:p>
        </p:txBody>
      </p:sp>
      <p:sp>
        <p:nvSpPr>
          <p:cNvPr id="15362" name="Rectangle 2"/>
          <p:cNvSpPr>
            <a:spLocks noRot="1" noChangeArrowheads="1" noTextEdit="1"/>
          </p:cNvSpPr>
          <p:nvPr>
            <p:ph type="sldImg"/>
          </p:nvPr>
        </p:nvSpPr>
        <p:spPr>
          <a:ln/>
        </p:spPr>
      </p:sp>
      <p:sp>
        <p:nvSpPr>
          <p:cNvPr id="15363"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C6B845EE-71DD-B24A-A1E1-967A68F443B5}" type="slidenum">
              <a:rPr lang="en-US" b="0"/>
              <a:pPr/>
              <a:t>10</a:t>
            </a:fld>
            <a:endParaRPr lang="en-US" b="0"/>
          </a:p>
        </p:txBody>
      </p:sp>
      <p:sp>
        <p:nvSpPr>
          <p:cNvPr id="33794" name="Rectangle 2"/>
          <p:cNvSpPr>
            <a:spLocks noRot="1" noChangeArrowheads="1" noTextEdit="1"/>
          </p:cNvSpPr>
          <p:nvPr>
            <p:ph type="sldImg"/>
          </p:nvPr>
        </p:nvSpPr>
        <p:spPr>
          <a:ln/>
        </p:spPr>
      </p:sp>
      <p:sp>
        <p:nvSpPr>
          <p:cNvPr id="33795"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F0AB1E45-C8D3-7E44-9FD5-CA9FDD1DBF64}" type="slidenum">
              <a:rPr lang="en-US" b="0"/>
              <a:pPr/>
              <a:t>11</a:t>
            </a:fld>
            <a:endParaRPr lang="en-US" b="0"/>
          </a:p>
        </p:txBody>
      </p:sp>
      <p:sp>
        <p:nvSpPr>
          <p:cNvPr id="35842" name="Rectangle 2"/>
          <p:cNvSpPr>
            <a:spLocks noRot="1" noChangeArrowheads="1" noTextEdit="1"/>
          </p:cNvSpPr>
          <p:nvPr>
            <p:ph type="sldImg"/>
          </p:nvPr>
        </p:nvSpPr>
        <p:spPr>
          <a:ln/>
        </p:spPr>
      </p:sp>
      <p:sp>
        <p:nvSpPr>
          <p:cNvPr id="35843"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789FCBB1-90D8-DB4E-B5F3-1330D31EB8D0}" type="slidenum">
              <a:rPr lang="en-US" b="0"/>
              <a:pPr/>
              <a:t>12</a:t>
            </a:fld>
            <a:endParaRPr lang="en-US" b="0"/>
          </a:p>
        </p:txBody>
      </p:sp>
      <p:sp>
        <p:nvSpPr>
          <p:cNvPr id="37890" name="Rectangle 2"/>
          <p:cNvSpPr>
            <a:spLocks noRot="1" noChangeArrowheads="1" noTextEdit="1"/>
          </p:cNvSpPr>
          <p:nvPr>
            <p:ph type="sldImg"/>
          </p:nvPr>
        </p:nvSpPr>
        <p:spPr>
          <a:ln/>
        </p:spPr>
      </p:sp>
      <p:sp>
        <p:nvSpPr>
          <p:cNvPr id="37891"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998EB0BA-D3C1-3F46-A333-A375B82DCCA7}" type="slidenum">
              <a:rPr lang="en-US" b="0"/>
              <a:pPr/>
              <a:t>13</a:t>
            </a:fld>
            <a:endParaRPr lang="en-US" b="0"/>
          </a:p>
        </p:txBody>
      </p:sp>
      <p:sp>
        <p:nvSpPr>
          <p:cNvPr id="39938" name="Rectangle 2"/>
          <p:cNvSpPr>
            <a:spLocks noRot="1" noChangeArrowheads="1" noTextEdit="1"/>
          </p:cNvSpPr>
          <p:nvPr>
            <p:ph type="sldImg"/>
          </p:nvPr>
        </p:nvSpPr>
        <p:spPr>
          <a:ln/>
        </p:spPr>
      </p:sp>
      <p:sp>
        <p:nvSpPr>
          <p:cNvPr id="39939"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08D98494-C5FE-C243-A017-81AA3007C3EF}" type="slidenum">
              <a:rPr lang="en-US" b="0"/>
              <a:pPr/>
              <a:t>14</a:t>
            </a:fld>
            <a:endParaRPr lang="en-US" b="0"/>
          </a:p>
        </p:txBody>
      </p:sp>
      <p:sp>
        <p:nvSpPr>
          <p:cNvPr id="41986" name="Rectangle 2"/>
          <p:cNvSpPr>
            <a:spLocks noRot="1" noChangeArrowheads="1" noTextEdit="1"/>
          </p:cNvSpPr>
          <p:nvPr>
            <p:ph type="sldImg"/>
          </p:nvPr>
        </p:nvSpPr>
        <p:spPr>
          <a:ln/>
        </p:spPr>
      </p:sp>
      <p:sp>
        <p:nvSpPr>
          <p:cNvPr id="41987"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9DA67DC1-DDF5-E64C-A8A3-3A5588DB078C}" type="slidenum">
              <a:rPr lang="en-US" b="0"/>
              <a:pPr/>
              <a:t>15</a:t>
            </a:fld>
            <a:endParaRPr lang="en-US" b="0"/>
          </a:p>
        </p:txBody>
      </p:sp>
      <p:sp>
        <p:nvSpPr>
          <p:cNvPr id="44034" name="Rectangle 2"/>
          <p:cNvSpPr>
            <a:spLocks noRot="1" noChangeArrowheads="1" noTextEdit="1"/>
          </p:cNvSpPr>
          <p:nvPr>
            <p:ph type="sldImg"/>
          </p:nvPr>
        </p:nvSpPr>
        <p:spPr>
          <a:ln/>
        </p:spPr>
      </p:sp>
      <p:sp>
        <p:nvSpPr>
          <p:cNvPr id="44035"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EDF382B3-BBA6-4B44-B305-B093E67A0A7F}" type="slidenum">
              <a:rPr lang="en-US" b="0"/>
              <a:pPr/>
              <a:t>16</a:t>
            </a:fld>
            <a:endParaRPr lang="en-US" b="0"/>
          </a:p>
        </p:txBody>
      </p:sp>
      <p:sp>
        <p:nvSpPr>
          <p:cNvPr id="46082" name="Rectangle 2"/>
          <p:cNvSpPr>
            <a:spLocks noRot="1" noChangeArrowheads="1" noTextEdit="1"/>
          </p:cNvSpPr>
          <p:nvPr>
            <p:ph type="sldImg"/>
          </p:nvPr>
        </p:nvSpPr>
        <p:spPr>
          <a:ln/>
        </p:spPr>
      </p:sp>
      <p:sp>
        <p:nvSpPr>
          <p:cNvPr id="46083"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DE7EC435-CACF-E140-BD2B-8359D90065C2}" type="slidenum">
              <a:rPr lang="en-US" b="0"/>
              <a:pPr/>
              <a:t>17</a:t>
            </a:fld>
            <a:endParaRPr lang="en-US" b="0"/>
          </a:p>
        </p:txBody>
      </p:sp>
      <p:sp>
        <p:nvSpPr>
          <p:cNvPr id="48130" name="Rectangle 2"/>
          <p:cNvSpPr>
            <a:spLocks noRot="1" noChangeArrowheads="1" noTextEdit="1"/>
          </p:cNvSpPr>
          <p:nvPr>
            <p:ph type="sldImg"/>
          </p:nvPr>
        </p:nvSpPr>
        <p:spPr>
          <a:ln/>
        </p:spPr>
      </p:sp>
      <p:sp>
        <p:nvSpPr>
          <p:cNvPr id="48131"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0F26B4A8-26D5-9E48-BAA4-005B1F4A5486}" type="slidenum">
              <a:rPr lang="en-US" b="0"/>
              <a:pPr/>
              <a:t>18</a:t>
            </a:fld>
            <a:endParaRPr lang="en-US" b="0"/>
          </a:p>
        </p:txBody>
      </p:sp>
      <p:sp>
        <p:nvSpPr>
          <p:cNvPr id="50178" name="Rectangle 2"/>
          <p:cNvSpPr>
            <a:spLocks noRot="1" noChangeArrowheads="1" noTextEdit="1"/>
          </p:cNvSpPr>
          <p:nvPr>
            <p:ph type="sldImg"/>
          </p:nvPr>
        </p:nvSpPr>
        <p:spPr>
          <a:ln/>
        </p:spPr>
      </p:sp>
      <p:sp>
        <p:nvSpPr>
          <p:cNvPr id="50179"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B06B002C-2F73-1742-ADDF-422DD6406A2E}" type="slidenum">
              <a:rPr lang="en-US" b="0"/>
              <a:pPr/>
              <a:t>19</a:t>
            </a:fld>
            <a:endParaRPr lang="en-US" b="0"/>
          </a:p>
        </p:txBody>
      </p:sp>
      <p:sp>
        <p:nvSpPr>
          <p:cNvPr id="52226" name="Rectangle 2"/>
          <p:cNvSpPr>
            <a:spLocks noRot="1" noChangeArrowheads="1" noTextEdit="1"/>
          </p:cNvSpPr>
          <p:nvPr>
            <p:ph type="sldImg"/>
          </p:nvPr>
        </p:nvSpPr>
        <p:spPr>
          <a:ln/>
        </p:spPr>
      </p:sp>
      <p:sp>
        <p:nvSpPr>
          <p:cNvPr id="52227"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B98E9E3D-B311-DD47-B222-8AD89F4B7E4B}" type="slidenum">
              <a:rPr lang="en-US" b="0"/>
              <a:pPr/>
              <a:t>2</a:t>
            </a:fld>
            <a:endParaRPr lang="en-US" b="0"/>
          </a:p>
        </p:txBody>
      </p:sp>
      <p:sp>
        <p:nvSpPr>
          <p:cNvPr id="17410" name="Rectangle 2"/>
          <p:cNvSpPr>
            <a:spLocks noRot="1" noChangeArrowheads="1" noTextEdit="1"/>
          </p:cNvSpPr>
          <p:nvPr>
            <p:ph type="sldImg"/>
          </p:nvPr>
        </p:nvSpPr>
        <p:spPr>
          <a:ln/>
        </p:spPr>
      </p:sp>
      <p:sp>
        <p:nvSpPr>
          <p:cNvPr id="17411"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002516ED-14C7-9141-B889-8FF398B0C092}" type="slidenum">
              <a:rPr lang="en-US" b="0"/>
              <a:pPr/>
              <a:t>20</a:t>
            </a:fld>
            <a:endParaRPr lang="en-US" b="0"/>
          </a:p>
        </p:txBody>
      </p:sp>
      <p:sp>
        <p:nvSpPr>
          <p:cNvPr id="54274" name="Rectangle 2"/>
          <p:cNvSpPr>
            <a:spLocks noRot="1" noChangeArrowheads="1" noTextEdit="1"/>
          </p:cNvSpPr>
          <p:nvPr>
            <p:ph type="sldImg"/>
          </p:nvPr>
        </p:nvSpPr>
        <p:spPr>
          <a:ln/>
        </p:spPr>
      </p:sp>
      <p:sp>
        <p:nvSpPr>
          <p:cNvPr id="54275"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1F5417A2-A6EA-3D46-9CC7-287E360D4B41}" type="slidenum">
              <a:rPr lang="en-US" b="0"/>
              <a:pPr/>
              <a:t>21</a:t>
            </a:fld>
            <a:endParaRPr lang="en-US" b="0"/>
          </a:p>
        </p:txBody>
      </p:sp>
      <p:sp>
        <p:nvSpPr>
          <p:cNvPr id="56322" name="Rectangle 2"/>
          <p:cNvSpPr>
            <a:spLocks noRot="1" noChangeArrowheads="1" noTextEdit="1"/>
          </p:cNvSpPr>
          <p:nvPr>
            <p:ph type="sldImg"/>
          </p:nvPr>
        </p:nvSpPr>
        <p:spPr>
          <a:ln/>
        </p:spPr>
      </p:sp>
      <p:sp>
        <p:nvSpPr>
          <p:cNvPr id="56323"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88504B72-CD07-744E-B42A-E2CEA2025267}" type="slidenum">
              <a:rPr lang="en-US" b="0"/>
              <a:pPr/>
              <a:t>22</a:t>
            </a:fld>
            <a:endParaRPr lang="en-US" b="0"/>
          </a:p>
        </p:txBody>
      </p:sp>
      <p:sp>
        <p:nvSpPr>
          <p:cNvPr id="58370" name="Rectangle 2"/>
          <p:cNvSpPr>
            <a:spLocks noRot="1" noChangeArrowheads="1" noTextEdit="1"/>
          </p:cNvSpPr>
          <p:nvPr>
            <p:ph type="sldImg"/>
          </p:nvPr>
        </p:nvSpPr>
        <p:spPr>
          <a:ln/>
        </p:spPr>
      </p:sp>
      <p:sp>
        <p:nvSpPr>
          <p:cNvPr id="58371"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0E5B3FF2-BC05-6546-87B5-CE479D5B0899}" type="slidenum">
              <a:rPr lang="en-US" b="0"/>
              <a:pPr/>
              <a:t>23</a:t>
            </a:fld>
            <a:endParaRPr lang="en-US" b="0"/>
          </a:p>
        </p:txBody>
      </p:sp>
      <p:sp>
        <p:nvSpPr>
          <p:cNvPr id="60418" name="Rectangle 2"/>
          <p:cNvSpPr>
            <a:spLocks noRot="1" noChangeArrowheads="1" noTextEdit="1"/>
          </p:cNvSpPr>
          <p:nvPr>
            <p:ph type="sldImg"/>
          </p:nvPr>
        </p:nvSpPr>
        <p:spPr>
          <a:ln/>
        </p:spPr>
      </p:sp>
      <p:sp>
        <p:nvSpPr>
          <p:cNvPr id="60419"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D72D7A12-6F14-5045-AEFF-C243B2F53043}" type="slidenum">
              <a:rPr lang="en-US" b="0"/>
              <a:pPr/>
              <a:t>24</a:t>
            </a:fld>
            <a:endParaRPr lang="en-US" b="0"/>
          </a:p>
        </p:txBody>
      </p:sp>
      <p:sp>
        <p:nvSpPr>
          <p:cNvPr id="62466" name="Rectangle 2"/>
          <p:cNvSpPr>
            <a:spLocks noRot="1" noChangeArrowheads="1" noTextEdit="1"/>
          </p:cNvSpPr>
          <p:nvPr>
            <p:ph type="sldImg"/>
          </p:nvPr>
        </p:nvSpPr>
        <p:spPr>
          <a:ln/>
        </p:spPr>
      </p:sp>
      <p:sp>
        <p:nvSpPr>
          <p:cNvPr id="62467"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6AEAC2FD-50D1-0B43-8711-A000AD6BB8EB}" type="slidenum">
              <a:rPr lang="en-US" b="0"/>
              <a:pPr/>
              <a:t>25</a:t>
            </a:fld>
            <a:endParaRPr lang="en-US" b="0"/>
          </a:p>
        </p:txBody>
      </p:sp>
      <p:sp>
        <p:nvSpPr>
          <p:cNvPr id="64514" name="Rectangle 2"/>
          <p:cNvSpPr>
            <a:spLocks noRot="1" noChangeArrowheads="1" noTextEdit="1"/>
          </p:cNvSpPr>
          <p:nvPr>
            <p:ph type="sldImg"/>
          </p:nvPr>
        </p:nvSpPr>
        <p:spPr>
          <a:ln/>
        </p:spPr>
      </p:sp>
      <p:sp>
        <p:nvSpPr>
          <p:cNvPr id="64515"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4524A5E2-80D9-164A-8583-5C89DE70E95C}" type="slidenum">
              <a:rPr lang="en-US" b="0"/>
              <a:pPr/>
              <a:t>26</a:t>
            </a:fld>
            <a:endParaRPr lang="en-US" b="0"/>
          </a:p>
        </p:txBody>
      </p:sp>
      <p:sp>
        <p:nvSpPr>
          <p:cNvPr id="66562" name="Rectangle 2"/>
          <p:cNvSpPr>
            <a:spLocks noRot="1" noChangeArrowheads="1" noTextEdit="1"/>
          </p:cNvSpPr>
          <p:nvPr>
            <p:ph type="sldImg"/>
          </p:nvPr>
        </p:nvSpPr>
        <p:spPr>
          <a:ln/>
        </p:spPr>
      </p:sp>
      <p:sp>
        <p:nvSpPr>
          <p:cNvPr id="66563"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F716DDF0-5A3A-B04D-8BD3-6A28B9E1AF67}" type="slidenum">
              <a:rPr lang="en-US" b="0"/>
              <a:pPr/>
              <a:t>27</a:t>
            </a:fld>
            <a:endParaRPr lang="en-US" b="0"/>
          </a:p>
        </p:txBody>
      </p:sp>
      <p:sp>
        <p:nvSpPr>
          <p:cNvPr id="68610" name="Rectangle 2"/>
          <p:cNvSpPr>
            <a:spLocks noRot="1" noChangeArrowheads="1" noTextEdit="1"/>
          </p:cNvSpPr>
          <p:nvPr>
            <p:ph type="sldImg"/>
          </p:nvPr>
        </p:nvSpPr>
        <p:spPr>
          <a:ln/>
        </p:spPr>
      </p:sp>
      <p:sp>
        <p:nvSpPr>
          <p:cNvPr id="68611"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5FA0D750-CDE7-904C-B774-670F5148E565}" type="slidenum">
              <a:rPr lang="en-US" b="0"/>
              <a:pPr/>
              <a:t>28</a:t>
            </a:fld>
            <a:endParaRPr lang="en-US" b="0"/>
          </a:p>
        </p:txBody>
      </p:sp>
      <p:sp>
        <p:nvSpPr>
          <p:cNvPr id="70658" name="Rectangle 2"/>
          <p:cNvSpPr>
            <a:spLocks noRot="1" noChangeArrowheads="1" noTextEdit="1"/>
          </p:cNvSpPr>
          <p:nvPr>
            <p:ph type="sldImg"/>
          </p:nvPr>
        </p:nvSpPr>
        <p:spPr>
          <a:ln/>
        </p:spPr>
      </p:sp>
      <p:sp>
        <p:nvSpPr>
          <p:cNvPr id="70659"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7A083A13-90FC-714E-B661-AB9CBBA91CFA}" type="slidenum">
              <a:rPr lang="en-US" b="0"/>
              <a:pPr/>
              <a:t>29</a:t>
            </a:fld>
            <a:endParaRPr lang="en-US" b="0"/>
          </a:p>
        </p:txBody>
      </p:sp>
      <p:sp>
        <p:nvSpPr>
          <p:cNvPr id="72706" name="Rectangle 2"/>
          <p:cNvSpPr>
            <a:spLocks noRot="1" noChangeArrowheads="1" noTextEdit="1"/>
          </p:cNvSpPr>
          <p:nvPr>
            <p:ph type="sldImg"/>
          </p:nvPr>
        </p:nvSpPr>
        <p:spPr>
          <a:ln/>
        </p:spPr>
      </p:sp>
      <p:sp>
        <p:nvSpPr>
          <p:cNvPr id="72707"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A9FF0574-E7B8-D243-AE31-B1F80DB2DC24}" type="slidenum">
              <a:rPr lang="en-US" b="0"/>
              <a:pPr/>
              <a:t>3</a:t>
            </a:fld>
            <a:endParaRPr lang="en-US" b="0"/>
          </a:p>
        </p:txBody>
      </p:sp>
      <p:sp>
        <p:nvSpPr>
          <p:cNvPr id="19458" name="Rectangle 2"/>
          <p:cNvSpPr>
            <a:spLocks noRot="1" noChangeArrowheads="1" noTextEdit="1"/>
          </p:cNvSpPr>
          <p:nvPr>
            <p:ph type="sldImg"/>
          </p:nvPr>
        </p:nvSpPr>
        <p:spPr>
          <a:ln/>
        </p:spPr>
      </p:sp>
      <p:sp>
        <p:nvSpPr>
          <p:cNvPr id="19459"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5234FE6E-2FAC-3E4E-BDF7-395DE476F5A1}" type="slidenum">
              <a:rPr lang="en-US" b="0"/>
              <a:pPr/>
              <a:t>4</a:t>
            </a:fld>
            <a:endParaRPr lang="en-US" b="0"/>
          </a:p>
        </p:txBody>
      </p:sp>
      <p:sp>
        <p:nvSpPr>
          <p:cNvPr id="21506" name="Rectangle 2"/>
          <p:cNvSpPr>
            <a:spLocks noRot="1" noChangeArrowheads="1" noTextEdit="1"/>
          </p:cNvSpPr>
          <p:nvPr>
            <p:ph type="sldImg"/>
          </p:nvPr>
        </p:nvSpPr>
        <p:spPr>
          <a:ln/>
        </p:spPr>
      </p:sp>
      <p:sp>
        <p:nvSpPr>
          <p:cNvPr id="21507"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79289773-E5C3-7D45-BF34-B0D4FAA30365}" type="slidenum">
              <a:rPr lang="en-US" b="0"/>
              <a:pPr/>
              <a:t>5</a:t>
            </a:fld>
            <a:endParaRPr lang="en-US" b="0"/>
          </a:p>
        </p:txBody>
      </p:sp>
      <p:sp>
        <p:nvSpPr>
          <p:cNvPr id="23554" name="Rectangle 2"/>
          <p:cNvSpPr>
            <a:spLocks noRot="1" noChangeArrowheads="1" noTextEdit="1"/>
          </p:cNvSpPr>
          <p:nvPr>
            <p:ph type="sldImg"/>
          </p:nvPr>
        </p:nvSpPr>
        <p:spPr>
          <a:ln/>
        </p:spPr>
      </p:sp>
      <p:sp>
        <p:nvSpPr>
          <p:cNvPr id="23555"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713246A9-6A58-9647-8A10-CF16EE66D71F}" type="slidenum">
              <a:rPr lang="en-US" b="0"/>
              <a:pPr/>
              <a:t>6</a:t>
            </a:fld>
            <a:endParaRPr lang="en-US" b="0"/>
          </a:p>
        </p:txBody>
      </p:sp>
      <p:sp>
        <p:nvSpPr>
          <p:cNvPr id="25602" name="Rectangle 2"/>
          <p:cNvSpPr>
            <a:spLocks noRot="1" noChangeArrowheads="1" noTextEdit="1"/>
          </p:cNvSpPr>
          <p:nvPr>
            <p:ph type="sldImg"/>
          </p:nvPr>
        </p:nvSpPr>
        <p:spPr>
          <a:ln/>
        </p:spPr>
      </p:sp>
      <p:sp>
        <p:nvSpPr>
          <p:cNvPr id="25603"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316506AF-8DAB-214C-9B77-9FA4692E9D5B}" type="slidenum">
              <a:rPr lang="en-US" b="0"/>
              <a:pPr/>
              <a:t>7</a:t>
            </a:fld>
            <a:endParaRPr lang="en-US" b="0"/>
          </a:p>
        </p:txBody>
      </p:sp>
      <p:sp>
        <p:nvSpPr>
          <p:cNvPr id="27650" name="Rectangle 2"/>
          <p:cNvSpPr>
            <a:spLocks noRot="1" noChangeArrowheads="1" noTextEdit="1"/>
          </p:cNvSpPr>
          <p:nvPr>
            <p:ph type="sldImg"/>
          </p:nvPr>
        </p:nvSpPr>
        <p:spPr>
          <a:ln/>
        </p:spPr>
      </p:sp>
      <p:sp>
        <p:nvSpPr>
          <p:cNvPr id="27651"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F8397846-A542-3746-AD49-CC4B90B2E726}" type="slidenum">
              <a:rPr lang="en-US" b="0"/>
              <a:pPr/>
              <a:t>8</a:t>
            </a:fld>
            <a:endParaRPr lang="en-US" b="0"/>
          </a:p>
        </p:txBody>
      </p:sp>
      <p:sp>
        <p:nvSpPr>
          <p:cNvPr id="29698" name="Rectangle 2"/>
          <p:cNvSpPr>
            <a:spLocks noRot="1" noChangeArrowheads="1" noTextEdit="1"/>
          </p:cNvSpPr>
          <p:nvPr>
            <p:ph type="sldImg"/>
          </p:nvPr>
        </p:nvSpPr>
        <p:spPr>
          <a:ln/>
        </p:spPr>
      </p:sp>
      <p:sp>
        <p:nvSpPr>
          <p:cNvPr id="29699"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079840EB-5AEE-6C4A-AFA8-6424475AC2B6}" type="slidenum">
              <a:rPr lang="en-US" b="0"/>
              <a:pPr/>
              <a:t>9</a:t>
            </a:fld>
            <a:endParaRPr lang="en-US" b="0"/>
          </a:p>
        </p:txBody>
      </p:sp>
      <p:sp>
        <p:nvSpPr>
          <p:cNvPr id="31746" name="Rectangle 2"/>
          <p:cNvSpPr>
            <a:spLocks noRot="1" noChangeArrowheads="1" noTextEdit="1"/>
          </p:cNvSpPr>
          <p:nvPr>
            <p:ph type="sldImg"/>
          </p:nvPr>
        </p:nvSpPr>
        <p:spPr>
          <a:ln/>
        </p:spPr>
      </p:sp>
      <p:sp>
        <p:nvSpPr>
          <p:cNvPr id="31747"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C4002B-686C-42AC-BD89-A8871C9ECE8F}"/>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60A2DEA-79DB-4184-941E-60F30C95A13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xmlns="" id="{38060456-0EA3-444B-B822-0E91325CC0F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xmlns="" id="{628E3049-D835-47E2-95E0-C1E549778A3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xmlns="" id="{9B44A3F6-3BC3-4C27-AF75-90415A682315}"/>
              </a:ext>
            </a:extLst>
          </p:cNvPr>
          <p:cNvSpPr>
            <a:spLocks noGrp="1" noChangeArrowheads="1"/>
          </p:cNvSpPr>
          <p:nvPr>
            <p:ph type="sldNum" sz="quarter" idx="12"/>
          </p:nvPr>
        </p:nvSpPr>
        <p:spPr>
          <a:ln/>
        </p:spPr>
        <p:txBody>
          <a:bodyPr/>
          <a:lstStyle>
            <a:lvl1pPr>
              <a:defRPr/>
            </a:lvl1pPr>
          </a:lstStyle>
          <a:p>
            <a:fld id="{1EDE4D23-D93F-B943-89BB-27B81E6B32D5}" type="slidenum">
              <a:rPr lang="en-US"/>
              <a:pPr/>
              <a:t>‹#›</a:t>
            </a:fld>
            <a:endParaRPr lang="en-US"/>
          </a:p>
        </p:txBody>
      </p:sp>
    </p:spTree>
    <p:extLst>
      <p:ext uri="{BB962C8B-B14F-4D97-AF65-F5344CB8AC3E}">
        <p14:creationId xmlns:p14="http://schemas.microsoft.com/office/powerpoint/2010/main" val="337116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83338A-4B59-460D-9A1D-1E0C00F890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801AE06-DEFA-42DB-BE03-5C7C39D081E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38060456-0EA3-444B-B822-0E91325CC0F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xmlns="" id="{628E3049-D835-47E2-95E0-C1E549778A3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xmlns="" id="{9B44A3F6-3BC3-4C27-AF75-90415A682315}"/>
              </a:ext>
            </a:extLst>
          </p:cNvPr>
          <p:cNvSpPr>
            <a:spLocks noGrp="1" noChangeArrowheads="1"/>
          </p:cNvSpPr>
          <p:nvPr>
            <p:ph type="sldNum" sz="quarter" idx="12"/>
          </p:nvPr>
        </p:nvSpPr>
        <p:spPr>
          <a:ln/>
        </p:spPr>
        <p:txBody>
          <a:bodyPr/>
          <a:lstStyle>
            <a:lvl1pPr>
              <a:defRPr/>
            </a:lvl1pPr>
          </a:lstStyle>
          <a:p>
            <a:fld id="{3873F24E-D1DF-E54F-AC61-D819EA406501}" type="slidenum">
              <a:rPr lang="en-US"/>
              <a:pPr/>
              <a:t>‹#›</a:t>
            </a:fld>
            <a:endParaRPr lang="en-US"/>
          </a:p>
        </p:txBody>
      </p:sp>
    </p:spTree>
    <p:extLst>
      <p:ext uri="{BB962C8B-B14F-4D97-AF65-F5344CB8AC3E}">
        <p14:creationId xmlns:p14="http://schemas.microsoft.com/office/powerpoint/2010/main" val="1113052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8615573-38F6-4C21-807F-5121C7D904DE}"/>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F7FE915-2737-4E25-B8FF-993D8695F8C3}"/>
              </a:ext>
            </a:extLst>
          </p:cNvPr>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38060456-0EA3-444B-B822-0E91325CC0F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xmlns="" id="{628E3049-D835-47E2-95E0-C1E549778A3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xmlns="" id="{9B44A3F6-3BC3-4C27-AF75-90415A682315}"/>
              </a:ext>
            </a:extLst>
          </p:cNvPr>
          <p:cNvSpPr>
            <a:spLocks noGrp="1" noChangeArrowheads="1"/>
          </p:cNvSpPr>
          <p:nvPr>
            <p:ph type="sldNum" sz="quarter" idx="12"/>
          </p:nvPr>
        </p:nvSpPr>
        <p:spPr>
          <a:ln/>
        </p:spPr>
        <p:txBody>
          <a:bodyPr/>
          <a:lstStyle>
            <a:lvl1pPr>
              <a:defRPr/>
            </a:lvl1pPr>
          </a:lstStyle>
          <a:p>
            <a:fld id="{D5A47DAA-1C47-B24A-AB3A-BFAD2B165EF2}" type="slidenum">
              <a:rPr lang="en-US"/>
              <a:pPr/>
              <a:t>‹#›</a:t>
            </a:fld>
            <a:endParaRPr lang="en-US"/>
          </a:p>
        </p:txBody>
      </p:sp>
    </p:spTree>
    <p:extLst>
      <p:ext uri="{BB962C8B-B14F-4D97-AF65-F5344CB8AC3E}">
        <p14:creationId xmlns:p14="http://schemas.microsoft.com/office/powerpoint/2010/main" val="4137786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69B28A-DA1D-4628-A10E-9039924582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879525E-E89A-4490-8E9D-769419108AE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38060456-0EA3-444B-B822-0E91325CC0F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xmlns="" id="{628E3049-D835-47E2-95E0-C1E549778A3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xmlns="" id="{9B44A3F6-3BC3-4C27-AF75-90415A682315}"/>
              </a:ext>
            </a:extLst>
          </p:cNvPr>
          <p:cNvSpPr>
            <a:spLocks noGrp="1" noChangeArrowheads="1"/>
          </p:cNvSpPr>
          <p:nvPr>
            <p:ph type="sldNum" sz="quarter" idx="12"/>
          </p:nvPr>
        </p:nvSpPr>
        <p:spPr>
          <a:ln/>
        </p:spPr>
        <p:txBody>
          <a:bodyPr/>
          <a:lstStyle>
            <a:lvl1pPr>
              <a:defRPr/>
            </a:lvl1pPr>
          </a:lstStyle>
          <a:p>
            <a:fld id="{0A7A8C25-807A-EF4E-9E53-AA524048EA2D}" type="slidenum">
              <a:rPr lang="en-US"/>
              <a:pPr/>
              <a:t>‹#›</a:t>
            </a:fld>
            <a:endParaRPr lang="en-US"/>
          </a:p>
        </p:txBody>
      </p:sp>
    </p:spTree>
    <p:extLst>
      <p:ext uri="{BB962C8B-B14F-4D97-AF65-F5344CB8AC3E}">
        <p14:creationId xmlns:p14="http://schemas.microsoft.com/office/powerpoint/2010/main" val="2160811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94CCAA-C534-41A9-A698-D45C8DFFFBD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F7A124B-ABAB-4D94-A1FF-002D1685BB1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xmlns="" id="{38060456-0EA3-444B-B822-0E91325CC0F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xmlns="" id="{628E3049-D835-47E2-95E0-C1E549778A3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xmlns="" id="{9B44A3F6-3BC3-4C27-AF75-90415A682315}"/>
              </a:ext>
            </a:extLst>
          </p:cNvPr>
          <p:cNvSpPr>
            <a:spLocks noGrp="1" noChangeArrowheads="1"/>
          </p:cNvSpPr>
          <p:nvPr>
            <p:ph type="sldNum" sz="quarter" idx="12"/>
          </p:nvPr>
        </p:nvSpPr>
        <p:spPr>
          <a:ln/>
        </p:spPr>
        <p:txBody>
          <a:bodyPr/>
          <a:lstStyle>
            <a:lvl1pPr>
              <a:defRPr/>
            </a:lvl1pPr>
          </a:lstStyle>
          <a:p>
            <a:fld id="{0354111B-355B-4240-B9AE-B37A1325109F}" type="slidenum">
              <a:rPr lang="en-US"/>
              <a:pPr/>
              <a:t>‹#›</a:t>
            </a:fld>
            <a:endParaRPr lang="en-US"/>
          </a:p>
        </p:txBody>
      </p:sp>
    </p:spTree>
    <p:extLst>
      <p:ext uri="{BB962C8B-B14F-4D97-AF65-F5344CB8AC3E}">
        <p14:creationId xmlns:p14="http://schemas.microsoft.com/office/powerpoint/2010/main" val="1575572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B805CA-F20B-43DA-8B58-81911B66E8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9B248F7-683F-445B-94E9-244D367A40FD}"/>
              </a:ext>
            </a:extLst>
          </p:cNvPr>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646E05A-EC6E-4EE2-ABE2-B798463DC69F}"/>
              </a:ext>
            </a:extLst>
          </p:cNvPr>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38060456-0EA3-444B-B822-0E91325CC0F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xmlns="" id="{628E3049-D835-47E2-95E0-C1E549778A3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xmlns="" id="{9B44A3F6-3BC3-4C27-AF75-90415A682315}"/>
              </a:ext>
            </a:extLst>
          </p:cNvPr>
          <p:cNvSpPr>
            <a:spLocks noGrp="1" noChangeArrowheads="1"/>
          </p:cNvSpPr>
          <p:nvPr>
            <p:ph type="sldNum" sz="quarter" idx="12"/>
          </p:nvPr>
        </p:nvSpPr>
        <p:spPr>
          <a:ln/>
        </p:spPr>
        <p:txBody>
          <a:bodyPr/>
          <a:lstStyle>
            <a:lvl1pPr>
              <a:defRPr/>
            </a:lvl1pPr>
          </a:lstStyle>
          <a:p>
            <a:fld id="{009B3627-B175-FE41-97DA-214922DED113}" type="slidenum">
              <a:rPr lang="en-US"/>
              <a:pPr/>
              <a:t>‹#›</a:t>
            </a:fld>
            <a:endParaRPr lang="en-US"/>
          </a:p>
        </p:txBody>
      </p:sp>
    </p:spTree>
    <p:extLst>
      <p:ext uri="{BB962C8B-B14F-4D97-AF65-F5344CB8AC3E}">
        <p14:creationId xmlns:p14="http://schemas.microsoft.com/office/powerpoint/2010/main" val="4004225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AFA81B-4FB6-47C1-B677-706E707DC55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E8CDD6E-3B8A-499F-BF9C-4846A070CA97}"/>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E5629AE6-94D9-4552-8822-C9F5F854D5C2}"/>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3B46E52-CAB1-4E65-937E-DA31AB083A6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9D9236DA-D8F6-4E10-9CA5-1776A109EE83}"/>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38060456-0EA3-444B-B822-0E91325CC0F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xmlns="" id="{628E3049-D835-47E2-95E0-C1E549778A3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xmlns="" id="{9B44A3F6-3BC3-4C27-AF75-90415A682315}"/>
              </a:ext>
            </a:extLst>
          </p:cNvPr>
          <p:cNvSpPr>
            <a:spLocks noGrp="1" noChangeArrowheads="1"/>
          </p:cNvSpPr>
          <p:nvPr>
            <p:ph type="sldNum" sz="quarter" idx="12"/>
          </p:nvPr>
        </p:nvSpPr>
        <p:spPr>
          <a:ln/>
        </p:spPr>
        <p:txBody>
          <a:bodyPr/>
          <a:lstStyle>
            <a:lvl1pPr>
              <a:defRPr/>
            </a:lvl1pPr>
          </a:lstStyle>
          <a:p>
            <a:fld id="{93FABEE9-49D8-0346-923F-A73852E6922F}" type="slidenum">
              <a:rPr lang="en-US"/>
              <a:pPr/>
              <a:t>‹#›</a:t>
            </a:fld>
            <a:endParaRPr lang="en-US"/>
          </a:p>
        </p:txBody>
      </p:sp>
    </p:spTree>
    <p:extLst>
      <p:ext uri="{BB962C8B-B14F-4D97-AF65-F5344CB8AC3E}">
        <p14:creationId xmlns:p14="http://schemas.microsoft.com/office/powerpoint/2010/main" val="1854452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77AA1C-3F66-4D04-BF7E-D25B69114221}"/>
              </a:ext>
            </a:extLst>
          </p:cNvPr>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38060456-0EA3-444B-B822-0E91325CC0F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xmlns="" id="{628E3049-D835-47E2-95E0-C1E549778A3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xmlns="" id="{9B44A3F6-3BC3-4C27-AF75-90415A682315}"/>
              </a:ext>
            </a:extLst>
          </p:cNvPr>
          <p:cNvSpPr>
            <a:spLocks noGrp="1" noChangeArrowheads="1"/>
          </p:cNvSpPr>
          <p:nvPr>
            <p:ph type="sldNum" sz="quarter" idx="12"/>
          </p:nvPr>
        </p:nvSpPr>
        <p:spPr>
          <a:ln/>
        </p:spPr>
        <p:txBody>
          <a:bodyPr/>
          <a:lstStyle>
            <a:lvl1pPr>
              <a:defRPr/>
            </a:lvl1pPr>
          </a:lstStyle>
          <a:p>
            <a:fld id="{27A44787-DED5-DF4F-B252-BC0F70026539}" type="slidenum">
              <a:rPr lang="en-US"/>
              <a:pPr/>
              <a:t>‹#›</a:t>
            </a:fld>
            <a:endParaRPr lang="en-US"/>
          </a:p>
        </p:txBody>
      </p:sp>
    </p:spTree>
    <p:extLst>
      <p:ext uri="{BB962C8B-B14F-4D97-AF65-F5344CB8AC3E}">
        <p14:creationId xmlns:p14="http://schemas.microsoft.com/office/powerpoint/2010/main" val="1929703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38060456-0EA3-444B-B822-0E91325CC0F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xmlns="" id="{628E3049-D835-47E2-95E0-C1E549778A3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xmlns="" id="{9B44A3F6-3BC3-4C27-AF75-90415A682315}"/>
              </a:ext>
            </a:extLst>
          </p:cNvPr>
          <p:cNvSpPr>
            <a:spLocks noGrp="1" noChangeArrowheads="1"/>
          </p:cNvSpPr>
          <p:nvPr>
            <p:ph type="sldNum" sz="quarter" idx="12"/>
          </p:nvPr>
        </p:nvSpPr>
        <p:spPr>
          <a:ln/>
        </p:spPr>
        <p:txBody>
          <a:bodyPr/>
          <a:lstStyle>
            <a:lvl1pPr>
              <a:defRPr/>
            </a:lvl1pPr>
          </a:lstStyle>
          <a:p>
            <a:fld id="{E67E55AD-A672-744C-90C9-E28B9E7CBA7D}" type="slidenum">
              <a:rPr lang="en-US"/>
              <a:pPr/>
              <a:t>‹#›</a:t>
            </a:fld>
            <a:endParaRPr lang="en-US"/>
          </a:p>
        </p:txBody>
      </p:sp>
    </p:spTree>
    <p:extLst>
      <p:ext uri="{BB962C8B-B14F-4D97-AF65-F5344CB8AC3E}">
        <p14:creationId xmlns:p14="http://schemas.microsoft.com/office/powerpoint/2010/main" val="3771824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A4C549-F59E-47C9-B5D8-B384768A214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F5F63BC-B5AC-428F-A1B4-F1B7DA5B989F}"/>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D63D6FA-AB8F-4AAA-8384-9C9886A37AD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xmlns="" id="{38060456-0EA3-444B-B822-0E91325CC0F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xmlns="" id="{628E3049-D835-47E2-95E0-C1E549778A3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xmlns="" id="{9B44A3F6-3BC3-4C27-AF75-90415A682315}"/>
              </a:ext>
            </a:extLst>
          </p:cNvPr>
          <p:cNvSpPr>
            <a:spLocks noGrp="1" noChangeArrowheads="1"/>
          </p:cNvSpPr>
          <p:nvPr>
            <p:ph type="sldNum" sz="quarter" idx="12"/>
          </p:nvPr>
        </p:nvSpPr>
        <p:spPr>
          <a:ln/>
        </p:spPr>
        <p:txBody>
          <a:bodyPr/>
          <a:lstStyle>
            <a:lvl1pPr>
              <a:defRPr/>
            </a:lvl1pPr>
          </a:lstStyle>
          <a:p>
            <a:fld id="{BC042064-699D-1E4B-83F6-5C1B936A456C}" type="slidenum">
              <a:rPr lang="en-US"/>
              <a:pPr/>
              <a:t>‹#›</a:t>
            </a:fld>
            <a:endParaRPr lang="en-US"/>
          </a:p>
        </p:txBody>
      </p:sp>
    </p:spTree>
    <p:extLst>
      <p:ext uri="{BB962C8B-B14F-4D97-AF65-F5344CB8AC3E}">
        <p14:creationId xmlns:p14="http://schemas.microsoft.com/office/powerpoint/2010/main" val="3199553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3D5018-AC2A-456F-98AF-0732FD0135C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6927BF6-7043-4298-B934-574B4F1F122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xmlns="" id="{DEC9355A-1BB7-4487-8D38-BC513C345D1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xmlns="" id="{38060456-0EA3-444B-B822-0E91325CC0F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xmlns="" id="{628E3049-D835-47E2-95E0-C1E549778A3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xmlns="" id="{9B44A3F6-3BC3-4C27-AF75-90415A682315}"/>
              </a:ext>
            </a:extLst>
          </p:cNvPr>
          <p:cNvSpPr>
            <a:spLocks noGrp="1" noChangeArrowheads="1"/>
          </p:cNvSpPr>
          <p:nvPr>
            <p:ph type="sldNum" sz="quarter" idx="12"/>
          </p:nvPr>
        </p:nvSpPr>
        <p:spPr>
          <a:ln/>
        </p:spPr>
        <p:txBody>
          <a:bodyPr/>
          <a:lstStyle>
            <a:lvl1pPr>
              <a:defRPr/>
            </a:lvl1pPr>
          </a:lstStyle>
          <a:p>
            <a:fld id="{A2266B15-D118-C642-AF53-9D9BCED5383F}" type="slidenum">
              <a:rPr lang="en-US"/>
              <a:pPr/>
              <a:t>‹#›</a:t>
            </a:fld>
            <a:endParaRPr lang="en-US"/>
          </a:p>
        </p:txBody>
      </p:sp>
    </p:spTree>
    <p:extLst>
      <p:ext uri="{BB962C8B-B14F-4D97-AF65-F5344CB8AC3E}">
        <p14:creationId xmlns:p14="http://schemas.microsoft.com/office/powerpoint/2010/main" val="391570336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xmlns="" id="{38060456-0EA3-444B-B822-0E91325CC0FC}"/>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b="0">
                <a:latin typeface="Arial" panose="020B0604020202020204" pitchFamily="34" charset="0"/>
                <a:ea typeface="+mn-ea"/>
              </a:defRPr>
            </a:lvl1pPr>
          </a:lstStyle>
          <a:p>
            <a:pPr>
              <a:defRPr/>
            </a:pPr>
            <a:endParaRPr lang="en-US" altLang="en-US"/>
          </a:p>
        </p:txBody>
      </p:sp>
      <p:sp>
        <p:nvSpPr>
          <p:cNvPr id="1029" name="Rectangle 5">
            <a:extLst>
              <a:ext uri="{FF2B5EF4-FFF2-40B4-BE49-F238E27FC236}">
                <a16:creationId xmlns:a16="http://schemas.microsoft.com/office/drawing/2014/main" xmlns="" id="{628E3049-D835-47E2-95E0-C1E549778A31}"/>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latin typeface="Arial" panose="020B0604020202020204" pitchFamily="34" charset="0"/>
                <a:ea typeface="+mn-ea"/>
              </a:defRPr>
            </a:lvl1pPr>
          </a:lstStyle>
          <a:p>
            <a:pPr>
              <a:defRPr/>
            </a:pPr>
            <a:endParaRPr lang="en-US" altLang="en-US"/>
          </a:p>
        </p:txBody>
      </p:sp>
      <p:sp>
        <p:nvSpPr>
          <p:cNvPr id="1030" name="Rectangle 6">
            <a:extLst>
              <a:ext uri="{FF2B5EF4-FFF2-40B4-BE49-F238E27FC236}">
                <a16:creationId xmlns:a16="http://schemas.microsoft.com/office/drawing/2014/main" xmlns="" id="{9B44A3F6-3BC3-4C27-AF75-90415A682315}"/>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vl1pPr>
          </a:lstStyle>
          <a:p>
            <a:fld id="{C0D69C9A-6317-5447-9415-FB44BD4F5E86}" type="slidenum">
              <a:rPr lang="en-US"/>
              <a:pPr/>
              <a:t>‹#›</a:t>
            </a:fld>
            <a:endParaRPr lang="en-US"/>
          </a:p>
        </p:txBody>
      </p:sp>
      <p:sp>
        <p:nvSpPr>
          <p:cNvPr id="7" name="TextBox 6">
            <a:extLst>
              <a:ext uri="{FF2B5EF4-FFF2-40B4-BE49-F238E27FC236}">
                <a16:creationId xmlns:a16="http://schemas.microsoft.com/office/drawing/2014/main" xmlns="" id="{0CBAE72B-D060-7941-BD05-A14A5969840F}"/>
              </a:ext>
            </a:extLst>
          </p:cNvPr>
          <p:cNvSpPr txBox="1"/>
          <p:nvPr userDrawn="1"/>
        </p:nvSpPr>
        <p:spPr>
          <a:xfrm>
            <a:off x="7559040" y="6591439"/>
            <a:ext cx="1600200" cy="215444"/>
          </a:xfrm>
          <a:prstGeom prst="rect">
            <a:avLst/>
          </a:prstGeom>
          <a:noFill/>
        </p:spPr>
        <p:txBody>
          <a:bodyPr wrap="square" rtlCol="0">
            <a:spAutoFit/>
          </a:bodyPr>
          <a:lstStyle/>
          <a:p>
            <a:r>
              <a:rPr lang="en-US" sz="800" dirty="0"/>
              <a:t>© 2019 Clairmont Press, Inc. </a:t>
            </a:r>
          </a:p>
        </p:txBody>
      </p:sp>
      <p:pic>
        <p:nvPicPr>
          <p:cNvPr id="8" name="Picture 7">
            <a:extLst>
              <a:ext uri="{FF2B5EF4-FFF2-40B4-BE49-F238E27FC236}">
                <a16:creationId xmlns:a16="http://schemas.microsoft.com/office/drawing/2014/main" xmlns="" id="{AD85541C-8A7E-5447-9958-3F582A722CFC}"/>
              </a:ext>
            </a:extLst>
          </p:cNvPr>
          <p:cNvPicPr>
            <a:picLocks noChangeAspect="1"/>
          </p:cNvPicPr>
          <p:nvPr userDrawn="1"/>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8600" y="6549073"/>
            <a:ext cx="897503" cy="27305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ＭＳ Ｐゴシック" charset="0"/>
        </a:defRPr>
      </a:lvl2pPr>
      <a:lvl3pPr algn="ctr" rtl="0" eaLnBrk="0" fontAlgn="base" hangingPunct="0">
        <a:spcBef>
          <a:spcPct val="0"/>
        </a:spcBef>
        <a:spcAft>
          <a:spcPct val="0"/>
        </a:spcAft>
        <a:defRPr sz="4400">
          <a:solidFill>
            <a:schemeClr val="tx2"/>
          </a:solidFill>
          <a:latin typeface="Arial" panose="020B0604020202020204" pitchFamily="34" charset="0"/>
          <a:ea typeface="ＭＳ Ｐゴシック" charset="0"/>
        </a:defRPr>
      </a:lvl3pPr>
      <a:lvl4pPr algn="ctr" rtl="0" eaLnBrk="0" fontAlgn="base" hangingPunct="0">
        <a:spcBef>
          <a:spcPct val="0"/>
        </a:spcBef>
        <a:spcAft>
          <a:spcPct val="0"/>
        </a:spcAft>
        <a:defRPr sz="4400">
          <a:solidFill>
            <a:schemeClr val="tx2"/>
          </a:solidFill>
          <a:latin typeface="Arial" panose="020B0604020202020204" pitchFamily="34" charset="0"/>
          <a:ea typeface="ＭＳ Ｐゴシック" charset="0"/>
        </a:defRPr>
      </a:lvl4pPr>
      <a:lvl5pPr algn="ctr" rtl="0" eaLnBrk="0" fontAlgn="base" hangingPunct="0">
        <a:spcBef>
          <a:spcPct val="0"/>
        </a:spcBef>
        <a:spcAft>
          <a:spcPct val="0"/>
        </a:spcAft>
        <a:defRPr sz="4400">
          <a:solidFill>
            <a:schemeClr val="tx2"/>
          </a:solidFill>
          <a:latin typeface="Arial" panose="020B0604020202020204" pitchFamily="34" charset="0"/>
          <a:ea typeface="ＭＳ Ｐゴシック"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slide" Target="slide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7.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4.wmf"/><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7.wmf"/></Relationships>
</file>

<file path=ppt/slides/_rels/slide22.xml.rels><?xml version="1.0" encoding="UTF-8" standalone="yes"?>
<Relationships xmlns="http://schemas.openxmlformats.org/package/2006/relationships"><Relationship Id="rId3" Type="http://schemas.openxmlformats.org/officeDocument/2006/relationships/hyperlink" Target="https://en.wikipedia.org/wiki/North_River_Steamboat" TargetMode="External"/><Relationship Id="rId4" Type="http://schemas.openxmlformats.org/officeDocument/2006/relationships/image" Target="../media/image28.wmf"/><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hyperlink" Target="https://en.wikipedia.org/wiki/Steamboat" TargetMode="External"/><Relationship Id="rId4" Type="http://schemas.openxmlformats.org/officeDocument/2006/relationships/hyperlink" Target="http://en.wikipedia.org/wiki/Washington_(steamboat_1851)" TargetMode="External"/><Relationship Id="rId5" Type="http://schemas.openxmlformats.org/officeDocument/2006/relationships/hyperlink" Target="http://en.wikipedia.org/wiki/Enterprise_(1814)" TargetMode="External"/><Relationship Id="rId6" Type="http://schemas.openxmlformats.org/officeDocument/2006/relationships/hyperlink" Target="http://en.wikipedia.org/wiki/New_Orleans_(steamboat)" TargetMode="External"/><Relationship Id="rId7"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hyperlink" Target="http://en.wikipedia.org/wiki/Tom_Thumb_(locomotive)" TargetMode="External"/><Relationship Id="rId4" Type="http://schemas.openxmlformats.org/officeDocument/2006/relationships/image" Target="../media/image32.png"/><Relationship Id="rId5" Type="http://schemas.openxmlformats.org/officeDocument/2006/relationships/image" Target="../media/image33.wmf"/><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wmf"/><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1" Type="http://schemas.openxmlformats.org/officeDocument/2006/relationships/hyperlink" Target="http://en.wikipedia.org/wiki/File:John_Marshall_by_Henry_Inman,_1832.jpg" TargetMode="External"/><Relationship Id="rId12" Type="http://schemas.openxmlformats.org/officeDocument/2006/relationships/image" Target="../media/image5.jpeg"/><Relationship Id="rId13" Type="http://schemas.openxmlformats.org/officeDocument/2006/relationships/image" Target="../media/image6.wmf"/><Relationship Id="rId14" Type="http://schemas.openxmlformats.org/officeDocument/2006/relationships/hyperlink" Target="https://en.wikipedia.org/wiki/Lewis_Summers_(Virginian)" TargetMode="External"/><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hyperlink" Target="http://en.wikipedia.org/wiki/James_Monroe" TargetMode="External"/><Relationship Id="rId5" Type="http://schemas.openxmlformats.org/officeDocument/2006/relationships/image" Target="../media/image3.jpeg"/><Relationship Id="rId6" Type="http://schemas.openxmlformats.org/officeDocument/2006/relationships/hyperlink" Target="http://en.wikipedia.org/wiki/Philip_Doddridge" TargetMode="External"/><Relationship Id="rId7" Type="http://schemas.openxmlformats.org/officeDocument/2006/relationships/image" Target="../media/image4.jpeg"/><Relationship Id="rId8" Type="http://schemas.openxmlformats.org/officeDocument/2006/relationships/hyperlink" Target="http://en.wikipedia.org/wiki/Alexander_Campbell_(clergyman)" TargetMode="External"/><Relationship Id="rId9" Type="http://schemas.openxmlformats.org/officeDocument/2006/relationships/hyperlink" Target="http://www.google.com/search?source=ig&amp;hl=en&amp;rlz=1G1ACGW_ENUS364&amp;q=james+madison&amp;aq=f&amp;aqi=g10&amp;aql=&amp;oq=&amp;gs_rfai=" TargetMode="External"/><Relationship Id="rId10" Type="http://schemas.openxmlformats.org/officeDocument/2006/relationships/hyperlink" Target="http://en.wikipedia.org/wiki/John_Marshal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hyperlink" Target="http://en.wikipedia.org/wiki/Berry_Hill_Plantation" TargetMode="External"/><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5.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4"/>
          <p:cNvSpPr txBox="1">
            <a:spLocks noChangeArrowheads="1"/>
          </p:cNvSpPr>
          <p:nvPr/>
        </p:nvSpPr>
        <p:spPr bwMode="auto">
          <a:xfrm>
            <a:off x="685800" y="1143000"/>
            <a:ext cx="7924800" cy="444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sz="2800"/>
              <a:t>CHAPTER 10</a:t>
            </a:r>
          </a:p>
          <a:p>
            <a:pPr algn="ctr" eaLnBrk="1" hangingPunct="1">
              <a:spcBef>
                <a:spcPct val="50000"/>
              </a:spcBef>
            </a:pPr>
            <a:r>
              <a:rPr lang="en-US" sz="3600">
                <a:solidFill>
                  <a:srgbClr val="CC3300"/>
                </a:solidFill>
              </a:rPr>
              <a:t>WESTERN VIRGINIA IN THE NEW NATION – 1787-1850</a:t>
            </a:r>
          </a:p>
          <a:p>
            <a:pPr algn="ctr" eaLnBrk="1" hangingPunct="1">
              <a:spcBef>
                <a:spcPct val="50000"/>
              </a:spcBef>
            </a:pPr>
            <a:endParaRPr lang="en-US" sz="1800" b="0"/>
          </a:p>
          <a:p>
            <a:pPr eaLnBrk="1" hangingPunct="1">
              <a:spcBef>
                <a:spcPct val="50000"/>
              </a:spcBef>
            </a:pPr>
            <a:r>
              <a:rPr lang="en-US" sz="2800"/>
              <a:t>Section 1	  </a:t>
            </a:r>
            <a:r>
              <a:rPr lang="en-US" sz="2800">
                <a:solidFill>
                  <a:srgbClr val="0033CC"/>
                </a:solidFill>
                <a:hlinkClick r:id="" action="ppaction://hlinkshowjump?jump=nextslide"/>
              </a:rPr>
              <a:t>Virginia Revises Its Constitution</a:t>
            </a:r>
            <a:endParaRPr lang="en-US" sz="2800">
              <a:solidFill>
                <a:srgbClr val="0033CC"/>
              </a:solidFill>
            </a:endParaRPr>
          </a:p>
          <a:p>
            <a:pPr eaLnBrk="1" hangingPunct="1">
              <a:spcBef>
                <a:spcPct val="50000"/>
              </a:spcBef>
            </a:pPr>
            <a:r>
              <a:rPr lang="en-US" sz="2800"/>
              <a:t>Section 2	   </a:t>
            </a:r>
            <a:r>
              <a:rPr lang="en-US" sz="2800">
                <a:solidFill>
                  <a:srgbClr val="0033CC"/>
                </a:solidFill>
                <a:hlinkClick r:id="rId3" action="ppaction://hlinksldjump"/>
              </a:rPr>
              <a:t>Improving Transportation</a:t>
            </a:r>
            <a:endParaRPr lang="en-US" sz="2800">
              <a:solidFill>
                <a:srgbClr val="0033CC"/>
              </a:solidFill>
            </a:endParaRPr>
          </a:p>
          <a:p>
            <a:pPr algn="ctr" eaLnBrk="1" hangingPunct="1">
              <a:spcBef>
                <a:spcPct val="50000"/>
              </a:spcBef>
            </a:pPr>
            <a:endParaRPr lang="en-US" sz="1800"/>
          </a:p>
          <a:p>
            <a:pPr algn="ctr" eaLnBrk="1" hangingPunct="1">
              <a:spcBef>
                <a:spcPct val="50000"/>
              </a:spcBef>
            </a:pPr>
            <a:endParaRPr lang="en-US" sz="180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4" name="Text Box 4"/>
          <p:cNvSpPr txBox="1">
            <a:spLocks noChangeArrowheads="1"/>
          </p:cNvSpPr>
          <p:nvPr/>
        </p:nvSpPr>
        <p:spPr bwMode="auto">
          <a:xfrm>
            <a:off x="571500" y="1066800"/>
            <a:ext cx="8001000" cy="571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a:solidFill>
                  <a:srgbClr val="0033CC"/>
                </a:solidFill>
              </a:rPr>
              <a:t>Those attending from western Virginia</a:t>
            </a:r>
          </a:p>
          <a:p>
            <a:pPr algn="ctr" eaLnBrk="1" hangingPunct="1">
              <a:spcBef>
                <a:spcPct val="50000"/>
              </a:spcBef>
            </a:pPr>
            <a:r>
              <a:rPr lang="en-US" sz="2800">
                <a:solidFill>
                  <a:srgbClr val="008080"/>
                </a:solidFill>
              </a:rPr>
              <a:t>Gideon D. Camden (Harrison County)</a:t>
            </a:r>
          </a:p>
          <a:p>
            <a:pPr algn="ctr" eaLnBrk="1" hangingPunct="1">
              <a:spcBef>
                <a:spcPct val="50000"/>
              </a:spcBef>
            </a:pPr>
            <a:r>
              <a:rPr lang="en-US" sz="2800">
                <a:solidFill>
                  <a:srgbClr val="008080"/>
                </a:solidFill>
              </a:rPr>
              <a:t>John S. Carlile  (Barbour County)</a:t>
            </a:r>
          </a:p>
          <a:p>
            <a:pPr algn="ctr" eaLnBrk="1" hangingPunct="1">
              <a:spcBef>
                <a:spcPct val="50000"/>
              </a:spcBef>
            </a:pPr>
            <a:r>
              <a:rPr lang="en-US" sz="2800">
                <a:solidFill>
                  <a:srgbClr val="008080"/>
                </a:solidFill>
              </a:rPr>
              <a:t>Charles J. Faulknier  (Berkeley County)</a:t>
            </a:r>
          </a:p>
          <a:p>
            <a:pPr algn="ctr" eaLnBrk="1" hangingPunct="1">
              <a:spcBef>
                <a:spcPct val="50000"/>
              </a:spcBef>
            </a:pPr>
            <a:r>
              <a:rPr lang="en-US" sz="2800">
                <a:solidFill>
                  <a:srgbClr val="008080"/>
                </a:solidFill>
              </a:rPr>
              <a:t>Joseph Johnson  (Harrison County)</a:t>
            </a:r>
          </a:p>
          <a:p>
            <a:pPr algn="ctr" eaLnBrk="1" hangingPunct="1">
              <a:spcBef>
                <a:spcPct val="50000"/>
              </a:spcBef>
            </a:pPr>
            <a:r>
              <a:rPr lang="en-US" sz="2800">
                <a:solidFill>
                  <a:srgbClr val="008080"/>
                </a:solidFill>
              </a:rPr>
              <a:t>Benjamin Smith  (Kanawha County)</a:t>
            </a:r>
          </a:p>
          <a:p>
            <a:pPr algn="ctr" eaLnBrk="1" hangingPunct="1">
              <a:spcBef>
                <a:spcPct val="50000"/>
              </a:spcBef>
            </a:pPr>
            <a:r>
              <a:rPr lang="en-US" sz="2800">
                <a:solidFill>
                  <a:srgbClr val="008080"/>
                </a:solidFill>
              </a:rPr>
              <a:t>George W. Summers  (Kanawha County) </a:t>
            </a:r>
          </a:p>
          <a:p>
            <a:pPr algn="ctr" eaLnBrk="1" hangingPunct="1">
              <a:spcBef>
                <a:spcPct val="50000"/>
              </a:spcBef>
            </a:pPr>
            <a:r>
              <a:rPr lang="en-US" sz="2800">
                <a:solidFill>
                  <a:srgbClr val="008080"/>
                </a:solidFill>
              </a:rPr>
              <a:t>Waitman T. Wiley  (Monongalia County)</a:t>
            </a:r>
          </a:p>
          <a:p>
            <a:pPr eaLnBrk="1" hangingPunct="1">
              <a:spcBef>
                <a:spcPct val="50000"/>
              </a:spcBef>
            </a:pPr>
            <a:endParaRPr lang="en-US" sz="2800"/>
          </a:p>
        </p:txBody>
      </p:sp>
      <p:sp>
        <p:nvSpPr>
          <p:cNvPr id="32770" name="Rectangle 5"/>
          <p:cNvSpPr>
            <a:spLocks noChangeArrowheads="1"/>
          </p:cNvSpPr>
          <p:nvPr/>
        </p:nvSpPr>
        <p:spPr bwMode="auto">
          <a:xfrm>
            <a:off x="590550" y="228600"/>
            <a:ext cx="79629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4000">
                <a:solidFill>
                  <a:srgbClr val="CC3300"/>
                </a:solidFill>
              </a:rPr>
              <a:t>The Reform Convention of 1850</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79204">
                                            <p:txEl>
                                              <p:pRg st="0" end="0"/>
                                            </p:txEl>
                                          </p:spTgt>
                                        </p:tgtEl>
                                        <p:attrNameLst>
                                          <p:attrName>style.visibility</p:attrName>
                                        </p:attrNameLst>
                                      </p:cBhvr>
                                      <p:to>
                                        <p:strVal val="visible"/>
                                      </p:to>
                                    </p:set>
                                    <p:anim calcmode="lin" valueType="num">
                                      <p:cBhvr additive="base">
                                        <p:cTn id="7" dur="500" fill="hold"/>
                                        <p:tgtEl>
                                          <p:spTgt spid="17920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920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79204">
                                            <p:txEl>
                                              <p:pRg st="1" end="1"/>
                                            </p:txEl>
                                          </p:spTgt>
                                        </p:tgtEl>
                                        <p:attrNameLst>
                                          <p:attrName>style.visibility</p:attrName>
                                        </p:attrNameLst>
                                      </p:cBhvr>
                                      <p:to>
                                        <p:strVal val="visible"/>
                                      </p:to>
                                    </p:set>
                                    <p:anim calcmode="lin" valueType="num">
                                      <p:cBhvr additive="base">
                                        <p:cTn id="13" dur="500" fill="hold"/>
                                        <p:tgtEl>
                                          <p:spTgt spid="17920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920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79204">
                                            <p:txEl>
                                              <p:pRg st="2" end="2"/>
                                            </p:txEl>
                                          </p:spTgt>
                                        </p:tgtEl>
                                        <p:attrNameLst>
                                          <p:attrName>style.visibility</p:attrName>
                                        </p:attrNameLst>
                                      </p:cBhvr>
                                      <p:to>
                                        <p:strVal val="visible"/>
                                      </p:to>
                                    </p:set>
                                    <p:anim calcmode="lin" valueType="num">
                                      <p:cBhvr additive="base">
                                        <p:cTn id="19" dur="500" fill="hold"/>
                                        <p:tgtEl>
                                          <p:spTgt spid="17920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7920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179204">
                                            <p:txEl>
                                              <p:pRg st="3" end="3"/>
                                            </p:txEl>
                                          </p:spTgt>
                                        </p:tgtEl>
                                        <p:attrNameLst>
                                          <p:attrName>style.visibility</p:attrName>
                                        </p:attrNameLst>
                                      </p:cBhvr>
                                      <p:to>
                                        <p:strVal val="visible"/>
                                      </p:to>
                                    </p:set>
                                    <p:anim calcmode="lin" valueType="num">
                                      <p:cBhvr additive="base">
                                        <p:cTn id="25" dur="500" fill="hold"/>
                                        <p:tgtEl>
                                          <p:spTgt spid="179204">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7920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79204">
                                            <p:txEl>
                                              <p:pRg st="4" end="4"/>
                                            </p:txEl>
                                          </p:spTgt>
                                        </p:tgtEl>
                                        <p:attrNameLst>
                                          <p:attrName>style.visibility</p:attrName>
                                        </p:attrNameLst>
                                      </p:cBhvr>
                                      <p:to>
                                        <p:strVal val="visible"/>
                                      </p:to>
                                    </p:set>
                                    <p:anim calcmode="lin" valueType="num">
                                      <p:cBhvr additive="base">
                                        <p:cTn id="31" dur="500" fill="hold"/>
                                        <p:tgtEl>
                                          <p:spTgt spid="179204">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7920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179204">
                                            <p:txEl>
                                              <p:pRg st="5" end="5"/>
                                            </p:txEl>
                                          </p:spTgt>
                                        </p:tgtEl>
                                        <p:attrNameLst>
                                          <p:attrName>style.visibility</p:attrName>
                                        </p:attrNameLst>
                                      </p:cBhvr>
                                      <p:to>
                                        <p:strVal val="visible"/>
                                      </p:to>
                                    </p:set>
                                    <p:anim calcmode="lin" valueType="num">
                                      <p:cBhvr additive="base">
                                        <p:cTn id="37" dur="500" fill="hold"/>
                                        <p:tgtEl>
                                          <p:spTgt spid="179204">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7920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p:cTn id="42" dur="1" fill="hold">
                                          <p:stCondLst>
                                            <p:cond delay="0"/>
                                          </p:stCondLst>
                                        </p:cTn>
                                        <p:tgtEl>
                                          <p:spTgt spid="179204">
                                            <p:txEl>
                                              <p:pRg st="6" end="6"/>
                                            </p:txEl>
                                          </p:spTgt>
                                        </p:tgtEl>
                                        <p:attrNameLst>
                                          <p:attrName>style.visibility</p:attrName>
                                        </p:attrNameLst>
                                      </p:cBhvr>
                                      <p:to>
                                        <p:strVal val="visible"/>
                                      </p:to>
                                    </p:set>
                                    <p:anim calcmode="lin" valueType="num">
                                      <p:cBhvr additive="base">
                                        <p:cTn id="43" dur="500" fill="hold"/>
                                        <p:tgtEl>
                                          <p:spTgt spid="179204">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7920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nodeType="clickEffect">
                                  <p:stCondLst>
                                    <p:cond delay="0"/>
                                  </p:stCondLst>
                                  <p:childTnLst>
                                    <p:set>
                                      <p:cBhvr>
                                        <p:cTn id="48" dur="1" fill="hold">
                                          <p:stCondLst>
                                            <p:cond delay="0"/>
                                          </p:stCondLst>
                                        </p:cTn>
                                        <p:tgtEl>
                                          <p:spTgt spid="179204">
                                            <p:txEl>
                                              <p:pRg st="7" end="7"/>
                                            </p:txEl>
                                          </p:spTgt>
                                        </p:tgtEl>
                                        <p:attrNameLst>
                                          <p:attrName>style.visibility</p:attrName>
                                        </p:attrNameLst>
                                      </p:cBhvr>
                                      <p:to>
                                        <p:strVal val="visible"/>
                                      </p:to>
                                    </p:set>
                                    <p:anim calcmode="lin" valueType="num">
                                      <p:cBhvr additive="base">
                                        <p:cTn id="49" dur="500" fill="hold"/>
                                        <p:tgtEl>
                                          <p:spTgt spid="179204">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79204">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4"/>
          <p:cNvSpPr>
            <a:spLocks noChangeArrowheads="1"/>
          </p:cNvSpPr>
          <p:nvPr/>
        </p:nvSpPr>
        <p:spPr bwMode="auto">
          <a:xfrm>
            <a:off x="342900" y="44450"/>
            <a:ext cx="8458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800">
                <a:solidFill>
                  <a:srgbClr val="CC3300"/>
                </a:solidFill>
              </a:rPr>
              <a:t>Accomplishments of the Constitutional Convention of 1850</a:t>
            </a:r>
          </a:p>
        </p:txBody>
      </p:sp>
      <p:sp>
        <p:nvSpPr>
          <p:cNvPr id="227333" name="Rectangle 5"/>
          <p:cNvSpPr>
            <a:spLocks noChangeArrowheads="1"/>
          </p:cNvSpPr>
          <p:nvPr/>
        </p:nvSpPr>
        <p:spPr bwMode="auto">
          <a:xfrm>
            <a:off x="914400" y="1071563"/>
            <a:ext cx="7315200" cy="273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CC"/>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sz="2800">
                <a:solidFill>
                  <a:srgbClr val="0033CC"/>
                </a:solidFill>
              </a:rPr>
              <a:t>Changes in Suffrage</a:t>
            </a:r>
          </a:p>
          <a:p>
            <a:pPr eaLnBrk="1" hangingPunct="1">
              <a:buFont typeface="Wingdings" charset="0"/>
              <a:buChar char="v"/>
            </a:pPr>
            <a:r>
              <a:rPr lang="en-US" sz="2400"/>
              <a:t>Eliminated property tax as a voting 	requirement</a:t>
            </a:r>
          </a:p>
          <a:p>
            <a:pPr eaLnBrk="1" hangingPunct="1">
              <a:buFont typeface="Wingdings" charset="0"/>
              <a:buChar char="v"/>
            </a:pPr>
            <a:r>
              <a:rPr lang="en-US" sz="2400">
                <a:solidFill>
                  <a:schemeClr val="hlink"/>
                </a:solidFill>
              </a:rPr>
              <a:t>Eliminated the inclusion of slaves in 	determining representation</a:t>
            </a:r>
          </a:p>
          <a:p>
            <a:pPr eaLnBrk="1" hangingPunct="1">
              <a:buFont typeface="Wingdings" charset="0"/>
              <a:buChar char="v"/>
            </a:pPr>
            <a:r>
              <a:rPr lang="en-US" sz="2400"/>
              <a:t>Gave vote to all white men over 21 years of age</a:t>
            </a:r>
          </a:p>
          <a:p>
            <a:pPr eaLnBrk="1" hangingPunct="1">
              <a:buFont typeface="Wingdings" charset="0"/>
              <a:buChar char="v"/>
            </a:pPr>
            <a:r>
              <a:rPr lang="en-US" sz="2400">
                <a:solidFill>
                  <a:schemeClr val="hlink"/>
                </a:solidFill>
              </a:rPr>
              <a:t>Required a capitation tax on all voters</a:t>
            </a:r>
          </a:p>
        </p:txBody>
      </p:sp>
      <p:sp>
        <p:nvSpPr>
          <p:cNvPr id="227334" name="Rectangle 6"/>
          <p:cNvSpPr>
            <a:spLocks noChangeArrowheads="1"/>
          </p:cNvSpPr>
          <p:nvPr/>
        </p:nvSpPr>
        <p:spPr bwMode="auto">
          <a:xfrm>
            <a:off x="1714500" y="3873500"/>
            <a:ext cx="57150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sz="2400">
                <a:solidFill>
                  <a:srgbClr val="0033CC"/>
                </a:solidFill>
              </a:rPr>
              <a:t>RESULTS </a:t>
            </a:r>
          </a:p>
          <a:p>
            <a:pPr algn="ctr" eaLnBrk="1" hangingPunct="1"/>
            <a:r>
              <a:rPr lang="en-US" sz="2400">
                <a:solidFill>
                  <a:schemeClr val="hlink"/>
                </a:solidFill>
              </a:rPr>
              <a:t>Western Virginia gained control of the House of Delegates</a:t>
            </a:r>
          </a:p>
          <a:p>
            <a:pPr algn="ctr" eaLnBrk="1" hangingPunct="1"/>
            <a:r>
              <a:rPr lang="en-US" sz="2400"/>
              <a:t>Eastern Virginia maintained control of the Senate</a:t>
            </a:r>
          </a:p>
        </p:txBody>
      </p:sp>
      <p:sp>
        <p:nvSpPr>
          <p:cNvPr id="227335" name="Rectangle 7"/>
          <p:cNvSpPr>
            <a:spLocks noChangeArrowheads="1"/>
          </p:cNvSpPr>
          <p:nvPr/>
        </p:nvSpPr>
        <p:spPr bwMode="auto">
          <a:xfrm>
            <a:off x="465138" y="5805488"/>
            <a:ext cx="82137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spcBef>
                <a:spcPct val="50000"/>
              </a:spcBef>
            </a:pPr>
            <a:r>
              <a:rPr lang="en-US" sz="2800">
                <a:solidFill>
                  <a:srgbClr val="CC3300"/>
                </a:solidFill>
              </a:rPr>
              <a:t>The sphere of power began to shift to the West.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27333">
                                            <p:txEl>
                                              <p:pRg st="0" end="0"/>
                                            </p:txEl>
                                          </p:spTgt>
                                        </p:tgtEl>
                                        <p:attrNameLst>
                                          <p:attrName>style.visibility</p:attrName>
                                        </p:attrNameLst>
                                      </p:cBhvr>
                                      <p:to>
                                        <p:strVal val="visible"/>
                                      </p:to>
                                    </p:set>
                                    <p:anim calcmode="lin" valueType="num">
                                      <p:cBhvr additive="base">
                                        <p:cTn id="7" dur="500" fill="hold"/>
                                        <p:tgtEl>
                                          <p:spTgt spid="22733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733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27333">
                                            <p:txEl>
                                              <p:pRg st="1" end="1"/>
                                            </p:txEl>
                                          </p:spTgt>
                                        </p:tgtEl>
                                        <p:attrNameLst>
                                          <p:attrName>style.visibility</p:attrName>
                                        </p:attrNameLst>
                                      </p:cBhvr>
                                      <p:to>
                                        <p:strVal val="visible"/>
                                      </p:to>
                                    </p:set>
                                    <p:anim calcmode="lin" valueType="num">
                                      <p:cBhvr additive="base">
                                        <p:cTn id="13" dur="500" fill="hold"/>
                                        <p:tgtEl>
                                          <p:spTgt spid="22733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733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227333">
                                            <p:txEl>
                                              <p:pRg st="2" end="2"/>
                                            </p:txEl>
                                          </p:spTgt>
                                        </p:tgtEl>
                                        <p:attrNameLst>
                                          <p:attrName>style.visibility</p:attrName>
                                        </p:attrNameLst>
                                      </p:cBhvr>
                                      <p:to>
                                        <p:strVal val="visible"/>
                                      </p:to>
                                    </p:set>
                                    <p:anim calcmode="lin" valueType="num">
                                      <p:cBhvr additive="base">
                                        <p:cTn id="19" dur="500" fill="hold"/>
                                        <p:tgtEl>
                                          <p:spTgt spid="22733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733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227333">
                                            <p:txEl>
                                              <p:pRg st="3" end="3"/>
                                            </p:txEl>
                                          </p:spTgt>
                                        </p:tgtEl>
                                        <p:attrNameLst>
                                          <p:attrName>style.visibility</p:attrName>
                                        </p:attrNameLst>
                                      </p:cBhvr>
                                      <p:to>
                                        <p:strVal val="visible"/>
                                      </p:to>
                                    </p:set>
                                    <p:anim calcmode="lin" valueType="num">
                                      <p:cBhvr additive="base">
                                        <p:cTn id="25" dur="500" fill="hold"/>
                                        <p:tgtEl>
                                          <p:spTgt spid="22733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733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227333">
                                            <p:txEl>
                                              <p:pRg st="4" end="4"/>
                                            </p:txEl>
                                          </p:spTgt>
                                        </p:tgtEl>
                                        <p:attrNameLst>
                                          <p:attrName>style.visibility</p:attrName>
                                        </p:attrNameLst>
                                      </p:cBhvr>
                                      <p:to>
                                        <p:strVal val="visible"/>
                                      </p:to>
                                    </p:set>
                                    <p:anim calcmode="lin" valueType="num">
                                      <p:cBhvr additive="base">
                                        <p:cTn id="31" dur="500" fill="hold"/>
                                        <p:tgtEl>
                                          <p:spTgt spid="22733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2733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0" presetClass="entr" presetSubtype="0" fill="hold" nodeType="clickEffect">
                                  <p:stCondLst>
                                    <p:cond delay="0"/>
                                  </p:stCondLst>
                                  <p:childTnLst>
                                    <p:set>
                                      <p:cBhvr>
                                        <p:cTn id="36" dur="1" fill="hold">
                                          <p:stCondLst>
                                            <p:cond delay="0"/>
                                          </p:stCondLst>
                                        </p:cTn>
                                        <p:tgtEl>
                                          <p:spTgt spid="227334">
                                            <p:txEl>
                                              <p:pRg st="0" end="0"/>
                                            </p:txEl>
                                          </p:spTgt>
                                        </p:tgtEl>
                                        <p:attrNameLst>
                                          <p:attrName>style.visibility</p:attrName>
                                        </p:attrNameLst>
                                      </p:cBhvr>
                                      <p:to>
                                        <p:strVal val="visible"/>
                                      </p:to>
                                    </p:set>
                                    <p:animEffect transition="in" filter="wedge">
                                      <p:cBhvr>
                                        <p:cTn id="37" dur="2000"/>
                                        <p:tgtEl>
                                          <p:spTgt spid="227334">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0" presetClass="entr" presetSubtype="0" fill="hold" nodeType="clickEffect">
                                  <p:stCondLst>
                                    <p:cond delay="0"/>
                                  </p:stCondLst>
                                  <p:iterate type="lt">
                                    <p:tmPct val="10000"/>
                                  </p:iterate>
                                  <p:childTnLst>
                                    <p:set>
                                      <p:cBhvr>
                                        <p:cTn id="41" dur="1" fill="hold">
                                          <p:stCondLst>
                                            <p:cond delay="0"/>
                                          </p:stCondLst>
                                        </p:cTn>
                                        <p:tgtEl>
                                          <p:spTgt spid="227334">
                                            <p:txEl>
                                              <p:pRg st="1" end="1"/>
                                            </p:txEl>
                                          </p:spTgt>
                                        </p:tgtEl>
                                        <p:attrNameLst>
                                          <p:attrName>style.visibility</p:attrName>
                                        </p:attrNameLst>
                                      </p:cBhvr>
                                      <p:to>
                                        <p:strVal val="visible"/>
                                      </p:to>
                                    </p:set>
                                    <p:animEffect transition="in" filter="fade">
                                      <p:cBhvr>
                                        <p:cTn id="42" dur="500"/>
                                        <p:tgtEl>
                                          <p:spTgt spid="227334">
                                            <p:txEl>
                                              <p:pRg st="1" end="1"/>
                                            </p:txEl>
                                          </p:spTgt>
                                        </p:tgtEl>
                                      </p:cBhvr>
                                    </p:animEffect>
                                    <p:anim calcmode="lin" valueType="num">
                                      <p:cBhvr>
                                        <p:cTn id="43" dur="500" fill="hold"/>
                                        <p:tgtEl>
                                          <p:spTgt spid="227334">
                                            <p:txEl>
                                              <p:pRg st="1" end="1"/>
                                            </p:txEl>
                                          </p:spTgt>
                                        </p:tgtEl>
                                        <p:attrNameLst>
                                          <p:attrName>ppt_x</p:attrName>
                                        </p:attrNameLst>
                                      </p:cBhvr>
                                      <p:tavLst>
                                        <p:tav tm="0">
                                          <p:val>
                                            <p:strVal val="#ppt_x-.1"/>
                                          </p:val>
                                        </p:tav>
                                        <p:tav tm="100000">
                                          <p:val>
                                            <p:strVal val="#ppt_x"/>
                                          </p:val>
                                        </p:tav>
                                      </p:tavLst>
                                    </p:anim>
                                    <p:anim calcmode="lin" valueType="num">
                                      <p:cBhvr>
                                        <p:cTn id="44" dur="500" fill="hold"/>
                                        <p:tgtEl>
                                          <p:spTgt spid="22733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0" presetClass="entr" presetSubtype="0" fill="hold" nodeType="clickEffect">
                                  <p:stCondLst>
                                    <p:cond delay="0"/>
                                  </p:stCondLst>
                                  <p:iterate type="lt">
                                    <p:tmPct val="10000"/>
                                  </p:iterate>
                                  <p:childTnLst>
                                    <p:set>
                                      <p:cBhvr>
                                        <p:cTn id="48" dur="1" fill="hold">
                                          <p:stCondLst>
                                            <p:cond delay="0"/>
                                          </p:stCondLst>
                                        </p:cTn>
                                        <p:tgtEl>
                                          <p:spTgt spid="227334">
                                            <p:txEl>
                                              <p:pRg st="2" end="2"/>
                                            </p:txEl>
                                          </p:spTgt>
                                        </p:tgtEl>
                                        <p:attrNameLst>
                                          <p:attrName>style.visibility</p:attrName>
                                        </p:attrNameLst>
                                      </p:cBhvr>
                                      <p:to>
                                        <p:strVal val="visible"/>
                                      </p:to>
                                    </p:set>
                                    <p:animEffect transition="in" filter="fade">
                                      <p:cBhvr>
                                        <p:cTn id="49" dur="500"/>
                                        <p:tgtEl>
                                          <p:spTgt spid="227334">
                                            <p:txEl>
                                              <p:pRg st="2" end="2"/>
                                            </p:txEl>
                                          </p:spTgt>
                                        </p:tgtEl>
                                      </p:cBhvr>
                                    </p:animEffect>
                                    <p:anim calcmode="lin" valueType="num">
                                      <p:cBhvr>
                                        <p:cTn id="50" dur="500" fill="hold"/>
                                        <p:tgtEl>
                                          <p:spTgt spid="227334">
                                            <p:txEl>
                                              <p:pRg st="2" end="2"/>
                                            </p:txEl>
                                          </p:spTgt>
                                        </p:tgtEl>
                                        <p:attrNameLst>
                                          <p:attrName>ppt_x</p:attrName>
                                        </p:attrNameLst>
                                      </p:cBhvr>
                                      <p:tavLst>
                                        <p:tav tm="0">
                                          <p:val>
                                            <p:strVal val="#ppt_x-.1"/>
                                          </p:val>
                                        </p:tav>
                                        <p:tav tm="100000">
                                          <p:val>
                                            <p:strVal val="#ppt_x"/>
                                          </p:val>
                                        </p:tav>
                                      </p:tavLst>
                                    </p:anim>
                                    <p:anim calcmode="lin" valueType="num">
                                      <p:cBhvr>
                                        <p:cTn id="51" dur="500" fill="hold"/>
                                        <p:tgtEl>
                                          <p:spTgt spid="22733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7" presetClass="entr" presetSubtype="0" fill="hold" nodeType="clickEffect">
                                  <p:stCondLst>
                                    <p:cond delay="0"/>
                                  </p:stCondLst>
                                  <p:iterate type="lt">
                                    <p:tmPct val="50000"/>
                                  </p:iterate>
                                  <p:childTnLst>
                                    <p:set>
                                      <p:cBhvr>
                                        <p:cTn id="55" dur="1" fill="hold">
                                          <p:stCondLst>
                                            <p:cond delay="0"/>
                                          </p:stCondLst>
                                        </p:cTn>
                                        <p:tgtEl>
                                          <p:spTgt spid="227335">
                                            <p:txEl>
                                              <p:pRg st="0" end="0"/>
                                            </p:txEl>
                                          </p:spTgt>
                                        </p:tgtEl>
                                        <p:attrNameLst>
                                          <p:attrName>style.visibility</p:attrName>
                                        </p:attrNameLst>
                                      </p:cBhvr>
                                      <p:to>
                                        <p:strVal val="visible"/>
                                      </p:to>
                                    </p:set>
                                    <p:anim calcmode="discrete" valueType="clr">
                                      <p:cBhvr override="childStyle">
                                        <p:cTn id="56" dur="80"/>
                                        <p:tgtEl>
                                          <p:spTgt spid="22733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227335">
                                            <p:txEl>
                                              <p:pRg st="0" end="0"/>
                                            </p:txEl>
                                          </p:spTgt>
                                        </p:tgtEl>
                                        <p:attrNameLst>
                                          <p:attrName>fillcolor</p:attrName>
                                        </p:attrNameLst>
                                      </p:cBhvr>
                                      <p:tavLst>
                                        <p:tav tm="0">
                                          <p:val>
                                            <p:clrVal>
                                              <a:schemeClr val="accent2"/>
                                            </p:clrVal>
                                          </p:val>
                                        </p:tav>
                                        <p:tav tm="50000">
                                          <p:val>
                                            <p:clrVal>
                                              <a:schemeClr val="hlink"/>
                                            </p:clrVal>
                                          </p:val>
                                        </p:tav>
                                      </p:tavLst>
                                    </p:anim>
                                    <p:set>
                                      <p:cBhvr>
                                        <p:cTn id="58" dur="80"/>
                                        <p:tgtEl>
                                          <p:spTgt spid="227335">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4"/>
          <p:cNvSpPr>
            <a:spLocks noChangeArrowheads="1"/>
          </p:cNvSpPr>
          <p:nvPr/>
        </p:nvSpPr>
        <p:spPr bwMode="auto">
          <a:xfrm>
            <a:off x="1781175" y="228600"/>
            <a:ext cx="558165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3600">
                <a:solidFill>
                  <a:srgbClr val="CC3300"/>
                </a:solidFill>
              </a:rPr>
              <a:t>Other Political Changes</a:t>
            </a:r>
          </a:p>
        </p:txBody>
      </p:sp>
      <p:sp>
        <p:nvSpPr>
          <p:cNvPr id="229381" name="Rectangle 5"/>
          <p:cNvSpPr>
            <a:spLocks noChangeArrowheads="1"/>
          </p:cNvSpPr>
          <p:nvPr/>
        </p:nvSpPr>
        <p:spPr bwMode="auto">
          <a:xfrm>
            <a:off x="457200" y="1027113"/>
            <a:ext cx="8229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400"/>
              <a:t>Local officials would be chosen by popular vote; they would no longer be appointed.</a:t>
            </a:r>
          </a:p>
        </p:txBody>
      </p:sp>
      <p:sp>
        <p:nvSpPr>
          <p:cNvPr id="229382" name="Rectangle 6"/>
          <p:cNvSpPr>
            <a:spLocks noChangeArrowheads="1"/>
          </p:cNvSpPr>
          <p:nvPr/>
        </p:nvSpPr>
        <p:spPr bwMode="auto">
          <a:xfrm>
            <a:off x="266700" y="2001838"/>
            <a:ext cx="86106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400">
                <a:solidFill>
                  <a:srgbClr val="0033CC"/>
                </a:solidFill>
              </a:rPr>
              <a:t>Other officials, including justices of the peace, sheriffs, county clerks, circuit clerks, judges, and the governor would be elected by popular vote.</a:t>
            </a:r>
          </a:p>
        </p:txBody>
      </p:sp>
      <p:sp>
        <p:nvSpPr>
          <p:cNvPr id="229383" name="Rectangle 7"/>
          <p:cNvSpPr>
            <a:spLocks noChangeArrowheads="1"/>
          </p:cNvSpPr>
          <p:nvPr/>
        </p:nvSpPr>
        <p:spPr bwMode="auto">
          <a:xfrm>
            <a:off x="1246188" y="3373438"/>
            <a:ext cx="6653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spcBef>
                <a:spcPct val="50000"/>
              </a:spcBef>
            </a:pPr>
            <a:r>
              <a:rPr lang="en-US" sz="2400"/>
              <a:t>The governor’s term increased to four years.</a:t>
            </a:r>
          </a:p>
        </p:txBody>
      </p:sp>
      <p:sp>
        <p:nvSpPr>
          <p:cNvPr id="229384" name="Rectangle 8"/>
          <p:cNvSpPr>
            <a:spLocks noChangeArrowheads="1"/>
          </p:cNvSpPr>
          <p:nvPr/>
        </p:nvSpPr>
        <p:spPr bwMode="auto">
          <a:xfrm>
            <a:off x="457200" y="4319588"/>
            <a:ext cx="48006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a:t> </a:t>
            </a:r>
            <a:r>
              <a:rPr lang="en-US" sz="2400">
                <a:solidFill>
                  <a:srgbClr val="0033CC"/>
                </a:solidFill>
              </a:rPr>
              <a:t>Jurors would be selected from registered voters of counties and paid for their service.</a:t>
            </a:r>
          </a:p>
        </p:txBody>
      </p:sp>
      <p:pic>
        <p:nvPicPr>
          <p:cNvPr id="22938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962400"/>
            <a:ext cx="3571875"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229381">
                                            <p:txEl>
                                              <p:pRg st="0" end="0"/>
                                            </p:txEl>
                                          </p:spTgt>
                                        </p:tgtEl>
                                        <p:attrNameLst>
                                          <p:attrName>style.visibility</p:attrName>
                                        </p:attrNameLst>
                                      </p:cBhvr>
                                      <p:to>
                                        <p:strVal val="visible"/>
                                      </p:to>
                                    </p:set>
                                    <p:animEffect transition="in" filter="fade">
                                      <p:cBhvr>
                                        <p:cTn id="7" dur="800" decel="100000"/>
                                        <p:tgtEl>
                                          <p:spTgt spid="229381">
                                            <p:txEl>
                                              <p:pRg st="0" end="0"/>
                                            </p:txEl>
                                          </p:spTgt>
                                        </p:tgtEl>
                                      </p:cBhvr>
                                    </p:animEffect>
                                    <p:anim calcmode="lin" valueType="num">
                                      <p:cBhvr>
                                        <p:cTn id="8" dur="800" decel="100000" fill="hold"/>
                                        <p:tgtEl>
                                          <p:spTgt spid="229381">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229381">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229381">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29381">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29381">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54" presetClass="entr" presetSubtype="0" accel="100000" fill="hold" nodeType="clickEffect">
                                  <p:stCondLst>
                                    <p:cond delay="0"/>
                                  </p:stCondLst>
                                  <p:childTnLst>
                                    <p:set>
                                      <p:cBhvr>
                                        <p:cTn id="16" dur="1" fill="hold">
                                          <p:stCondLst>
                                            <p:cond delay="0"/>
                                          </p:stCondLst>
                                        </p:cTn>
                                        <p:tgtEl>
                                          <p:spTgt spid="229382">
                                            <p:txEl>
                                              <p:pRg st="0" end="0"/>
                                            </p:txEl>
                                          </p:spTgt>
                                        </p:tgtEl>
                                        <p:attrNameLst>
                                          <p:attrName>style.visibility</p:attrName>
                                        </p:attrNameLst>
                                      </p:cBhvr>
                                      <p:to>
                                        <p:strVal val="visible"/>
                                      </p:to>
                                    </p:set>
                                    <p:anim calcmode="lin" valueType="num">
                                      <p:cBhvr>
                                        <p:cTn id="17" dur="500" fill="hold"/>
                                        <p:tgtEl>
                                          <p:spTgt spid="229382">
                                            <p:txEl>
                                              <p:pRg st="0" end="0"/>
                                            </p:txEl>
                                          </p:spTgt>
                                        </p:tgtEl>
                                        <p:attrNameLst>
                                          <p:attrName>ppt_w</p:attrName>
                                        </p:attrNameLst>
                                      </p:cBhvr>
                                      <p:tavLst>
                                        <p:tav tm="0">
                                          <p:val>
                                            <p:strVal val="#ppt_w*0.05"/>
                                          </p:val>
                                        </p:tav>
                                        <p:tav tm="100000">
                                          <p:val>
                                            <p:strVal val="#ppt_w"/>
                                          </p:val>
                                        </p:tav>
                                      </p:tavLst>
                                    </p:anim>
                                    <p:anim calcmode="lin" valueType="num">
                                      <p:cBhvr>
                                        <p:cTn id="18" dur="500" fill="hold"/>
                                        <p:tgtEl>
                                          <p:spTgt spid="229382">
                                            <p:txEl>
                                              <p:pRg st="0" end="0"/>
                                            </p:txEl>
                                          </p:spTgt>
                                        </p:tgtEl>
                                        <p:attrNameLst>
                                          <p:attrName>ppt_h</p:attrName>
                                        </p:attrNameLst>
                                      </p:cBhvr>
                                      <p:tavLst>
                                        <p:tav tm="0">
                                          <p:val>
                                            <p:strVal val="#ppt_h"/>
                                          </p:val>
                                        </p:tav>
                                        <p:tav tm="100000">
                                          <p:val>
                                            <p:strVal val="#ppt_h"/>
                                          </p:val>
                                        </p:tav>
                                      </p:tavLst>
                                    </p:anim>
                                    <p:anim calcmode="lin" valueType="num">
                                      <p:cBhvr>
                                        <p:cTn id="19" dur="500" fill="hold"/>
                                        <p:tgtEl>
                                          <p:spTgt spid="229382">
                                            <p:txEl>
                                              <p:pRg st="0" end="0"/>
                                            </p:txEl>
                                          </p:spTgt>
                                        </p:tgtEl>
                                        <p:attrNameLst>
                                          <p:attrName>ppt_x</p:attrName>
                                        </p:attrNameLst>
                                      </p:cBhvr>
                                      <p:tavLst>
                                        <p:tav tm="0">
                                          <p:val>
                                            <p:strVal val="#ppt_x-.2"/>
                                          </p:val>
                                        </p:tav>
                                        <p:tav tm="100000">
                                          <p:val>
                                            <p:strVal val="#ppt_x"/>
                                          </p:val>
                                        </p:tav>
                                      </p:tavLst>
                                    </p:anim>
                                    <p:anim calcmode="lin" valueType="num">
                                      <p:cBhvr>
                                        <p:cTn id="20" dur="500" fill="hold"/>
                                        <p:tgtEl>
                                          <p:spTgt spid="229382">
                                            <p:txEl>
                                              <p:pRg st="0" end="0"/>
                                            </p:txEl>
                                          </p:spTgt>
                                        </p:tgtEl>
                                        <p:attrNameLst>
                                          <p:attrName>ppt_y</p:attrName>
                                        </p:attrNameLst>
                                      </p:cBhvr>
                                      <p:tavLst>
                                        <p:tav tm="0">
                                          <p:val>
                                            <p:strVal val="#ppt_y"/>
                                          </p:val>
                                        </p:tav>
                                        <p:tav tm="100000">
                                          <p:val>
                                            <p:strVal val="#ppt_y"/>
                                          </p:val>
                                        </p:tav>
                                      </p:tavLst>
                                    </p:anim>
                                    <p:animEffect transition="in" filter="fade">
                                      <p:cBhvr>
                                        <p:cTn id="21" dur="500"/>
                                        <p:tgtEl>
                                          <p:spTgt spid="229382">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nodeType="clickEffect">
                                  <p:stCondLst>
                                    <p:cond delay="0"/>
                                  </p:stCondLst>
                                  <p:iterate type="lt">
                                    <p:tmPct val="50000"/>
                                  </p:iterate>
                                  <p:childTnLst>
                                    <p:set>
                                      <p:cBhvr>
                                        <p:cTn id="25" dur="1" fill="hold">
                                          <p:stCondLst>
                                            <p:cond delay="0"/>
                                          </p:stCondLst>
                                        </p:cTn>
                                        <p:tgtEl>
                                          <p:spTgt spid="229383">
                                            <p:txEl>
                                              <p:pRg st="0" end="0"/>
                                            </p:txEl>
                                          </p:spTgt>
                                        </p:tgtEl>
                                        <p:attrNameLst>
                                          <p:attrName>style.visibility</p:attrName>
                                        </p:attrNameLst>
                                      </p:cBhvr>
                                      <p:to>
                                        <p:strVal val="visible"/>
                                      </p:to>
                                    </p:set>
                                    <p:anim calcmode="discrete" valueType="clr">
                                      <p:cBhvr override="childStyle">
                                        <p:cTn id="26" dur="80"/>
                                        <p:tgtEl>
                                          <p:spTgt spid="22938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229383">
                                            <p:txEl>
                                              <p:pRg st="0" end="0"/>
                                            </p:txEl>
                                          </p:spTgt>
                                        </p:tgtEl>
                                        <p:attrNameLst>
                                          <p:attrName>fillcolor</p:attrName>
                                        </p:attrNameLst>
                                      </p:cBhvr>
                                      <p:tavLst>
                                        <p:tav tm="0">
                                          <p:val>
                                            <p:clrVal>
                                              <a:schemeClr val="accent2"/>
                                            </p:clrVal>
                                          </p:val>
                                        </p:tav>
                                        <p:tav tm="50000">
                                          <p:val>
                                            <p:clrVal>
                                              <a:schemeClr val="hlink"/>
                                            </p:clrVal>
                                          </p:val>
                                        </p:tav>
                                      </p:tavLst>
                                    </p:anim>
                                    <p:set>
                                      <p:cBhvr>
                                        <p:cTn id="28" dur="80"/>
                                        <p:tgtEl>
                                          <p:spTgt spid="229383">
                                            <p:txEl>
                                              <p:pRg st="0" end="0"/>
                                            </p:txEl>
                                          </p:spTgt>
                                        </p:tgtEl>
                                        <p:attrNameLst>
                                          <p:attrName>fill.type</p:attrName>
                                        </p:attrNameLst>
                                      </p:cBhvr>
                                      <p:to>
                                        <p:strVal val="solid"/>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9" presetClass="entr" presetSubtype="0" fill="hold" nodeType="clickEffect">
                                  <p:stCondLst>
                                    <p:cond delay="0"/>
                                  </p:stCondLst>
                                  <p:childTnLst>
                                    <p:set>
                                      <p:cBhvr>
                                        <p:cTn id="32" dur="1" fill="hold">
                                          <p:stCondLst>
                                            <p:cond delay="0"/>
                                          </p:stCondLst>
                                        </p:cTn>
                                        <p:tgtEl>
                                          <p:spTgt spid="229384">
                                            <p:txEl>
                                              <p:pRg st="0" end="0"/>
                                            </p:txEl>
                                          </p:spTgt>
                                        </p:tgtEl>
                                        <p:attrNameLst>
                                          <p:attrName>style.visibility</p:attrName>
                                        </p:attrNameLst>
                                      </p:cBhvr>
                                      <p:to>
                                        <p:strVal val="visible"/>
                                      </p:to>
                                    </p:set>
                                    <p:anim calcmode="lin" valueType="num">
                                      <p:cBhvr>
                                        <p:cTn id="33" dur="1000" fill="hold"/>
                                        <p:tgtEl>
                                          <p:spTgt spid="229384">
                                            <p:txEl>
                                              <p:pRg st="0" end="0"/>
                                            </p:txEl>
                                          </p:spTgt>
                                        </p:tgtEl>
                                        <p:attrNameLst>
                                          <p:attrName>ppt_x</p:attrName>
                                        </p:attrNameLst>
                                      </p:cBhvr>
                                      <p:tavLst>
                                        <p:tav tm="0">
                                          <p:val>
                                            <p:strVal val="#ppt_x-.2"/>
                                          </p:val>
                                        </p:tav>
                                        <p:tav tm="100000">
                                          <p:val>
                                            <p:strVal val="#ppt_x"/>
                                          </p:val>
                                        </p:tav>
                                      </p:tavLst>
                                    </p:anim>
                                    <p:anim calcmode="lin" valueType="num">
                                      <p:cBhvr>
                                        <p:cTn id="34" dur="1000" fill="hold"/>
                                        <p:tgtEl>
                                          <p:spTgt spid="22938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5" dur="1000"/>
                                        <p:tgtEl>
                                          <p:spTgt spid="229384">
                                            <p:txEl>
                                              <p:pRg st="0" end="0"/>
                                            </p:txEl>
                                          </p:spTgt>
                                        </p:tgtEl>
                                      </p:cBhvr>
                                    </p:animEffect>
                                  </p:childTnLst>
                                </p:cTn>
                              </p:par>
                            </p:childTnLst>
                          </p:cTn>
                        </p:par>
                        <p:par>
                          <p:cTn id="36" fill="hold" nodeType="afterGroup">
                            <p:stCondLst>
                              <p:cond delay="1000"/>
                            </p:stCondLst>
                            <p:childTnLst>
                              <p:par>
                                <p:cTn id="37" presetID="15" presetClass="entr" presetSubtype="0" fill="hold" nodeType="afterEffect">
                                  <p:stCondLst>
                                    <p:cond delay="0"/>
                                  </p:stCondLst>
                                  <p:childTnLst>
                                    <p:set>
                                      <p:cBhvr>
                                        <p:cTn id="38" dur="1" fill="hold">
                                          <p:stCondLst>
                                            <p:cond delay="0"/>
                                          </p:stCondLst>
                                        </p:cTn>
                                        <p:tgtEl>
                                          <p:spTgt spid="229387"/>
                                        </p:tgtEl>
                                        <p:attrNameLst>
                                          <p:attrName>style.visibility</p:attrName>
                                        </p:attrNameLst>
                                      </p:cBhvr>
                                      <p:to>
                                        <p:strVal val="visible"/>
                                      </p:to>
                                    </p:set>
                                    <p:anim calcmode="lin" valueType="num">
                                      <p:cBhvr>
                                        <p:cTn id="39" dur="1000" fill="hold"/>
                                        <p:tgtEl>
                                          <p:spTgt spid="229387"/>
                                        </p:tgtEl>
                                        <p:attrNameLst>
                                          <p:attrName>ppt_w</p:attrName>
                                        </p:attrNameLst>
                                      </p:cBhvr>
                                      <p:tavLst>
                                        <p:tav tm="0">
                                          <p:val>
                                            <p:fltVal val="0"/>
                                          </p:val>
                                        </p:tav>
                                        <p:tav tm="100000">
                                          <p:val>
                                            <p:strVal val="#ppt_w"/>
                                          </p:val>
                                        </p:tav>
                                      </p:tavLst>
                                    </p:anim>
                                    <p:anim calcmode="lin" valueType="num">
                                      <p:cBhvr>
                                        <p:cTn id="40" dur="1000" fill="hold"/>
                                        <p:tgtEl>
                                          <p:spTgt spid="229387"/>
                                        </p:tgtEl>
                                        <p:attrNameLst>
                                          <p:attrName>ppt_h</p:attrName>
                                        </p:attrNameLst>
                                      </p:cBhvr>
                                      <p:tavLst>
                                        <p:tav tm="0">
                                          <p:val>
                                            <p:fltVal val="0"/>
                                          </p:val>
                                        </p:tav>
                                        <p:tav tm="100000">
                                          <p:val>
                                            <p:strVal val="#ppt_h"/>
                                          </p:val>
                                        </p:tav>
                                      </p:tavLst>
                                    </p:anim>
                                    <p:anim calcmode="lin" valueType="num">
                                      <p:cBhvr>
                                        <p:cTn id="41" dur="1000" fill="hold"/>
                                        <p:tgtEl>
                                          <p:spTgt spid="229387"/>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938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4"/>
          <p:cNvSpPr>
            <a:spLocks noChangeArrowheads="1"/>
          </p:cNvSpPr>
          <p:nvPr/>
        </p:nvSpPr>
        <p:spPr bwMode="auto">
          <a:xfrm>
            <a:off x="2338388" y="304800"/>
            <a:ext cx="446722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spcBef>
                <a:spcPct val="50000"/>
              </a:spcBef>
            </a:pPr>
            <a:r>
              <a:rPr lang="en-US" sz="3600">
                <a:solidFill>
                  <a:srgbClr val="CC3300"/>
                </a:solidFill>
              </a:rPr>
              <a:t>Economic Changes</a:t>
            </a:r>
          </a:p>
        </p:txBody>
      </p:sp>
      <p:sp>
        <p:nvSpPr>
          <p:cNvPr id="231429" name="Rectangle 5"/>
          <p:cNvSpPr>
            <a:spLocks noChangeArrowheads="1"/>
          </p:cNvSpPr>
          <p:nvPr/>
        </p:nvSpPr>
        <p:spPr bwMode="auto">
          <a:xfrm>
            <a:off x="381000" y="1066800"/>
            <a:ext cx="838200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800">
                <a:solidFill>
                  <a:srgbClr val="0033CC"/>
                </a:solidFill>
              </a:rPr>
              <a:t>All property, except slaves, was taxed at full value.</a:t>
            </a:r>
          </a:p>
        </p:txBody>
      </p:sp>
      <p:sp>
        <p:nvSpPr>
          <p:cNvPr id="231430" name="Rectangle 6"/>
          <p:cNvSpPr>
            <a:spLocks noChangeArrowheads="1"/>
          </p:cNvSpPr>
          <p:nvPr/>
        </p:nvSpPr>
        <p:spPr bwMode="auto">
          <a:xfrm>
            <a:off x="4419600" y="2741613"/>
            <a:ext cx="4267200"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800">
                <a:solidFill>
                  <a:srgbClr val="0033CC"/>
                </a:solidFill>
              </a:rPr>
              <a:t>Tax money from a     capitation tax would be used for education.</a:t>
            </a:r>
          </a:p>
        </p:txBody>
      </p:sp>
      <p:sp>
        <p:nvSpPr>
          <p:cNvPr id="231431" name="Rectangle 7"/>
          <p:cNvSpPr>
            <a:spLocks noChangeArrowheads="1"/>
          </p:cNvSpPr>
          <p:nvPr/>
        </p:nvSpPr>
        <p:spPr bwMode="auto">
          <a:xfrm>
            <a:off x="304800" y="5029200"/>
            <a:ext cx="8534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800">
                <a:solidFill>
                  <a:srgbClr val="CC3300"/>
                </a:solidFill>
              </a:rPr>
              <a:t>Tax money from property taxes would be used to build better transportation systems.</a:t>
            </a:r>
          </a:p>
        </p:txBody>
      </p:sp>
      <p:pic>
        <p:nvPicPr>
          <p:cNvPr id="231439"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284413"/>
            <a:ext cx="3505200" cy="2363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231429">
                                            <p:txEl>
                                              <p:pRg st="0" end="0"/>
                                            </p:txEl>
                                          </p:spTgt>
                                        </p:tgtEl>
                                        <p:attrNameLst>
                                          <p:attrName>style.visibility</p:attrName>
                                        </p:attrNameLst>
                                      </p:cBhvr>
                                      <p:to>
                                        <p:strVal val="visible"/>
                                      </p:to>
                                    </p:set>
                                    <p:anim calcmode="lin" valueType="num">
                                      <p:cBhvr>
                                        <p:cTn id="7" dur="500" decel="50000" fill="hold">
                                          <p:stCondLst>
                                            <p:cond delay="0"/>
                                          </p:stCondLst>
                                        </p:cTn>
                                        <p:tgtEl>
                                          <p:spTgt spid="231429">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31429">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31429">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231429">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31429">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31429">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31429">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31429">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231430">
                                            <p:txEl>
                                              <p:pRg st="0" end="0"/>
                                            </p:txEl>
                                          </p:spTgt>
                                        </p:tgtEl>
                                        <p:attrNameLst>
                                          <p:attrName>style.visibility</p:attrName>
                                        </p:attrNameLst>
                                      </p:cBhvr>
                                      <p:to>
                                        <p:strVal val="visible"/>
                                      </p:to>
                                    </p:set>
                                    <p:anim calcmode="discrete" valueType="clr">
                                      <p:cBhvr override="childStyle">
                                        <p:cTn id="19" dur="80"/>
                                        <p:tgtEl>
                                          <p:spTgt spid="23143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31430">
                                            <p:txEl>
                                              <p:pRg st="0" end="0"/>
                                            </p:txEl>
                                          </p:spTgt>
                                        </p:tgtEl>
                                        <p:attrNameLst>
                                          <p:attrName>fillcolor</p:attrName>
                                        </p:attrNameLst>
                                      </p:cBhvr>
                                      <p:tavLst>
                                        <p:tav tm="0">
                                          <p:val>
                                            <p:clrVal>
                                              <a:schemeClr val="accent2"/>
                                            </p:clrVal>
                                          </p:val>
                                        </p:tav>
                                        <p:tav tm="50000">
                                          <p:val>
                                            <p:clrVal>
                                              <a:schemeClr val="hlink"/>
                                            </p:clrVal>
                                          </p:val>
                                        </p:tav>
                                      </p:tavLst>
                                    </p:anim>
                                    <p:set>
                                      <p:cBhvr>
                                        <p:cTn id="21" dur="80"/>
                                        <p:tgtEl>
                                          <p:spTgt spid="231430">
                                            <p:txEl>
                                              <p:pRg st="0" end="0"/>
                                            </p:txEl>
                                          </p:spTgt>
                                        </p:tgtEl>
                                        <p:attrNameLst>
                                          <p:attrName>fill.type</p:attrName>
                                        </p:attrNameLst>
                                      </p:cBhvr>
                                      <p:to>
                                        <p:strVal val="solid"/>
                                      </p:to>
                                    </p:set>
                                  </p:childTnLst>
                                </p:cTn>
                              </p:par>
                            </p:childTnLst>
                          </p:cTn>
                        </p:par>
                        <p:par>
                          <p:cTn id="22" fill="hold" nodeType="afterGroup">
                            <p:stCondLst>
                              <p:cond delay="2040"/>
                            </p:stCondLst>
                            <p:childTnLst>
                              <p:par>
                                <p:cTn id="23" presetID="9" presetClass="entr" presetSubtype="0" fill="hold" nodeType="afterEffect">
                                  <p:stCondLst>
                                    <p:cond delay="0"/>
                                  </p:stCondLst>
                                  <p:childTnLst>
                                    <p:set>
                                      <p:cBhvr>
                                        <p:cTn id="24" dur="1" fill="hold">
                                          <p:stCondLst>
                                            <p:cond delay="0"/>
                                          </p:stCondLst>
                                        </p:cTn>
                                        <p:tgtEl>
                                          <p:spTgt spid="231439"/>
                                        </p:tgtEl>
                                        <p:attrNameLst>
                                          <p:attrName>style.visibility</p:attrName>
                                        </p:attrNameLst>
                                      </p:cBhvr>
                                      <p:to>
                                        <p:strVal val="visible"/>
                                      </p:to>
                                    </p:set>
                                    <p:animEffect transition="in" filter="dissolve">
                                      <p:cBhvr>
                                        <p:cTn id="25" dur="1000"/>
                                        <p:tgtEl>
                                          <p:spTgt spid="23143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7" presetClass="entr" presetSubtype="0" fill="hold" nodeType="clickEffect">
                                  <p:stCondLst>
                                    <p:cond delay="0"/>
                                  </p:stCondLst>
                                  <p:iterate type="lt">
                                    <p:tmPct val="50000"/>
                                  </p:iterate>
                                  <p:childTnLst>
                                    <p:set>
                                      <p:cBhvr>
                                        <p:cTn id="29" dur="1" fill="hold">
                                          <p:stCondLst>
                                            <p:cond delay="0"/>
                                          </p:stCondLst>
                                        </p:cTn>
                                        <p:tgtEl>
                                          <p:spTgt spid="231431">
                                            <p:txEl>
                                              <p:pRg st="0" end="0"/>
                                            </p:txEl>
                                          </p:spTgt>
                                        </p:tgtEl>
                                        <p:attrNameLst>
                                          <p:attrName>style.visibility</p:attrName>
                                        </p:attrNameLst>
                                      </p:cBhvr>
                                      <p:to>
                                        <p:strVal val="visible"/>
                                      </p:to>
                                    </p:set>
                                    <p:anim calcmode="discrete" valueType="clr">
                                      <p:cBhvr override="childStyle">
                                        <p:cTn id="30" dur="80"/>
                                        <p:tgtEl>
                                          <p:spTgt spid="23143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231431">
                                            <p:txEl>
                                              <p:pRg st="0" end="0"/>
                                            </p:txEl>
                                          </p:spTgt>
                                        </p:tgtEl>
                                        <p:attrNameLst>
                                          <p:attrName>fillcolor</p:attrName>
                                        </p:attrNameLst>
                                      </p:cBhvr>
                                      <p:tavLst>
                                        <p:tav tm="0">
                                          <p:val>
                                            <p:clrVal>
                                              <a:schemeClr val="accent2"/>
                                            </p:clrVal>
                                          </p:val>
                                        </p:tav>
                                        <p:tav tm="50000">
                                          <p:val>
                                            <p:clrVal>
                                              <a:schemeClr val="hlink"/>
                                            </p:clrVal>
                                          </p:val>
                                        </p:tav>
                                      </p:tavLst>
                                    </p:anim>
                                    <p:set>
                                      <p:cBhvr>
                                        <p:cTn id="32" dur="80"/>
                                        <p:tgtEl>
                                          <p:spTgt spid="23143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 Box 4"/>
          <p:cNvSpPr txBox="1">
            <a:spLocks noChangeArrowheads="1"/>
          </p:cNvSpPr>
          <p:nvPr/>
        </p:nvSpPr>
        <p:spPr bwMode="auto">
          <a:xfrm>
            <a:off x="609600" y="2278063"/>
            <a:ext cx="7924800" cy="237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r>
              <a:rPr lang="en-US" sz="6000"/>
              <a:t>SECTION 2</a:t>
            </a:r>
          </a:p>
          <a:p>
            <a:pPr algn="ctr" eaLnBrk="1" hangingPunct="1"/>
            <a:endParaRPr lang="en-US" sz="4000">
              <a:solidFill>
                <a:srgbClr val="0033CC"/>
              </a:solidFill>
            </a:endParaRPr>
          </a:p>
          <a:p>
            <a:pPr algn="ctr" eaLnBrk="1" hangingPunct="1"/>
            <a:r>
              <a:rPr lang="en-US" sz="4800">
                <a:solidFill>
                  <a:srgbClr val="0033CC"/>
                </a:solidFill>
              </a:rPr>
              <a:t>Improving Transportation</a:t>
            </a:r>
          </a:p>
        </p:txBody>
      </p:sp>
      <p:sp>
        <p:nvSpPr>
          <p:cNvPr id="40962" name="Text Box 5"/>
          <p:cNvSpPr txBox="1">
            <a:spLocks noChangeArrowheads="1"/>
          </p:cNvSpPr>
          <p:nvPr/>
        </p:nvSpPr>
        <p:spPr bwMode="auto">
          <a:xfrm>
            <a:off x="6858000" y="5957888"/>
            <a:ext cx="1600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sz="1800">
                <a:hlinkClick r:id="" action="ppaction://hlinkshowjump?jump=firstslide"/>
              </a:rPr>
              <a:t>Main Menu</a:t>
            </a:r>
            <a:endParaRPr lang="en-US" sz="180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2"/>
          <p:cNvSpPr txBox="1">
            <a:spLocks noChangeArrowheads="1"/>
          </p:cNvSpPr>
          <p:nvPr/>
        </p:nvSpPr>
        <p:spPr bwMode="auto">
          <a:xfrm>
            <a:off x="2800350" y="304800"/>
            <a:ext cx="35433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sz="3600">
                <a:solidFill>
                  <a:srgbClr val="CC3300"/>
                </a:solidFill>
              </a:rPr>
              <a:t>ROAD TRAVEL</a:t>
            </a:r>
          </a:p>
        </p:txBody>
      </p:sp>
      <p:sp>
        <p:nvSpPr>
          <p:cNvPr id="243715" name="Rectangle 3"/>
          <p:cNvSpPr>
            <a:spLocks noChangeArrowheads="1"/>
          </p:cNvSpPr>
          <p:nvPr/>
        </p:nvSpPr>
        <p:spPr bwMode="auto">
          <a:xfrm>
            <a:off x="609600" y="5410200"/>
            <a:ext cx="7924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3200">
                <a:solidFill>
                  <a:srgbClr val="008080"/>
                </a:solidFill>
              </a:rPr>
              <a:t>Between 1790 and 1840, there was a surge in road construction</a:t>
            </a:r>
            <a:r>
              <a:rPr lang="en-US"/>
              <a:t>.</a:t>
            </a:r>
          </a:p>
        </p:txBody>
      </p:sp>
      <p:sp>
        <p:nvSpPr>
          <p:cNvPr id="243716" name="Rectangle 4"/>
          <p:cNvSpPr>
            <a:spLocks noChangeArrowheads="1"/>
          </p:cNvSpPr>
          <p:nvPr/>
        </p:nvSpPr>
        <p:spPr bwMode="auto">
          <a:xfrm>
            <a:off x="4641850" y="3824288"/>
            <a:ext cx="3962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400">
                <a:solidFill>
                  <a:srgbClr val="CC3300"/>
                </a:solidFill>
              </a:rPr>
              <a:t>The first public road ran from Morgan Morgan’s cabin to Winchester, VA.</a:t>
            </a:r>
          </a:p>
        </p:txBody>
      </p:sp>
      <p:sp>
        <p:nvSpPr>
          <p:cNvPr id="243717" name="Rectangle 5"/>
          <p:cNvSpPr>
            <a:spLocks noChangeArrowheads="1"/>
          </p:cNvSpPr>
          <p:nvPr/>
        </p:nvSpPr>
        <p:spPr bwMode="auto">
          <a:xfrm>
            <a:off x="4603750" y="2249488"/>
            <a:ext cx="40386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400"/>
              <a:t>The arrival of settlers resulted in the need for better and larger roads.</a:t>
            </a:r>
          </a:p>
        </p:txBody>
      </p:sp>
      <p:sp>
        <p:nvSpPr>
          <p:cNvPr id="243718" name="Rectangle 6"/>
          <p:cNvSpPr>
            <a:spLocks noChangeArrowheads="1"/>
          </p:cNvSpPr>
          <p:nvPr/>
        </p:nvSpPr>
        <p:spPr bwMode="auto">
          <a:xfrm>
            <a:off x="4495800" y="1158875"/>
            <a:ext cx="41560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400">
                <a:solidFill>
                  <a:srgbClr val="0033CC"/>
                </a:solidFill>
              </a:rPr>
              <a:t>The first roads were little more than primitive paths.</a:t>
            </a:r>
          </a:p>
        </p:txBody>
      </p:sp>
      <p:pic>
        <p:nvPicPr>
          <p:cNvPr id="24372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062038"/>
            <a:ext cx="2765425" cy="276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43723" name="Picture 11"/>
          <p:cNvPicPr>
            <a:picLocks noChangeAspect="1" noChangeArrowheads="1"/>
          </p:cNvPicPr>
          <p:nvPr/>
        </p:nvPicPr>
        <p:blipFill>
          <a:blip r:embed="rId4">
            <a:extLst>
              <a:ext uri="{28A0092B-C50C-407E-A947-70E740481C1C}">
                <a14:useLocalDpi xmlns:a14="http://schemas.microsoft.com/office/drawing/2010/main" val="0"/>
              </a:ext>
            </a:extLst>
          </a:blip>
          <a:srcRect r="6122"/>
          <a:stretch>
            <a:fillRect/>
          </a:stretch>
        </p:blipFill>
        <p:spPr bwMode="auto">
          <a:xfrm>
            <a:off x="468313" y="3938588"/>
            <a:ext cx="35052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243718">
                                            <p:txEl>
                                              <p:pRg st="0" end="0"/>
                                            </p:txEl>
                                          </p:spTgt>
                                        </p:tgtEl>
                                        <p:attrNameLst>
                                          <p:attrName>style.visibility</p:attrName>
                                        </p:attrNameLst>
                                      </p:cBhvr>
                                      <p:to>
                                        <p:strVal val="visible"/>
                                      </p:to>
                                    </p:set>
                                    <p:anim calcmode="lin" valueType="num">
                                      <p:cBhvr>
                                        <p:cTn id="7" dur="500" decel="50000" fill="hold">
                                          <p:stCondLst>
                                            <p:cond delay="0"/>
                                          </p:stCondLst>
                                        </p:cTn>
                                        <p:tgtEl>
                                          <p:spTgt spid="243718">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43718">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43718">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243718">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43718">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43718">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43718">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43718">
                                            <p:txEl>
                                              <p:pRg st="0" end="0"/>
                                            </p:txEl>
                                          </p:spTgt>
                                        </p:tgtEl>
                                      </p:cBhvr>
                                    </p:animEffect>
                                  </p:childTnLst>
                                </p:cTn>
                              </p:par>
                            </p:childTnLst>
                          </p:cTn>
                        </p:par>
                        <p:par>
                          <p:cTn id="15" fill="hold" nodeType="afterGroup">
                            <p:stCondLst>
                              <p:cond delay="1000"/>
                            </p:stCondLst>
                            <p:childTnLst>
                              <p:par>
                                <p:cTn id="16" presetID="25" presetClass="entr" presetSubtype="0" fill="hold" nodeType="afterEffect">
                                  <p:stCondLst>
                                    <p:cond delay="0"/>
                                  </p:stCondLst>
                                  <p:childTnLst>
                                    <p:set>
                                      <p:cBhvr>
                                        <p:cTn id="17" dur="1" fill="hold">
                                          <p:stCondLst>
                                            <p:cond delay="0"/>
                                          </p:stCondLst>
                                        </p:cTn>
                                        <p:tgtEl>
                                          <p:spTgt spid="243722"/>
                                        </p:tgtEl>
                                        <p:attrNameLst>
                                          <p:attrName>style.visibility</p:attrName>
                                        </p:attrNameLst>
                                      </p:cBhvr>
                                      <p:to>
                                        <p:strVal val="visible"/>
                                      </p:to>
                                    </p:set>
                                    <p:anim calcmode="lin" valueType="num">
                                      <p:cBhvr>
                                        <p:cTn id="18" dur="500" decel="50000" fill="hold">
                                          <p:stCondLst>
                                            <p:cond delay="0"/>
                                          </p:stCondLst>
                                        </p:cTn>
                                        <p:tgtEl>
                                          <p:spTgt spid="243722"/>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243722"/>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243722"/>
                                        </p:tgtEl>
                                        <p:attrNameLst>
                                          <p:attrName>ppt_w</p:attrName>
                                        </p:attrNameLst>
                                      </p:cBhvr>
                                      <p:tavLst>
                                        <p:tav tm="0">
                                          <p:val>
                                            <p:strVal val="#ppt_w*.05"/>
                                          </p:val>
                                        </p:tav>
                                        <p:tav tm="100000">
                                          <p:val>
                                            <p:strVal val="#ppt_w"/>
                                          </p:val>
                                        </p:tav>
                                      </p:tavLst>
                                    </p:anim>
                                    <p:anim calcmode="lin" valueType="num">
                                      <p:cBhvr>
                                        <p:cTn id="21" dur="1000" fill="hold"/>
                                        <p:tgtEl>
                                          <p:spTgt spid="243722"/>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243722"/>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243722"/>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243722"/>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24372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7" presetClass="entr" presetSubtype="0" fill="hold" nodeType="clickEffect">
                                  <p:stCondLst>
                                    <p:cond delay="0"/>
                                  </p:stCondLst>
                                  <p:iterate type="lt">
                                    <p:tmPct val="50000"/>
                                  </p:iterate>
                                  <p:childTnLst>
                                    <p:set>
                                      <p:cBhvr>
                                        <p:cTn id="29" dur="1" fill="hold">
                                          <p:stCondLst>
                                            <p:cond delay="0"/>
                                          </p:stCondLst>
                                        </p:cTn>
                                        <p:tgtEl>
                                          <p:spTgt spid="243717">
                                            <p:txEl>
                                              <p:pRg st="0" end="0"/>
                                            </p:txEl>
                                          </p:spTgt>
                                        </p:tgtEl>
                                        <p:attrNameLst>
                                          <p:attrName>style.visibility</p:attrName>
                                        </p:attrNameLst>
                                      </p:cBhvr>
                                      <p:to>
                                        <p:strVal val="visible"/>
                                      </p:to>
                                    </p:set>
                                    <p:anim calcmode="discrete" valueType="clr">
                                      <p:cBhvr override="childStyle">
                                        <p:cTn id="30" dur="80"/>
                                        <p:tgtEl>
                                          <p:spTgt spid="24371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243717">
                                            <p:txEl>
                                              <p:pRg st="0" end="0"/>
                                            </p:txEl>
                                          </p:spTgt>
                                        </p:tgtEl>
                                        <p:attrNameLst>
                                          <p:attrName>fillcolor</p:attrName>
                                        </p:attrNameLst>
                                      </p:cBhvr>
                                      <p:tavLst>
                                        <p:tav tm="0">
                                          <p:val>
                                            <p:clrVal>
                                              <a:schemeClr val="accent2"/>
                                            </p:clrVal>
                                          </p:val>
                                        </p:tav>
                                        <p:tav tm="50000">
                                          <p:val>
                                            <p:clrVal>
                                              <a:schemeClr val="hlink"/>
                                            </p:clrVal>
                                          </p:val>
                                        </p:tav>
                                      </p:tavLst>
                                    </p:anim>
                                    <p:set>
                                      <p:cBhvr>
                                        <p:cTn id="32" dur="80"/>
                                        <p:tgtEl>
                                          <p:spTgt spid="243717">
                                            <p:txEl>
                                              <p:pRg st="0" end="0"/>
                                            </p:txEl>
                                          </p:spTgt>
                                        </p:tgtEl>
                                        <p:attrNameLst>
                                          <p:attrName>fill.type</p:attrName>
                                        </p:attrNameLst>
                                      </p:cBhvr>
                                      <p:to>
                                        <p:strVal val="solid"/>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9" presetClass="entr" presetSubtype="0" fill="hold" nodeType="clickEffect">
                                  <p:stCondLst>
                                    <p:cond delay="0"/>
                                  </p:stCondLst>
                                  <p:childTnLst>
                                    <p:set>
                                      <p:cBhvr>
                                        <p:cTn id="36" dur="1" fill="hold">
                                          <p:stCondLst>
                                            <p:cond delay="0"/>
                                          </p:stCondLst>
                                        </p:cTn>
                                        <p:tgtEl>
                                          <p:spTgt spid="243716">
                                            <p:txEl>
                                              <p:pRg st="0" end="0"/>
                                            </p:txEl>
                                          </p:spTgt>
                                        </p:tgtEl>
                                        <p:attrNameLst>
                                          <p:attrName>style.visibility</p:attrName>
                                        </p:attrNameLst>
                                      </p:cBhvr>
                                      <p:to>
                                        <p:strVal val="visible"/>
                                      </p:to>
                                    </p:set>
                                    <p:anim calcmode="lin" valueType="num">
                                      <p:cBhvr>
                                        <p:cTn id="37" dur="1000" fill="hold"/>
                                        <p:tgtEl>
                                          <p:spTgt spid="243716">
                                            <p:txEl>
                                              <p:pRg st="0" end="0"/>
                                            </p:txEl>
                                          </p:spTgt>
                                        </p:tgtEl>
                                        <p:attrNameLst>
                                          <p:attrName>ppt_x</p:attrName>
                                        </p:attrNameLst>
                                      </p:cBhvr>
                                      <p:tavLst>
                                        <p:tav tm="0">
                                          <p:val>
                                            <p:strVal val="#ppt_x-.2"/>
                                          </p:val>
                                        </p:tav>
                                        <p:tav tm="100000">
                                          <p:val>
                                            <p:strVal val="#ppt_x"/>
                                          </p:val>
                                        </p:tav>
                                      </p:tavLst>
                                    </p:anim>
                                    <p:anim calcmode="lin" valueType="num">
                                      <p:cBhvr>
                                        <p:cTn id="38" dur="1000" fill="hold"/>
                                        <p:tgtEl>
                                          <p:spTgt spid="24371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9" dur="1000"/>
                                        <p:tgtEl>
                                          <p:spTgt spid="243716">
                                            <p:txEl>
                                              <p:pRg st="0" end="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5" presetClass="entr" presetSubtype="0" fill="hold" nodeType="clickEffect">
                                  <p:stCondLst>
                                    <p:cond delay="0"/>
                                  </p:stCondLst>
                                  <p:childTnLst>
                                    <p:set>
                                      <p:cBhvr>
                                        <p:cTn id="43" dur="1" fill="hold">
                                          <p:stCondLst>
                                            <p:cond delay="0"/>
                                          </p:stCondLst>
                                        </p:cTn>
                                        <p:tgtEl>
                                          <p:spTgt spid="243715">
                                            <p:txEl>
                                              <p:pRg st="0" end="0"/>
                                            </p:txEl>
                                          </p:spTgt>
                                        </p:tgtEl>
                                        <p:attrNameLst>
                                          <p:attrName>style.visibility</p:attrName>
                                        </p:attrNameLst>
                                      </p:cBhvr>
                                      <p:to>
                                        <p:strVal val="visible"/>
                                      </p:to>
                                    </p:set>
                                    <p:anim calcmode="lin" valueType="num">
                                      <p:cBhvr>
                                        <p:cTn id="44" dur="500" decel="50000" fill="hold">
                                          <p:stCondLst>
                                            <p:cond delay="0"/>
                                          </p:stCondLst>
                                        </p:cTn>
                                        <p:tgtEl>
                                          <p:spTgt spid="243715">
                                            <p:txEl>
                                              <p:pRg st="0" end="0"/>
                                            </p:txEl>
                                          </p:spTgt>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243715">
                                            <p:txEl>
                                              <p:pRg st="0" end="0"/>
                                            </p:txEl>
                                          </p:spTgt>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243715">
                                            <p:txEl>
                                              <p:pRg st="0" end="0"/>
                                            </p:txEl>
                                          </p:spTgt>
                                        </p:tgtEl>
                                        <p:attrNameLst>
                                          <p:attrName>ppt_w</p:attrName>
                                        </p:attrNameLst>
                                      </p:cBhvr>
                                      <p:tavLst>
                                        <p:tav tm="0">
                                          <p:val>
                                            <p:strVal val="#ppt_w*.05"/>
                                          </p:val>
                                        </p:tav>
                                        <p:tav tm="100000">
                                          <p:val>
                                            <p:strVal val="#ppt_w"/>
                                          </p:val>
                                        </p:tav>
                                      </p:tavLst>
                                    </p:anim>
                                    <p:anim calcmode="lin" valueType="num">
                                      <p:cBhvr>
                                        <p:cTn id="47" dur="1000" fill="hold"/>
                                        <p:tgtEl>
                                          <p:spTgt spid="243715">
                                            <p:txEl>
                                              <p:pRg st="0" end="0"/>
                                            </p:txEl>
                                          </p:spTgt>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243715">
                                            <p:txEl>
                                              <p:pRg st="0" end="0"/>
                                            </p:txEl>
                                          </p:spTgt>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243715">
                                            <p:txEl>
                                              <p:pRg st="0" end="0"/>
                                            </p:txEl>
                                          </p:spTgt>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243715">
                                            <p:txEl>
                                              <p:pRg st="0" end="0"/>
                                            </p:txEl>
                                          </p:spTgt>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243715">
                                            <p:txEl>
                                              <p:pRg st="0" end="0"/>
                                            </p:txEl>
                                          </p:spTgt>
                                        </p:tgtEl>
                                      </p:cBhvr>
                                    </p:animEffect>
                                  </p:childTnLst>
                                </p:cTn>
                              </p:par>
                            </p:childTnLst>
                          </p:cTn>
                        </p:par>
                        <p:par>
                          <p:cTn id="52" fill="hold" nodeType="afterGroup">
                            <p:stCondLst>
                              <p:cond delay="1000"/>
                            </p:stCondLst>
                            <p:childTnLst>
                              <p:par>
                                <p:cTn id="53" presetID="15" presetClass="entr" presetSubtype="0" fill="hold" nodeType="afterEffect">
                                  <p:stCondLst>
                                    <p:cond delay="0"/>
                                  </p:stCondLst>
                                  <p:childTnLst>
                                    <p:set>
                                      <p:cBhvr>
                                        <p:cTn id="54" dur="1" fill="hold">
                                          <p:stCondLst>
                                            <p:cond delay="0"/>
                                          </p:stCondLst>
                                        </p:cTn>
                                        <p:tgtEl>
                                          <p:spTgt spid="243723"/>
                                        </p:tgtEl>
                                        <p:attrNameLst>
                                          <p:attrName>style.visibility</p:attrName>
                                        </p:attrNameLst>
                                      </p:cBhvr>
                                      <p:to>
                                        <p:strVal val="visible"/>
                                      </p:to>
                                    </p:set>
                                    <p:anim calcmode="lin" valueType="num">
                                      <p:cBhvr>
                                        <p:cTn id="55" dur="1000" fill="hold"/>
                                        <p:tgtEl>
                                          <p:spTgt spid="243723"/>
                                        </p:tgtEl>
                                        <p:attrNameLst>
                                          <p:attrName>ppt_w</p:attrName>
                                        </p:attrNameLst>
                                      </p:cBhvr>
                                      <p:tavLst>
                                        <p:tav tm="0">
                                          <p:val>
                                            <p:fltVal val="0"/>
                                          </p:val>
                                        </p:tav>
                                        <p:tav tm="100000">
                                          <p:val>
                                            <p:strVal val="#ppt_w"/>
                                          </p:val>
                                        </p:tav>
                                      </p:tavLst>
                                    </p:anim>
                                    <p:anim calcmode="lin" valueType="num">
                                      <p:cBhvr>
                                        <p:cTn id="56" dur="1000" fill="hold"/>
                                        <p:tgtEl>
                                          <p:spTgt spid="243723"/>
                                        </p:tgtEl>
                                        <p:attrNameLst>
                                          <p:attrName>ppt_h</p:attrName>
                                        </p:attrNameLst>
                                      </p:cBhvr>
                                      <p:tavLst>
                                        <p:tav tm="0">
                                          <p:val>
                                            <p:fltVal val="0"/>
                                          </p:val>
                                        </p:tav>
                                        <p:tav tm="100000">
                                          <p:val>
                                            <p:strVal val="#ppt_h"/>
                                          </p:val>
                                        </p:tav>
                                      </p:tavLst>
                                    </p:anim>
                                    <p:anim calcmode="lin" valueType="num">
                                      <p:cBhvr>
                                        <p:cTn id="57" dur="1000" fill="hold"/>
                                        <p:tgtEl>
                                          <p:spTgt spid="24372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4372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2"/>
          <p:cNvSpPr txBox="1">
            <a:spLocks noChangeArrowheads="1"/>
          </p:cNvSpPr>
          <p:nvPr/>
        </p:nvSpPr>
        <p:spPr bwMode="auto">
          <a:xfrm>
            <a:off x="3048000" y="152400"/>
            <a:ext cx="30480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sz="4000">
                <a:solidFill>
                  <a:srgbClr val="CC3300"/>
                </a:solidFill>
              </a:rPr>
              <a:t>Turnpikes</a:t>
            </a:r>
          </a:p>
        </p:txBody>
      </p:sp>
      <p:sp>
        <p:nvSpPr>
          <p:cNvPr id="247811" name="Rectangle 3"/>
          <p:cNvSpPr>
            <a:spLocks noChangeArrowheads="1"/>
          </p:cNvSpPr>
          <p:nvPr/>
        </p:nvSpPr>
        <p:spPr bwMode="auto">
          <a:xfrm>
            <a:off x="76200" y="5105400"/>
            <a:ext cx="89916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400"/>
              <a:t>The roads with tolls became known as turnpikes because a barrier (called a pike) was placed across the road.  When a toll was paid, the pike was lifted to allow access to the road.</a:t>
            </a:r>
          </a:p>
        </p:txBody>
      </p:sp>
      <p:sp>
        <p:nvSpPr>
          <p:cNvPr id="247812" name="Rectangle 4"/>
          <p:cNvSpPr>
            <a:spLocks noChangeArrowheads="1"/>
          </p:cNvSpPr>
          <p:nvPr/>
        </p:nvSpPr>
        <p:spPr bwMode="auto">
          <a:xfrm>
            <a:off x="533400" y="3124200"/>
            <a:ext cx="36576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400">
                <a:solidFill>
                  <a:srgbClr val="0033CC"/>
                </a:solidFill>
              </a:rPr>
              <a:t>The government established a system of tolls to raise money for the upkeep of roads.</a:t>
            </a:r>
          </a:p>
        </p:txBody>
      </p:sp>
      <p:sp>
        <p:nvSpPr>
          <p:cNvPr id="247813" name="Rectangle 5"/>
          <p:cNvSpPr>
            <a:spLocks noChangeArrowheads="1"/>
          </p:cNvSpPr>
          <p:nvPr/>
        </p:nvSpPr>
        <p:spPr bwMode="auto">
          <a:xfrm>
            <a:off x="228600" y="1708150"/>
            <a:ext cx="8686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400"/>
              <a:t>Since many property owners would not take responsibility for filling mud holes and doing other upkeep on the roads, the government intervened.</a:t>
            </a:r>
          </a:p>
        </p:txBody>
      </p:sp>
      <p:sp>
        <p:nvSpPr>
          <p:cNvPr id="247814" name="Rectangle 6"/>
          <p:cNvSpPr>
            <a:spLocks noChangeArrowheads="1"/>
          </p:cNvSpPr>
          <p:nvPr/>
        </p:nvSpPr>
        <p:spPr bwMode="auto">
          <a:xfrm>
            <a:off x="0" y="914400"/>
            <a:ext cx="914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400">
                <a:solidFill>
                  <a:srgbClr val="0033CC"/>
                </a:solidFill>
              </a:rPr>
              <a:t>The first roads were supposed to be kept up by property owners.</a:t>
            </a:r>
          </a:p>
        </p:txBody>
      </p:sp>
      <p:pic>
        <p:nvPicPr>
          <p:cNvPr id="24781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678113"/>
            <a:ext cx="3429000" cy="235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247814">
                                            <p:txEl>
                                              <p:pRg st="0" end="0"/>
                                            </p:txEl>
                                          </p:spTgt>
                                        </p:tgtEl>
                                        <p:attrNameLst>
                                          <p:attrName>style.visibility</p:attrName>
                                        </p:attrNameLst>
                                      </p:cBhvr>
                                      <p:to>
                                        <p:strVal val="visible"/>
                                      </p:to>
                                    </p:set>
                                    <p:anim calcmode="lin" valueType="num">
                                      <p:cBhvr>
                                        <p:cTn id="7" dur="500" decel="50000" fill="hold">
                                          <p:stCondLst>
                                            <p:cond delay="0"/>
                                          </p:stCondLst>
                                        </p:cTn>
                                        <p:tgtEl>
                                          <p:spTgt spid="247814">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47814">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47814">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247814">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47814">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47814">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47814">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47814">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7813"/>
                                        </p:tgtEl>
                                        <p:attrNameLst>
                                          <p:attrName>style.visibility</p:attrName>
                                        </p:attrNameLst>
                                      </p:cBhvr>
                                      <p:to>
                                        <p:strVal val="visible"/>
                                      </p:to>
                                    </p:set>
                                    <p:anim calcmode="lin" valueType="num">
                                      <p:cBhvr additive="base">
                                        <p:cTn id="19" dur="500" fill="hold"/>
                                        <p:tgtEl>
                                          <p:spTgt spid="247813"/>
                                        </p:tgtEl>
                                        <p:attrNameLst>
                                          <p:attrName>ppt_x</p:attrName>
                                        </p:attrNameLst>
                                      </p:cBhvr>
                                      <p:tavLst>
                                        <p:tav tm="0">
                                          <p:val>
                                            <p:strVal val="0-#ppt_w/2"/>
                                          </p:val>
                                        </p:tav>
                                        <p:tav tm="100000">
                                          <p:val>
                                            <p:strVal val="#ppt_x"/>
                                          </p:val>
                                        </p:tav>
                                      </p:tavLst>
                                    </p:anim>
                                    <p:anim calcmode="lin" valueType="num">
                                      <p:cBhvr additive="base">
                                        <p:cTn id="20" dur="500" fill="hold"/>
                                        <p:tgtEl>
                                          <p:spTgt spid="24781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0" presetClass="entr" presetSubtype="0" fill="hold" nodeType="clickEffect">
                                  <p:stCondLst>
                                    <p:cond delay="0"/>
                                  </p:stCondLst>
                                  <p:childTnLst>
                                    <p:set>
                                      <p:cBhvr>
                                        <p:cTn id="24" dur="1" fill="hold">
                                          <p:stCondLst>
                                            <p:cond delay="0"/>
                                          </p:stCondLst>
                                        </p:cTn>
                                        <p:tgtEl>
                                          <p:spTgt spid="247812">
                                            <p:txEl>
                                              <p:pRg st="0" end="0"/>
                                            </p:txEl>
                                          </p:spTgt>
                                        </p:tgtEl>
                                        <p:attrNameLst>
                                          <p:attrName>style.visibility</p:attrName>
                                        </p:attrNameLst>
                                      </p:cBhvr>
                                      <p:to>
                                        <p:strVal val="visible"/>
                                      </p:to>
                                    </p:set>
                                    <p:animEffect transition="in" filter="wedge">
                                      <p:cBhvr>
                                        <p:cTn id="25" dur="2000"/>
                                        <p:tgtEl>
                                          <p:spTgt spid="247812">
                                            <p:txEl>
                                              <p:pRg st="0" end="0"/>
                                            </p:txEl>
                                          </p:spTgt>
                                        </p:tgtEl>
                                      </p:cBhvr>
                                    </p:animEffect>
                                  </p:childTnLst>
                                </p:cTn>
                              </p:par>
                            </p:childTnLst>
                          </p:cTn>
                        </p:par>
                        <p:par>
                          <p:cTn id="26" fill="hold" nodeType="afterGroup">
                            <p:stCondLst>
                              <p:cond delay="2000"/>
                            </p:stCondLst>
                            <p:childTnLst>
                              <p:par>
                                <p:cTn id="27" presetID="8" presetClass="entr" presetSubtype="16" fill="hold" nodeType="afterEffect">
                                  <p:stCondLst>
                                    <p:cond delay="0"/>
                                  </p:stCondLst>
                                  <p:childTnLst>
                                    <p:set>
                                      <p:cBhvr>
                                        <p:cTn id="28" dur="1" fill="hold">
                                          <p:stCondLst>
                                            <p:cond delay="0"/>
                                          </p:stCondLst>
                                        </p:cTn>
                                        <p:tgtEl>
                                          <p:spTgt spid="247819"/>
                                        </p:tgtEl>
                                        <p:attrNameLst>
                                          <p:attrName>style.visibility</p:attrName>
                                        </p:attrNameLst>
                                      </p:cBhvr>
                                      <p:to>
                                        <p:strVal val="visible"/>
                                      </p:to>
                                    </p:set>
                                    <p:animEffect transition="in" filter="diamond(in)">
                                      <p:cBhvr>
                                        <p:cTn id="29" dur="2000"/>
                                        <p:tgtEl>
                                          <p:spTgt spid="24781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247811"/>
                                        </p:tgtEl>
                                        <p:attrNameLst>
                                          <p:attrName>style.visibility</p:attrName>
                                        </p:attrNameLst>
                                      </p:cBhvr>
                                      <p:to>
                                        <p:strVal val="visible"/>
                                      </p:to>
                                    </p:set>
                                    <p:anim calcmode="lin" valueType="num">
                                      <p:cBhvr>
                                        <p:cTn id="34" dur="1000" fill="hold"/>
                                        <p:tgtEl>
                                          <p:spTgt spid="247811"/>
                                        </p:tgtEl>
                                        <p:attrNameLst>
                                          <p:attrName>ppt_x</p:attrName>
                                        </p:attrNameLst>
                                      </p:cBhvr>
                                      <p:tavLst>
                                        <p:tav tm="0">
                                          <p:val>
                                            <p:strVal val="#ppt_x-.2"/>
                                          </p:val>
                                        </p:tav>
                                        <p:tav tm="100000">
                                          <p:val>
                                            <p:strVal val="#ppt_x"/>
                                          </p:val>
                                        </p:tav>
                                      </p:tavLst>
                                    </p:anim>
                                    <p:anim calcmode="lin" valueType="num">
                                      <p:cBhvr>
                                        <p:cTn id="35" dur="1000" fill="hold"/>
                                        <p:tgtEl>
                                          <p:spTgt spid="247811"/>
                                        </p:tgtEl>
                                        <p:attrNameLst>
                                          <p:attrName>ppt_y</p:attrName>
                                        </p:attrNameLst>
                                      </p:cBhvr>
                                      <p:tavLst>
                                        <p:tav tm="0">
                                          <p:val>
                                            <p:strVal val="#ppt_y"/>
                                          </p:val>
                                        </p:tav>
                                        <p:tav tm="100000">
                                          <p:val>
                                            <p:strVal val="#ppt_y"/>
                                          </p:val>
                                        </p:tav>
                                      </p:tavLst>
                                    </p:anim>
                                    <p:animEffect transition="in" filter="wipe(right)" prLst="gradientSize: 0.1">
                                      <p:cBhvr>
                                        <p:cTn id="36" dur="1000"/>
                                        <p:tgtEl>
                                          <p:spTgt spid="2478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1" grpId="0"/>
      <p:bldP spid="2478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2"/>
          <p:cNvSpPr txBox="1">
            <a:spLocks noChangeArrowheads="1"/>
          </p:cNvSpPr>
          <p:nvPr/>
        </p:nvSpPr>
        <p:spPr bwMode="auto">
          <a:xfrm>
            <a:off x="2057400" y="206375"/>
            <a:ext cx="50292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sz="4000">
                <a:solidFill>
                  <a:srgbClr val="CC3300"/>
                </a:solidFill>
              </a:rPr>
              <a:t>INNS and TAVERNS</a:t>
            </a:r>
            <a:endParaRPr lang="en-US" sz="2400"/>
          </a:p>
        </p:txBody>
      </p:sp>
      <p:sp>
        <p:nvSpPr>
          <p:cNvPr id="249859" name="Rectangle 3"/>
          <p:cNvSpPr>
            <a:spLocks noChangeArrowheads="1"/>
          </p:cNvSpPr>
          <p:nvPr/>
        </p:nvSpPr>
        <p:spPr bwMode="auto">
          <a:xfrm>
            <a:off x="762000" y="4114800"/>
            <a:ext cx="3733800"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400">
                <a:solidFill>
                  <a:srgbClr val="0033CC"/>
                </a:solidFill>
              </a:rPr>
              <a:t>Early inns and taverns in western Virginia included the Red Horse Tavern on the Northwestern Turnpike.</a:t>
            </a:r>
          </a:p>
        </p:txBody>
      </p:sp>
      <p:sp>
        <p:nvSpPr>
          <p:cNvPr id="249860" name="Rectangle 4"/>
          <p:cNvSpPr>
            <a:spLocks noChangeArrowheads="1"/>
          </p:cNvSpPr>
          <p:nvPr/>
        </p:nvSpPr>
        <p:spPr bwMode="auto">
          <a:xfrm>
            <a:off x="419100" y="2257425"/>
            <a:ext cx="83058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400"/>
              <a:t>Social class was not an issue in the inns and taverns.  Everyone was treated the same on a “first come, first serve” basis.  Perfect strangers sometimes had to share a room, or even a bed, depending on availability.</a:t>
            </a:r>
          </a:p>
        </p:txBody>
      </p:sp>
      <p:sp>
        <p:nvSpPr>
          <p:cNvPr id="249861" name="Rectangle 5"/>
          <p:cNvSpPr>
            <a:spLocks noChangeArrowheads="1"/>
          </p:cNvSpPr>
          <p:nvPr/>
        </p:nvSpPr>
        <p:spPr bwMode="auto">
          <a:xfrm>
            <a:off x="304800" y="946150"/>
            <a:ext cx="8534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2400">
                <a:solidFill>
                  <a:srgbClr val="0033CC"/>
                </a:solidFill>
              </a:rPr>
              <a:t>Inns and taverns were built to provide rest stops for travelers.  These facilities provided room and board as well as pasturage for animals.</a:t>
            </a:r>
          </a:p>
        </p:txBody>
      </p:sp>
      <p:pic>
        <p:nvPicPr>
          <p:cNvPr id="24986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962400"/>
            <a:ext cx="36576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249861">
                                            <p:txEl>
                                              <p:pRg st="0" end="0"/>
                                            </p:txEl>
                                          </p:spTgt>
                                        </p:tgtEl>
                                        <p:attrNameLst>
                                          <p:attrName>style.visibility</p:attrName>
                                        </p:attrNameLst>
                                      </p:cBhvr>
                                      <p:to>
                                        <p:strVal val="visible"/>
                                      </p:to>
                                    </p:set>
                                    <p:anim calcmode="lin" valueType="num">
                                      <p:cBhvr>
                                        <p:cTn id="7" dur="500" decel="50000" fill="hold">
                                          <p:stCondLst>
                                            <p:cond delay="0"/>
                                          </p:stCondLst>
                                        </p:cTn>
                                        <p:tgtEl>
                                          <p:spTgt spid="249861">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49861">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49861">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249861">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49861">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49861">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49861">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49861">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4" presetClass="entr" presetSubtype="0" accel="100000" fill="hold" grpId="0" nodeType="clickEffect">
                                  <p:stCondLst>
                                    <p:cond delay="0"/>
                                  </p:stCondLst>
                                  <p:childTnLst>
                                    <p:set>
                                      <p:cBhvr>
                                        <p:cTn id="18" dur="1" fill="hold">
                                          <p:stCondLst>
                                            <p:cond delay="0"/>
                                          </p:stCondLst>
                                        </p:cTn>
                                        <p:tgtEl>
                                          <p:spTgt spid="249860"/>
                                        </p:tgtEl>
                                        <p:attrNameLst>
                                          <p:attrName>style.visibility</p:attrName>
                                        </p:attrNameLst>
                                      </p:cBhvr>
                                      <p:to>
                                        <p:strVal val="visible"/>
                                      </p:to>
                                    </p:set>
                                    <p:anim calcmode="lin" valueType="num">
                                      <p:cBhvr>
                                        <p:cTn id="19" dur="500" fill="hold"/>
                                        <p:tgtEl>
                                          <p:spTgt spid="249860"/>
                                        </p:tgtEl>
                                        <p:attrNameLst>
                                          <p:attrName>ppt_w</p:attrName>
                                        </p:attrNameLst>
                                      </p:cBhvr>
                                      <p:tavLst>
                                        <p:tav tm="0">
                                          <p:val>
                                            <p:strVal val="#ppt_w*0.05"/>
                                          </p:val>
                                        </p:tav>
                                        <p:tav tm="100000">
                                          <p:val>
                                            <p:strVal val="#ppt_w"/>
                                          </p:val>
                                        </p:tav>
                                      </p:tavLst>
                                    </p:anim>
                                    <p:anim calcmode="lin" valueType="num">
                                      <p:cBhvr>
                                        <p:cTn id="20" dur="500" fill="hold"/>
                                        <p:tgtEl>
                                          <p:spTgt spid="249860"/>
                                        </p:tgtEl>
                                        <p:attrNameLst>
                                          <p:attrName>ppt_h</p:attrName>
                                        </p:attrNameLst>
                                      </p:cBhvr>
                                      <p:tavLst>
                                        <p:tav tm="0">
                                          <p:val>
                                            <p:strVal val="#ppt_h"/>
                                          </p:val>
                                        </p:tav>
                                        <p:tav tm="100000">
                                          <p:val>
                                            <p:strVal val="#ppt_h"/>
                                          </p:val>
                                        </p:tav>
                                      </p:tavLst>
                                    </p:anim>
                                    <p:anim calcmode="lin" valueType="num">
                                      <p:cBhvr>
                                        <p:cTn id="21" dur="500" fill="hold"/>
                                        <p:tgtEl>
                                          <p:spTgt spid="249860"/>
                                        </p:tgtEl>
                                        <p:attrNameLst>
                                          <p:attrName>ppt_x</p:attrName>
                                        </p:attrNameLst>
                                      </p:cBhvr>
                                      <p:tavLst>
                                        <p:tav tm="0">
                                          <p:val>
                                            <p:strVal val="#ppt_x-.2"/>
                                          </p:val>
                                        </p:tav>
                                        <p:tav tm="100000">
                                          <p:val>
                                            <p:strVal val="#ppt_x"/>
                                          </p:val>
                                        </p:tav>
                                      </p:tavLst>
                                    </p:anim>
                                    <p:anim calcmode="lin" valueType="num">
                                      <p:cBhvr>
                                        <p:cTn id="22" dur="500" fill="hold"/>
                                        <p:tgtEl>
                                          <p:spTgt spid="249860"/>
                                        </p:tgtEl>
                                        <p:attrNameLst>
                                          <p:attrName>ppt_y</p:attrName>
                                        </p:attrNameLst>
                                      </p:cBhvr>
                                      <p:tavLst>
                                        <p:tav tm="0">
                                          <p:val>
                                            <p:strVal val="#ppt_y"/>
                                          </p:val>
                                        </p:tav>
                                        <p:tav tm="100000">
                                          <p:val>
                                            <p:strVal val="#ppt_y"/>
                                          </p:val>
                                        </p:tav>
                                      </p:tavLst>
                                    </p:anim>
                                    <p:animEffect transition="in" filter="fade">
                                      <p:cBhvr>
                                        <p:cTn id="23" dur="500"/>
                                        <p:tgtEl>
                                          <p:spTgt spid="24986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249859">
                                            <p:txEl>
                                              <p:pRg st="0" end="0"/>
                                            </p:txEl>
                                          </p:spTgt>
                                        </p:tgtEl>
                                        <p:attrNameLst>
                                          <p:attrName>style.visibility</p:attrName>
                                        </p:attrNameLst>
                                      </p:cBhvr>
                                      <p:to>
                                        <p:strVal val="visible"/>
                                      </p:to>
                                    </p:set>
                                    <p:anim calcmode="lin" valueType="num">
                                      <p:cBhvr additive="base">
                                        <p:cTn id="28" dur="500" fill="hold"/>
                                        <p:tgtEl>
                                          <p:spTgt spid="249859">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49859">
                                            <p:txEl>
                                              <p:pRg st="0" end="0"/>
                                            </p:txEl>
                                          </p:spTgt>
                                        </p:tgtEl>
                                        <p:attrNameLst>
                                          <p:attrName>ppt_y</p:attrName>
                                        </p:attrNameLst>
                                      </p:cBhvr>
                                      <p:tavLst>
                                        <p:tav tm="0">
                                          <p:val>
                                            <p:strVal val="1+#ppt_h/2"/>
                                          </p:val>
                                        </p:tav>
                                        <p:tav tm="100000">
                                          <p:val>
                                            <p:strVal val="#ppt_y"/>
                                          </p:val>
                                        </p:tav>
                                      </p:tavLst>
                                    </p:anim>
                                  </p:childTnLst>
                                </p:cTn>
                              </p:par>
                            </p:childTnLst>
                          </p:cTn>
                        </p:par>
                        <p:par>
                          <p:cTn id="30" fill="hold" nodeType="afterGroup">
                            <p:stCondLst>
                              <p:cond delay="500"/>
                            </p:stCondLst>
                            <p:childTnLst>
                              <p:par>
                                <p:cTn id="31" presetID="15" presetClass="entr" presetSubtype="0" fill="hold" nodeType="afterEffect">
                                  <p:stCondLst>
                                    <p:cond delay="0"/>
                                  </p:stCondLst>
                                  <p:childTnLst>
                                    <p:set>
                                      <p:cBhvr>
                                        <p:cTn id="32" dur="1" fill="hold">
                                          <p:stCondLst>
                                            <p:cond delay="0"/>
                                          </p:stCondLst>
                                        </p:cTn>
                                        <p:tgtEl>
                                          <p:spTgt spid="249863"/>
                                        </p:tgtEl>
                                        <p:attrNameLst>
                                          <p:attrName>style.visibility</p:attrName>
                                        </p:attrNameLst>
                                      </p:cBhvr>
                                      <p:to>
                                        <p:strVal val="visible"/>
                                      </p:to>
                                    </p:set>
                                    <p:anim calcmode="lin" valueType="num">
                                      <p:cBhvr>
                                        <p:cTn id="33" dur="1000" fill="hold"/>
                                        <p:tgtEl>
                                          <p:spTgt spid="249863"/>
                                        </p:tgtEl>
                                        <p:attrNameLst>
                                          <p:attrName>ppt_w</p:attrName>
                                        </p:attrNameLst>
                                      </p:cBhvr>
                                      <p:tavLst>
                                        <p:tav tm="0">
                                          <p:val>
                                            <p:fltVal val="0"/>
                                          </p:val>
                                        </p:tav>
                                        <p:tav tm="100000">
                                          <p:val>
                                            <p:strVal val="#ppt_w"/>
                                          </p:val>
                                        </p:tav>
                                      </p:tavLst>
                                    </p:anim>
                                    <p:anim calcmode="lin" valueType="num">
                                      <p:cBhvr>
                                        <p:cTn id="34" dur="1000" fill="hold"/>
                                        <p:tgtEl>
                                          <p:spTgt spid="249863"/>
                                        </p:tgtEl>
                                        <p:attrNameLst>
                                          <p:attrName>ppt_h</p:attrName>
                                        </p:attrNameLst>
                                      </p:cBhvr>
                                      <p:tavLst>
                                        <p:tav tm="0">
                                          <p:val>
                                            <p:fltVal val="0"/>
                                          </p:val>
                                        </p:tav>
                                        <p:tav tm="100000">
                                          <p:val>
                                            <p:strVal val="#ppt_h"/>
                                          </p:val>
                                        </p:tav>
                                      </p:tavLst>
                                    </p:anim>
                                    <p:anim calcmode="lin" valueType="num">
                                      <p:cBhvr>
                                        <p:cTn id="35" dur="1000" fill="hold"/>
                                        <p:tgtEl>
                                          <p:spTgt spid="249863"/>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24986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6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2"/>
          <p:cNvSpPr txBox="1">
            <a:spLocks noChangeArrowheads="1"/>
          </p:cNvSpPr>
          <p:nvPr/>
        </p:nvSpPr>
        <p:spPr bwMode="auto">
          <a:xfrm>
            <a:off x="2362200" y="268288"/>
            <a:ext cx="44196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sz="4000">
                <a:solidFill>
                  <a:srgbClr val="CC3300"/>
                </a:solidFill>
              </a:rPr>
              <a:t>WATER TRAVEL</a:t>
            </a:r>
            <a:endParaRPr lang="en-US" sz="2400"/>
          </a:p>
        </p:txBody>
      </p:sp>
      <p:sp>
        <p:nvSpPr>
          <p:cNvPr id="251907" name="Rectangle 3"/>
          <p:cNvSpPr>
            <a:spLocks noChangeArrowheads="1"/>
          </p:cNvSpPr>
          <p:nvPr/>
        </p:nvSpPr>
        <p:spPr bwMode="auto">
          <a:xfrm>
            <a:off x="4267200" y="1690688"/>
            <a:ext cx="457835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2400">
                <a:solidFill>
                  <a:srgbClr val="008080"/>
                </a:solidFill>
              </a:rPr>
              <a:t>-inconsistent water levels on the rivers</a:t>
            </a:r>
          </a:p>
          <a:p>
            <a:pPr eaLnBrk="1" hangingPunct="1"/>
            <a:r>
              <a:rPr lang="en-US" sz="2400">
                <a:solidFill>
                  <a:srgbClr val="008080"/>
                </a:solidFill>
              </a:rPr>
              <a:t>-overflowing river banks</a:t>
            </a:r>
          </a:p>
          <a:p>
            <a:pPr eaLnBrk="1" hangingPunct="1"/>
            <a:r>
              <a:rPr lang="en-US" sz="2400">
                <a:solidFill>
                  <a:srgbClr val="008080"/>
                </a:solidFill>
              </a:rPr>
              <a:t>-low water levels in the summer</a:t>
            </a:r>
          </a:p>
          <a:p>
            <a:pPr eaLnBrk="1" hangingPunct="1"/>
            <a:r>
              <a:rPr lang="en-US" sz="2400">
                <a:solidFill>
                  <a:srgbClr val="008080"/>
                </a:solidFill>
              </a:rPr>
              <a:t>-rocks and rapids</a:t>
            </a:r>
          </a:p>
        </p:txBody>
      </p:sp>
      <p:sp>
        <p:nvSpPr>
          <p:cNvPr id="251908" name="Rectangle 4"/>
          <p:cNvSpPr>
            <a:spLocks noChangeArrowheads="1"/>
          </p:cNvSpPr>
          <p:nvPr/>
        </p:nvSpPr>
        <p:spPr bwMode="auto">
          <a:xfrm>
            <a:off x="450850" y="1138238"/>
            <a:ext cx="82423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2400">
                <a:solidFill>
                  <a:srgbClr val="0033CC"/>
                </a:solidFill>
              </a:rPr>
              <a:t>Water travelers faced a number of problems, including:</a:t>
            </a:r>
          </a:p>
        </p:txBody>
      </p:sp>
      <p:pic>
        <p:nvPicPr>
          <p:cNvPr id="251920" name="Picture 16"/>
          <p:cNvPicPr>
            <a:picLocks noChangeAspect="1" noChangeArrowheads="1"/>
          </p:cNvPicPr>
          <p:nvPr/>
        </p:nvPicPr>
        <p:blipFill>
          <a:blip r:embed="rId3">
            <a:extLst>
              <a:ext uri="{28A0092B-C50C-407E-A947-70E740481C1C}">
                <a14:useLocalDpi xmlns:a14="http://schemas.microsoft.com/office/drawing/2010/main" val="0"/>
              </a:ext>
            </a:extLst>
          </a:blip>
          <a:srcRect l="23331" t="-262" r="9134" b="262"/>
          <a:stretch>
            <a:fillRect/>
          </a:stretch>
        </p:blipFill>
        <p:spPr bwMode="auto">
          <a:xfrm>
            <a:off x="676275" y="1676400"/>
            <a:ext cx="3438525" cy="347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51921"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5338" y="4191000"/>
            <a:ext cx="3733800" cy="233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51908">
                                            <p:txEl>
                                              <p:pRg st="0" end="0"/>
                                            </p:txEl>
                                          </p:spTgt>
                                        </p:tgtEl>
                                        <p:attrNameLst>
                                          <p:attrName>style.visibility</p:attrName>
                                        </p:attrNameLst>
                                      </p:cBhvr>
                                      <p:to>
                                        <p:strVal val="visible"/>
                                      </p:to>
                                    </p:set>
                                    <p:anim calcmode="discrete" valueType="clr">
                                      <p:cBhvr override="childStyle">
                                        <p:cTn id="7" dur="80"/>
                                        <p:tgtEl>
                                          <p:spTgt spid="25190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5190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51908">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8" fill="hold" nodeType="clickEffect">
                                  <p:stCondLst>
                                    <p:cond delay="0"/>
                                  </p:stCondLst>
                                  <p:childTnLst>
                                    <p:set>
                                      <p:cBhvr>
                                        <p:cTn id="13" dur="1" fill="hold">
                                          <p:stCondLst>
                                            <p:cond delay="0"/>
                                          </p:stCondLst>
                                        </p:cTn>
                                        <p:tgtEl>
                                          <p:spTgt spid="251907">
                                            <p:txEl>
                                              <p:pRg st="0" end="0"/>
                                            </p:txEl>
                                          </p:spTgt>
                                        </p:tgtEl>
                                        <p:attrNameLst>
                                          <p:attrName>style.visibility</p:attrName>
                                        </p:attrNameLst>
                                      </p:cBhvr>
                                      <p:to>
                                        <p:strVal val="visible"/>
                                      </p:to>
                                    </p:set>
                                    <p:anim calcmode="lin" valueType="num">
                                      <p:cBhvr additive="base">
                                        <p:cTn id="14" dur="500" fill="hold"/>
                                        <p:tgtEl>
                                          <p:spTgt spid="251907">
                                            <p:txEl>
                                              <p:pRg st="0" end="0"/>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2519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8" fill="hold" nodeType="clickEffect">
                                  <p:stCondLst>
                                    <p:cond delay="0"/>
                                  </p:stCondLst>
                                  <p:childTnLst>
                                    <p:set>
                                      <p:cBhvr>
                                        <p:cTn id="19" dur="1" fill="hold">
                                          <p:stCondLst>
                                            <p:cond delay="0"/>
                                          </p:stCondLst>
                                        </p:cTn>
                                        <p:tgtEl>
                                          <p:spTgt spid="251907">
                                            <p:txEl>
                                              <p:pRg st="1" end="1"/>
                                            </p:txEl>
                                          </p:spTgt>
                                        </p:tgtEl>
                                        <p:attrNameLst>
                                          <p:attrName>style.visibility</p:attrName>
                                        </p:attrNameLst>
                                      </p:cBhvr>
                                      <p:to>
                                        <p:strVal val="visible"/>
                                      </p:to>
                                    </p:set>
                                    <p:anim calcmode="lin" valueType="num">
                                      <p:cBhvr additive="base">
                                        <p:cTn id="20" dur="500" fill="hold"/>
                                        <p:tgtEl>
                                          <p:spTgt spid="251907">
                                            <p:txEl>
                                              <p:pRg st="1" end="1"/>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25190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8" fill="hold" nodeType="clickEffect">
                                  <p:stCondLst>
                                    <p:cond delay="0"/>
                                  </p:stCondLst>
                                  <p:childTnLst>
                                    <p:set>
                                      <p:cBhvr>
                                        <p:cTn id="25" dur="1" fill="hold">
                                          <p:stCondLst>
                                            <p:cond delay="0"/>
                                          </p:stCondLst>
                                        </p:cTn>
                                        <p:tgtEl>
                                          <p:spTgt spid="251907">
                                            <p:txEl>
                                              <p:pRg st="2" end="2"/>
                                            </p:txEl>
                                          </p:spTgt>
                                        </p:tgtEl>
                                        <p:attrNameLst>
                                          <p:attrName>style.visibility</p:attrName>
                                        </p:attrNameLst>
                                      </p:cBhvr>
                                      <p:to>
                                        <p:strVal val="visible"/>
                                      </p:to>
                                    </p:set>
                                    <p:anim calcmode="lin" valueType="num">
                                      <p:cBhvr additive="base">
                                        <p:cTn id="26" dur="500" fill="hold"/>
                                        <p:tgtEl>
                                          <p:spTgt spid="251907">
                                            <p:txEl>
                                              <p:pRg st="2" end="2"/>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251907">
                                            <p:txEl>
                                              <p:pRg st="2" end="2"/>
                                            </p:txEl>
                                          </p:spTgt>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500"/>
                            </p:stCondLst>
                            <p:childTnLst>
                              <p:par>
                                <p:cTn id="29" presetID="24" presetClass="entr" presetSubtype="0" fill="hold" nodeType="afterEffect">
                                  <p:stCondLst>
                                    <p:cond delay="0"/>
                                  </p:stCondLst>
                                  <p:childTnLst>
                                    <p:set>
                                      <p:cBhvr>
                                        <p:cTn id="30" dur="1" fill="hold">
                                          <p:stCondLst>
                                            <p:cond delay="0"/>
                                          </p:stCondLst>
                                        </p:cTn>
                                        <p:tgtEl>
                                          <p:spTgt spid="251920"/>
                                        </p:tgtEl>
                                        <p:attrNameLst>
                                          <p:attrName>style.visibility</p:attrName>
                                        </p:attrNameLst>
                                      </p:cBhvr>
                                      <p:to>
                                        <p:strVal val="visible"/>
                                      </p:to>
                                    </p:set>
                                    <p:anim to="" calcmode="lin" valueType="num">
                                      <p:cBhvr>
                                        <p:cTn id="31" dur="1" fill="hold"/>
                                        <p:tgtEl>
                                          <p:spTgt spid="251920"/>
                                        </p:tgtEl>
                                        <p:attrNameLst>
                                          <p:attrName/>
                                        </p:attrNameLst>
                                      </p:cBhvr>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nodeType="clickEffect">
                                  <p:stCondLst>
                                    <p:cond delay="0"/>
                                  </p:stCondLst>
                                  <p:childTnLst>
                                    <p:set>
                                      <p:cBhvr>
                                        <p:cTn id="35" dur="1" fill="hold">
                                          <p:stCondLst>
                                            <p:cond delay="0"/>
                                          </p:stCondLst>
                                        </p:cTn>
                                        <p:tgtEl>
                                          <p:spTgt spid="251907">
                                            <p:txEl>
                                              <p:pRg st="3" end="3"/>
                                            </p:txEl>
                                          </p:spTgt>
                                        </p:tgtEl>
                                        <p:attrNameLst>
                                          <p:attrName>style.visibility</p:attrName>
                                        </p:attrNameLst>
                                      </p:cBhvr>
                                      <p:to>
                                        <p:strVal val="visible"/>
                                      </p:to>
                                    </p:set>
                                    <p:anim calcmode="lin" valueType="num">
                                      <p:cBhvr additive="base">
                                        <p:cTn id="36" dur="500" fill="hold"/>
                                        <p:tgtEl>
                                          <p:spTgt spid="251907">
                                            <p:txEl>
                                              <p:pRg st="3" end="3"/>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251907">
                                            <p:txEl>
                                              <p:pRg st="3" end="3"/>
                                            </p:txEl>
                                          </p:spTgt>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500"/>
                            </p:stCondLst>
                            <p:childTnLst>
                              <p:par>
                                <p:cTn id="39" presetID="15" presetClass="entr" presetSubtype="0" fill="hold" nodeType="afterEffect">
                                  <p:stCondLst>
                                    <p:cond delay="0"/>
                                  </p:stCondLst>
                                  <p:childTnLst>
                                    <p:set>
                                      <p:cBhvr>
                                        <p:cTn id="40" dur="1" fill="hold">
                                          <p:stCondLst>
                                            <p:cond delay="0"/>
                                          </p:stCondLst>
                                        </p:cTn>
                                        <p:tgtEl>
                                          <p:spTgt spid="251921"/>
                                        </p:tgtEl>
                                        <p:attrNameLst>
                                          <p:attrName>style.visibility</p:attrName>
                                        </p:attrNameLst>
                                      </p:cBhvr>
                                      <p:to>
                                        <p:strVal val="visible"/>
                                      </p:to>
                                    </p:set>
                                    <p:anim calcmode="lin" valueType="num">
                                      <p:cBhvr>
                                        <p:cTn id="41" dur="1000" fill="hold"/>
                                        <p:tgtEl>
                                          <p:spTgt spid="251921"/>
                                        </p:tgtEl>
                                        <p:attrNameLst>
                                          <p:attrName>ppt_w</p:attrName>
                                        </p:attrNameLst>
                                      </p:cBhvr>
                                      <p:tavLst>
                                        <p:tav tm="0">
                                          <p:val>
                                            <p:fltVal val="0"/>
                                          </p:val>
                                        </p:tav>
                                        <p:tav tm="100000">
                                          <p:val>
                                            <p:strVal val="#ppt_w"/>
                                          </p:val>
                                        </p:tav>
                                      </p:tavLst>
                                    </p:anim>
                                    <p:anim calcmode="lin" valueType="num">
                                      <p:cBhvr>
                                        <p:cTn id="42" dur="1000" fill="hold"/>
                                        <p:tgtEl>
                                          <p:spTgt spid="251921"/>
                                        </p:tgtEl>
                                        <p:attrNameLst>
                                          <p:attrName>ppt_h</p:attrName>
                                        </p:attrNameLst>
                                      </p:cBhvr>
                                      <p:tavLst>
                                        <p:tav tm="0">
                                          <p:val>
                                            <p:fltVal val="0"/>
                                          </p:val>
                                        </p:tav>
                                        <p:tav tm="100000">
                                          <p:val>
                                            <p:strVal val="#ppt_h"/>
                                          </p:val>
                                        </p:tav>
                                      </p:tavLst>
                                    </p:anim>
                                    <p:anim calcmode="lin" valueType="num">
                                      <p:cBhvr>
                                        <p:cTn id="43" dur="1000" fill="hold"/>
                                        <p:tgtEl>
                                          <p:spTgt spid="251921"/>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25192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 Box 2"/>
          <p:cNvSpPr txBox="1">
            <a:spLocks noChangeArrowheads="1"/>
          </p:cNvSpPr>
          <p:nvPr/>
        </p:nvSpPr>
        <p:spPr bwMode="auto">
          <a:xfrm>
            <a:off x="419100" y="177800"/>
            <a:ext cx="83058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a:solidFill>
                  <a:srgbClr val="CC3300"/>
                </a:solidFill>
              </a:rPr>
              <a:t>Land Travelers and Water Problems</a:t>
            </a:r>
            <a:endParaRPr lang="en-US" sz="1800"/>
          </a:p>
        </p:txBody>
      </p:sp>
      <p:sp>
        <p:nvSpPr>
          <p:cNvPr id="253955" name="Rectangle 3"/>
          <p:cNvSpPr>
            <a:spLocks noChangeArrowheads="1"/>
          </p:cNvSpPr>
          <p:nvPr/>
        </p:nvSpPr>
        <p:spPr bwMode="auto">
          <a:xfrm>
            <a:off x="4572000" y="4529138"/>
            <a:ext cx="43434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2000"/>
              <a:t>Bridges provided a better way to transport goods than ferries.  In 1849 the Wheeling Suspension Bridge connected the city of Wheeling to Ohio.  In the 1850s covered bridges became popular. </a:t>
            </a:r>
          </a:p>
        </p:txBody>
      </p:sp>
      <p:sp>
        <p:nvSpPr>
          <p:cNvPr id="253956" name="Rectangle 4"/>
          <p:cNvSpPr>
            <a:spLocks noChangeArrowheads="1"/>
          </p:cNvSpPr>
          <p:nvPr/>
        </p:nvSpPr>
        <p:spPr bwMode="auto">
          <a:xfrm>
            <a:off x="5184775" y="4035425"/>
            <a:ext cx="31178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2400">
                <a:solidFill>
                  <a:srgbClr val="CC3300"/>
                </a:solidFill>
              </a:rPr>
              <a:t>… and built bridges</a:t>
            </a:r>
            <a:r>
              <a:rPr lang="en-US">
                <a:solidFill>
                  <a:srgbClr val="CC3300"/>
                </a:solidFill>
              </a:rPr>
              <a:t>.</a:t>
            </a:r>
          </a:p>
        </p:txBody>
      </p:sp>
      <p:sp>
        <p:nvSpPr>
          <p:cNvPr id="253957" name="Rectangle 5"/>
          <p:cNvSpPr>
            <a:spLocks noChangeArrowheads="1"/>
          </p:cNvSpPr>
          <p:nvPr/>
        </p:nvSpPr>
        <p:spPr bwMode="auto">
          <a:xfrm>
            <a:off x="4800600" y="1889125"/>
            <a:ext cx="37338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2000"/>
              <a:t>Ferries presented their own problems.  They could not operate when the water levels were extremely high or extremely low.  Also they could not operate at night.</a:t>
            </a:r>
          </a:p>
        </p:txBody>
      </p:sp>
      <p:sp>
        <p:nvSpPr>
          <p:cNvPr id="253959" name="Rectangle 7"/>
          <p:cNvSpPr>
            <a:spLocks noChangeArrowheads="1"/>
          </p:cNvSpPr>
          <p:nvPr/>
        </p:nvSpPr>
        <p:spPr bwMode="auto">
          <a:xfrm>
            <a:off x="815975" y="1219200"/>
            <a:ext cx="75120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spcBef>
                <a:spcPct val="50000"/>
              </a:spcBef>
            </a:pPr>
            <a:r>
              <a:rPr lang="en-US" sz="2400">
                <a:solidFill>
                  <a:srgbClr val="CC3300"/>
                </a:solidFill>
              </a:rPr>
              <a:t>To address the problem, they established ferries…</a:t>
            </a:r>
          </a:p>
        </p:txBody>
      </p:sp>
      <p:sp>
        <p:nvSpPr>
          <p:cNvPr id="253960" name="Rectangle 8"/>
          <p:cNvSpPr>
            <a:spLocks noChangeArrowheads="1"/>
          </p:cNvSpPr>
          <p:nvPr/>
        </p:nvSpPr>
        <p:spPr bwMode="auto">
          <a:xfrm>
            <a:off x="622300" y="762000"/>
            <a:ext cx="7899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spcBef>
                <a:spcPct val="50000"/>
              </a:spcBef>
            </a:pPr>
            <a:r>
              <a:rPr lang="en-US" sz="2800">
                <a:solidFill>
                  <a:srgbClr val="0033CC"/>
                </a:solidFill>
              </a:rPr>
              <a:t>Land travelers had a problem crossing rivers.</a:t>
            </a:r>
          </a:p>
        </p:txBody>
      </p:sp>
      <p:pic>
        <p:nvPicPr>
          <p:cNvPr id="253963" name="Picture 11"/>
          <p:cNvPicPr>
            <a:picLocks noChangeAspect="1" noChangeArrowheads="1"/>
          </p:cNvPicPr>
          <p:nvPr/>
        </p:nvPicPr>
        <p:blipFill>
          <a:blip r:embed="rId3">
            <a:extLst>
              <a:ext uri="{28A0092B-C50C-407E-A947-70E740481C1C}">
                <a14:useLocalDpi xmlns:a14="http://schemas.microsoft.com/office/drawing/2010/main" val="0"/>
              </a:ext>
            </a:extLst>
          </a:blip>
          <a:srcRect t="28947" r="2222"/>
          <a:stretch>
            <a:fillRect/>
          </a:stretch>
        </p:blipFill>
        <p:spPr bwMode="auto">
          <a:xfrm>
            <a:off x="846138" y="1762125"/>
            <a:ext cx="3200400" cy="261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5396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138" y="4497388"/>
            <a:ext cx="3200400" cy="2078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253960">
                                            <p:txEl>
                                              <p:pRg st="0" end="0"/>
                                            </p:txEl>
                                          </p:spTgt>
                                        </p:tgtEl>
                                        <p:attrNameLst>
                                          <p:attrName>style.visibility</p:attrName>
                                        </p:attrNameLst>
                                      </p:cBhvr>
                                      <p:to>
                                        <p:strVal val="visible"/>
                                      </p:to>
                                    </p:set>
                                    <p:anim calcmode="lin" valueType="num">
                                      <p:cBhvr>
                                        <p:cTn id="7" dur="1000" fill="hold"/>
                                        <p:tgtEl>
                                          <p:spTgt spid="253960">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25396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253960">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253959">
                                            <p:txEl>
                                              <p:pRg st="0" end="0"/>
                                            </p:txEl>
                                          </p:spTgt>
                                        </p:tgtEl>
                                        <p:attrNameLst>
                                          <p:attrName>style.visibility</p:attrName>
                                        </p:attrNameLst>
                                      </p:cBhvr>
                                      <p:to>
                                        <p:strVal val="visible"/>
                                      </p:to>
                                    </p:set>
                                    <p:anim calcmode="lin" valueType="num">
                                      <p:cBhvr>
                                        <p:cTn id="14" dur="1000" fill="hold"/>
                                        <p:tgtEl>
                                          <p:spTgt spid="253959">
                                            <p:txEl>
                                              <p:pRg st="0" end="0"/>
                                            </p:txEl>
                                          </p:spTgt>
                                        </p:tgtEl>
                                        <p:attrNameLst>
                                          <p:attrName>ppt_x</p:attrName>
                                        </p:attrNameLst>
                                      </p:cBhvr>
                                      <p:tavLst>
                                        <p:tav tm="0">
                                          <p:val>
                                            <p:strVal val="#ppt_x-.2"/>
                                          </p:val>
                                        </p:tav>
                                        <p:tav tm="100000">
                                          <p:val>
                                            <p:strVal val="#ppt_x"/>
                                          </p:val>
                                        </p:tav>
                                      </p:tavLst>
                                    </p:anim>
                                    <p:anim calcmode="lin" valueType="num">
                                      <p:cBhvr>
                                        <p:cTn id="15" dur="1000" fill="hold"/>
                                        <p:tgtEl>
                                          <p:spTgt spid="25395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53959">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8" presetClass="entr" presetSubtype="16" fill="hold" grpId="0" nodeType="clickEffect">
                                  <p:stCondLst>
                                    <p:cond delay="0"/>
                                  </p:stCondLst>
                                  <p:childTnLst>
                                    <p:set>
                                      <p:cBhvr>
                                        <p:cTn id="20" dur="1" fill="hold">
                                          <p:stCondLst>
                                            <p:cond delay="0"/>
                                          </p:stCondLst>
                                        </p:cTn>
                                        <p:tgtEl>
                                          <p:spTgt spid="253957"/>
                                        </p:tgtEl>
                                        <p:attrNameLst>
                                          <p:attrName>style.visibility</p:attrName>
                                        </p:attrNameLst>
                                      </p:cBhvr>
                                      <p:to>
                                        <p:strVal val="visible"/>
                                      </p:to>
                                    </p:set>
                                    <p:animEffect transition="in" filter="diamond(in)">
                                      <p:cBhvr>
                                        <p:cTn id="21" dur="2000"/>
                                        <p:tgtEl>
                                          <p:spTgt spid="253957"/>
                                        </p:tgtEl>
                                      </p:cBhvr>
                                    </p:animEffect>
                                  </p:childTnLst>
                                </p:cTn>
                              </p:par>
                            </p:childTnLst>
                          </p:cTn>
                        </p:par>
                        <p:par>
                          <p:cTn id="22" fill="hold" nodeType="afterGroup">
                            <p:stCondLst>
                              <p:cond delay="2000"/>
                            </p:stCondLst>
                            <p:childTnLst>
                              <p:par>
                                <p:cTn id="23" presetID="54" presetClass="entr" presetSubtype="0" accel="100000" fill="hold" nodeType="afterEffect">
                                  <p:stCondLst>
                                    <p:cond delay="0"/>
                                  </p:stCondLst>
                                  <p:childTnLst>
                                    <p:set>
                                      <p:cBhvr>
                                        <p:cTn id="24" dur="1" fill="hold">
                                          <p:stCondLst>
                                            <p:cond delay="0"/>
                                          </p:stCondLst>
                                        </p:cTn>
                                        <p:tgtEl>
                                          <p:spTgt spid="253963"/>
                                        </p:tgtEl>
                                        <p:attrNameLst>
                                          <p:attrName>style.visibility</p:attrName>
                                        </p:attrNameLst>
                                      </p:cBhvr>
                                      <p:to>
                                        <p:strVal val="visible"/>
                                      </p:to>
                                    </p:set>
                                    <p:anim calcmode="lin" valueType="num">
                                      <p:cBhvr>
                                        <p:cTn id="25" dur="500" fill="hold"/>
                                        <p:tgtEl>
                                          <p:spTgt spid="253963"/>
                                        </p:tgtEl>
                                        <p:attrNameLst>
                                          <p:attrName>ppt_w</p:attrName>
                                        </p:attrNameLst>
                                      </p:cBhvr>
                                      <p:tavLst>
                                        <p:tav tm="0">
                                          <p:val>
                                            <p:strVal val="#ppt_w*0.05"/>
                                          </p:val>
                                        </p:tav>
                                        <p:tav tm="100000">
                                          <p:val>
                                            <p:strVal val="#ppt_w"/>
                                          </p:val>
                                        </p:tav>
                                      </p:tavLst>
                                    </p:anim>
                                    <p:anim calcmode="lin" valueType="num">
                                      <p:cBhvr>
                                        <p:cTn id="26" dur="500" fill="hold"/>
                                        <p:tgtEl>
                                          <p:spTgt spid="253963"/>
                                        </p:tgtEl>
                                        <p:attrNameLst>
                                          <p:attrName>ppt_h</p:attrName>
                                        </p:attrNameLst>
                                      </p:cBhvr>
                                      <p:tavLst>
                                        <p:tav tm="0">
                                          <p:val>
                                            <p:strVal val="#ppt_h"/>
                                          </p:val>
                                        </p:tav>
                                        <p:tav tm="100000">
                                          <p:val>
                                            <p:strVal val="#ppt_h"/>
                                          </p:val>
                                        </p:tav>
                                      </p:tavLst>
                                    </p:anim>
                                    <p:anim calcmode="lin" valueType="num">
                                      <p:cBhvr>
                                        <p:cTn id="27" dur="500" fill="hold"/>
                                        <p:tgtEl>
                                          <p:spTgt spid="253963"/>
                                        </p:tgtEl>
                                        <p:attrNameLst>
                                          <p:attrName>ppt_x</p:attrName>
                                        </p:attrNameLst>
                                      </p:cBhvr>
                                      <p:tavLst>
                                        <p:tav tm="0">
                                          <p:val>
                                            <p:strVal val="#ppt_x-.2"/>
                                          </p:val>
                                        </p:tav>
                                        <p:tav tm="100000">
                                          <p:val>
                                            <p:strVal val="#ppt_x"/>
                                          </p:val>
                                        </p:tav>
                                      </p:tavLst>
                                    </p:anim>
                                    <p:anim calcmode="lin" valueType="num">
                                      <p:cBhvr>
                                        <p:cTn id="28" dur="500" fill="hold"/>
                                        <p:tgtEl>
                                          <p:spTgt spid="253963"/>
                                        </p:tgtEl>
                                        <p:attrNameLst>
                                          <p:attrName>ppt_y</p:attrName>
                                        </p:attrNameLst>
                                      </p:cBhvr>
                                      <p:tavLst>
                                        <p:tav tm="0">
                                          <p:val>
                                            <p:strVal val="#ppt_y"/>
                                          </p:val>
                                        </p:tav>
                                        <p:tav tm="100000">
                                          <p:val>
                                            <p:strVal val="#ppt_y"/>
                                          </p:val>
                                        </p:tav>
                                      </p:tavLst>
                                    </p:anim>
                                    <p:animEffect transition="in" filter="fade">
                                      <p:cBhvr>
                                        <p:cTn id="29" dur="500"/>
                                        <p:tgtEl>
                                          <p:spTgt spid="25396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1" presetClass="entr" presetSubtype="0" fill="hold" nodeType="clickEffect">
                                  <p:stCondLst>
                                    <p:cond delay="0"/>
                                  </p:stCondLst>
                                  <p:childTnLst>
                                    <p:set>
                                      <p:cBhvr>
                                        <p:cTn id="33" dur="1" fill="hold">
                                          <p:stCondLst>
                                            <p:cond delay="0"/>
                                          </p:stCondLst>
                                        </p:cTn>
                                        <p:tgtEl>
                                          <p:spTgt spid="253956">
                                            <p:txEl>
                                              <p:pRg st="0" end="0"/>
                                            </p:txEl>
                                          </p:spTgt>
                                        </p:tgtEl>
                                        <p:attrNameLst>
                                          <p:attrName>style.visibility</p:attrName>
                                        </p:attrNameLst>
                                      </p:cBhvr>
                                      <p:to>
                                        <p:strVal val="visible"/>
                                      </p:to>
                                    </p:set>
                                    <p:animEffect transition="in" filter="fade">
                                      <p:cBhvr>
                                        <p:cTn id="34" dur="770" decel="100000"/>
                                        <p:tgtEl>
                                          <p:spTgt spid="253956">
                                            <p:txEl>
                                              <p:pRg st="0" end="0"/>
                                            </p:txEl>
                                          </p:spTgt>
                                        </p:tgtEl>
                                      </p:cBhvr>
                                    </p:animEffect>
                                    <p:animScale>
                                      <p:cBhvr>
                                        <p:cTn id="35" dur="770" decel="100000"/>
                                        <p:tgtEl>
                                          <p:spTgt spid="253956">
                                            <p:txEl>
                                              <p:pRg st="0" end="0"/>
                                            </p:txEl>
                                          </p:spTgt>
                                        </p:tgtEl>
                                      </p:cBhvr>
                                      <p:from x="10000" y="10000"/>
                                      <p:to x="200000" y="450000"/>
                                    </p:animScale>
                                    <p:animScale>
                                      <p:cBhvr>
                                        <p:cTn id="36" dur="1230" accel="100000" fill="hold">
                                          <p:stCondLst>
                                            <p:cond delay="770"/>
                                          </p:stCondLst>
                                        </p:cTn>
                                        <p:tgtEl>
                                          <p:spTgt spid="253956">
                                            <p:txEl>
                                              <p:pRg st="0" end="0"/>
                                            </p:txEl>
                                          </p:spTgt>
                                        </p:tgtEl>
                                      </p:cBhvr>
                                      <p:from x="200000" y="450000"/>
                                      <p:to x="100000" y="100000"/>
                                    </p:animScale>
                                    <p:set>
                                      <p:cBhvr>
                                        <p:cTn id="37" dur="770" fill="hold"/>
                                        <p:tgtEl>
                                          <p:spTgt spid="253956">
                                            <p:txEl>
                                              <p:pRg st="0" end="0"/>
                                            </p:txEl>
                                          </p:spTgt>
                                        </p:tgtEl>
                                        <p:attrNameLst>
                                          <p:attrName>ppt_x</p:attrName>
                                        </p:attrNameLst>
                                      </p:cBhvr>
                                      <p:to>
                                        <p:strVal val="(0.5)"/>
                                      </p:to>
                                    </p:set>
                                    <p:anim from="(0.5)" to="(#ppt_x)" calcmode="lin" valueType="num">
                                      <p:cBhvr>
                                        <p:cTn id="38" dur="1230" accel="100000" fill="hold">
                                          <p:stCondLst>
                                            <p:cond delay="770"/>
                                          </p:stCondLst>
                                        </p:cTn>
                                        <p:tgtEl>
                                          <p:spTgt spid="253956">
                                            <p:txEl>
                                              <p:pRg st="0" end="0"/>
                                            </p:txEl>
                                          </p:spTgt>
                                        </p:tgtEl>
                                        <p:attrNameLst>
                                          <p:attrName>ppt_x</p:attrName>
                                        </p:attrNameLst>
                                      </p:cBhvr>
                                    </p:anim>
                                    <p:set>
                                      <p:cBhvr>
                                        <p:cTn id="39" dur="770" fill="hold"/>
                                        <p:tgtEl>
                                          <p:spTgt spid="253956">
                                            <p:txEl>
                                              <p:pRg st="0" end="0"/>
                                            </p:txEl>
                                          </p:spTgt>
                                        </p:tgtEl>
                                        <p:attrNameLst>
                                          <p:attrName>ppt_y</p:attrName>
                                        </p:attrNameLst>
                                      </p:cBhvr>
                                      <p:to>
                                        <p:strVal val="(#ppt_y+0.4)"/>
                                      </p:to>
                                    </p:set>
                                    <p:anim from="(#ppt_y+0.4)" to="(#ppt_y)" calcmode="lin" valueType="num">
                                      <p:cBhvr>
                                        <p:cTn id="40" dur="1230" accel="100000" fill="hold">
                                          <p:stCondLst>
                                            <p:cond delay="770"/>
                                          </p:stCondLst>
                                        </p:cTn>
                                        <p:tgtEl>
                                          <p:spTgt spid="253956">
                                            <p:txEl>
                                              <p:pRg st="0" end="0"/>
                                            </p:txEl>
                                          </p:spTgt>
                                        </p:tgtEl>
                                        <p:attrNameLst>
                                          <p:attrName>ppt_y</p:attrName>
                                        </p:attrNameLst>
                                      </p:cBhvr>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8" presetClass="entr" presetSubtype="16" fill="hold" grpId="0" nodeType="clickEffect">
                                  <p:stCondLst>
                                    <p:cond delay="0"/>
                                  </p:stCondLst>
                                  <p:childTnLst>
                                    <p:set>
                                      <p:cBhvr>
                                        <p:cTn id="44" dur="1" fill="hold">
                                          <p:stCondLst>
                                            <p:cond delay="0"/>
                                          </p:stCondLst>
                                        </p:cTn>
                                        <p:tgtEl>
                                          <p:spTgt spid="253955"/>
                                        </p:tgtEl>
                                        <p:attrNameLst>
                                          <p:attrName>style.visibility</p:attrName>
                                        </p:attrNameLst>
                                      </p:cBhvr>
                                      <p:to>
                                        <p:strVal val="visible"/>
                                      </p:to>
                                    </p:set>
                                    <p:animEffect transition="in" filter="diamond(in)">
                                      <p:cBhvr>
                                        <p:cTn id="45" dur="2000"/>
                                        <p:tgtEl>
                                          <p:spTgt spid="253955"/>
                                        </p:tgtEl>
                                      </p:cBhvr>
                                    </p:animEffect>
                                  </p:childTnLst>
                                </p:cTn>
                              </p:par>
                            </p:childTnLst>
                          </p:cTn>
                        </p:par>
                        <p:par>
                          <p:cTn id="46" fill="hold" nodeType="afterGroup">
                            <p:stCondLst>
                              <p:cond delay="2000"/>
                            </p:stCondLst>
                            <p:childTnLst>
                              <p:par>
                                <p:cTn id="47" presetID="24" presetClass="entr" presetSubtype="0" fill="hold" nodeType="afterEffect">
                                  <p:stCondLst>
                                    <p:cond delay="0"/>
                                  </p:stCondLst>
                                  <p:childTnLst>
                                    <p:set>
                                      <p:cBhvr>
                                        <p:cTn id="48" dur="1" fill="hold">
                                          <p:stCondLst>
                                            <p:cond delay="0"/>
                                          </p:stCondLst>
                                        </p:cTn>
                                        <p:tgtEl>
                                          <p:spTgt spid="253964"/>
                                        </p:tgtEl>
                                        <p:attrNameLst>
                                          <p:attrName>style.visibility</p:attrName>
                                        </p:attrNameLst>
                                      </p:cBhvr>
                                      <p:to>
                                        <p:strVal val="visible"/>
                                      </p:to>
                                    </p:set>
                                    <p:anim to="" calcmode="lin" valueType="num">
                                      <p:cBhvr>
                                        <p:cTn id="49" dur="1" fill="hold"/>
                                        <p:tgtEl>
                                          <p:spTgt spid="25396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5" grpId="0"/>
      <p:bldP spid="25395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4"/>
          <p:cNvSpPr txBox="1">
            <a:spLocks noChangeArrowheads="1"/>
          </p:cNvSpPr>
          <p:nvPr/>
        </p:nvSpPr>
        <p:spPr bwMode="auto">
          <a:xfrm>
            <a:off x="685800" y="1752600"/>
            <a:ext cx="80010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sz="4800"/>
              <a:t>SECTION 1</a:t>
            </a:r>
          </a:p>
          <a:p>
            <a:pPr algn="ctr" eaLnBrk="1" hangingPunct="1">
              <a:spcBef>
                <a:spcPct val="50000"/>
              </a:spcBef>
            </a:pPr>
            <a:endParaRPr lang="en-US" sz="2000"/>
          </a:p>
          <a:p>
            <a:pPr algn="ctr" eaLnBrk="1" hangingPunct="1">
              <a:spcBef>
                <a:spcPct val="50000"/>
              </a:spcBef>
            </a:pPr>
            <a:r>
              <a:rPr lang="en-US" sz="4800">
                <a:solidFill>
                  <a:srgbClr val="0033CC"/>
                </a:solidFill>
              </a:rPr>
              <a:t>Virginia Revises Its Constitution</a:t>
            </a:r>
          </a:p>
        </p:txBody>
      </p:sp>
      <p:sp>
        <p:nvSpPr>
          <p:cNvPr id="16386" name="Text Box 5"/>
          <p:cNvSpPr txBox="1">
            <a:spLocks noChangeArrowheads="1"/>
          </p:cNvSpPr>
          <p:nvPr/>
        </p:nvSpPr>
        <p:spPr bwMode="auto">
          <a:xfrm>
            <a:off x="6858000" y="5957888"/>
            <a:ext cx="1676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sz="1800">
                <a:hlinkClick r:id="" action="ppaction://hlinkshowjump?jump=firstslide"/>
              </a:rPr>
              <a:t>Main Menu</a:t>
            </a:r>
            <a:endParaRPr lang="en-US" sz="180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4"/>
          <p:cNvSpPr>
            <a:spLocks noChangeArrowheads="1"/>
          </p:cNvSpPr>
          <p:nvPr/>
        </p:nvSpPr>
        <p:spPr bwMode="auto">
          <a:xfrm>
            <a:off x="1203325" y="479425"/>
            <a:ext cx="2089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spcBef>
                <a:spcPct val="50000"/>
              </a:spcBef>
            </a:pPr>
            <a:r>
              <a:rPr lang="en-US" sz="3600">
                <a:solidFill>
                  <a:srgbClr val="CC3300"/>
                </a:solidFill>
              </a:rPr>
              <a:t>CANALS</a:t>
            </a:r>
          </a:p>
        </p:txBody>
      </p:sp>
      <p:pic>
        <p:nvPicPr>
          <p:cNvPr id="290821" name="Picture 5" descr="152BA2CC"/>
          <p:cNvPicPr>
            <a:picLocks noChangeAspect="1" noChangeArrowheads="1"/>
          </p:cNvPicPr>
          <p:nvPr/>
        </p:nvPicPr>
        <p:blipFill>
          <a:blip r:embed="rId3">
            <a:extLst>
              <a:ext uri="{28A0092B-C50C-407E-A947-70E740481C1C}">
                <a14:useLocalDpi xmlns:a14="http://schemas.microsoft.com/office/drawing/2010/main" val="0"/>
              </a:ext>
            </a:extLst>
          </a:blip>
          <a:srcRect l="4634" t="3947" r="3763" b="6580"/>
          <a:stretch>
            <a:fillRect/>
          </a:stretch>
        </p:blipFill>
        <p:spPr bwMode="auto">
          <a:xfrm>
            <a:off x="4267200" y="3048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22" name="Rectangle 6"/>
          <p:cNvSpPr>
            <a:spLocks noChangeArrowheads="1"/>
          </p:cNvSpPr>
          <p:nvPr/>
        </p:nvSpPr>
        <p:spPr bwMode="auto">
          <a:xfrm>
            <a:off x="304800" y="1120775"/>
            <a:ext cx="38862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2400">
                <a:solidFill>
                  <a:srgbClr val="0033CC"/>
                </a:solidFill>
              </a:rPr>
              <a:t>Canals enjoyed a brief period of popularity as a means of transportation.  They experienced limited use in winter because they would freeze over.</a:t>
            </a:r>
          </a:p>
        </p:txBody>
      </p:sp>
      <p:sp>
        <p:nvSpPr>
          <p:cNvPr id="290823" name="Rectangle 7"/>
          <p:cNvSpPr>
            <a:spLocks noChangeArrowheads="1"/>
          </p:cNvSpPr>
          <p:nvPr/>
        </p:nvSpPr>
        <p:spPr bwMode="auto">
          <a:xfrm>
            <a:off x="495300" y="3994150"/>
            <a:ext cx="8153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400">
                <a:solidFill>
                  <a:srgbClr val="0033CC"/>
                </a:solidFill>
              </a:rPr>
              <a:t>In western Virginia, the Chesapeake and Ohio Canal followed the route of the Potomac River between Cumberland, Maryland, and Washington, D.C.</a:t>
            </a:r>
          </a:p>
        </p:txBody>
      </p:sp>
      <p:sp>
        <p:nvSpPr>
          <p:cNvPr id="290824" name="Rectangle 8"/>
          <p:cNvSpPr>
            <a:spLocks noChangeArrowheads="1"/>
          </p:cNvSpPr>
          <p:nvPr/>
        </p:nvSpPr>
        <p:spPr bwMode="auto">
          <a:xfrm>
            <a:off x="381000" y="5349875"/>
            <a:ext cx="8382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400">
                <a:solidFill>
                  <a:srgbClr val="0033CC"/>
                </a:solidFill>
              </a:rPr>
              <a:t>Another project, which was not completed, would have connected the Potomac and Monongahela rivers.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afterEffect">
                                  <p:stCondLst>
                                    <p:cond delay="0"/>
                                  </p:stCondLst>
                                  <p:childTnLst>
                                    <p:set>
                                      <p:cBhvr>
                                        <p:cTn id="6" dur="1" fill="hold">
                                          <p:stCondLst>
                                            <p:cond delay="0"/>
                                          </p:stCondLst>
                                        </p:cTn>
                                        <p:tgtEl>
                                          <p:spTgt spid="290821"/>
                                        </p:tgtEl>
                                        <p:attrNameLst>
                                          <p:attrName>style.visibility</p:attrName>
                                        </p:attrNameLst>
                                      </p:cBhvr>
                                      <p:to>
                                        <p:strVal val="visible"/>
                                      </p:to>
                                    </p:set>
                                    <p:anim calcmode="lin" valueType="num">
                                      <p:cBhvr>
                                        <p:cTn id="7" dur="1000" fill="hold"/>
                                        <p:tgtEl>
                                          <p:spTgt spid="290821"/>
                                        </p:tgtEl>
                                        <p:attrNameLst>
                                          <p:attrName>ppt_x</p:attrName>
                                        </p:attrNameLst>
                                      </p:cBhvr>
                                      <p:tavLst>
                                        <p:tav tm="0">
                                          <p:val>
                                            <p:strVal val="#ppt_x-.2"/>
                                          </p:val>
                                        </p:tav>
                                        <p:tav tm="100000">
                                          <p:val>
                                            <p:strVal val="#ppt_x"/>
                                          </p:val>
                                        </p:tav>
                                      </p:tavLst>
                                    </p:anim>
                                    <p:anim calcmode="lin" valueType="num">
                                      <p:cBhvr>
                                        <p:cTn id="8" dur="1000" fill="hold"/>
                                        <p:tgtEl>
                                          <p:spTgt spid="290821"/>
                                        </p:tgtEl>
                                        <p:attrNameLst>
                                          <p:attrName>ppt_y</p:attrName>
                                        </p:attrNameLst>
                                      </p:cBhvr>
                                      <p:tavLst>
                                        <p:tav tm="0">
                                          <p:val>
                                            <p:strVal val="#ppt_y"/>
                                          </p:val>
                                        </p:tav>
                                        <p:tav tm="100000">
                                          <p:val>
                                            <p:strVal val="#ppt_y"/>
                                          </p:val>
                                        </p:tav>
                                      </p:tavLst>
                                    </p:anim>
                                    <p:animEffect transition="in" filter="wipe(right)" prLst="gradientSize: 0.1">
                                      <p:cBhvr>
                                        <p:cTn id="9" dur="1000"/>
                                        <p:tgtEl>
                                          <p:spTgt spid="29082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8" fill="hold" nodeType="clickEffect">
                                  <p:stCondLst>
                                    <p:cond delay="0"/>
                                  </p:stCondLst>
                                  <p:childTnLst>
                                    <p:set>
                                      <p:cBhvr>
                                        <p:cTn id="13" dur="1" fill="hold">
                                          <p:stCondLst>
                                            <p:cond delay="0"/>
                                          </p:stCondLst>
                                        </p:cTn>
                                        <p:tgtEl>
                                          <p:spTgt spid="290822">
                                            <p:txEl>
                                              <p:pRg st="0" end="0"/>
                                            </p:txEl>
                                          </p:spTgt>
                                        </p:tgtEl>
                                        <p:attrNameLst>
                                          <p:attrName>style.visibility</p:attrName>
                                        </p:attrNameLst>
                                      </p:cBhvr>
                                      <p:to>
                                        <p:strVal val="visible"/>
                                      </p:to>
                                    </p:set>
                                    <p:anim calcmode="lin" valueType="num">
                                      <p:cBhvr additive="base">
                                        <p:cTn id="14" dur="500" fill="hold"/>
                                        <p:tgtEl>
                                          <p:spTgt spid="290822">
                                            <p:txEl>
                                              <p:pRg st="0" end="0"/>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29082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54" presetClass="entr" presetSubtype="0" accel="100000" fill="hold" nodeType="clickEffect">
                                  <p:stCondLst>
                                    <p:cond delay="0"/>
                                  </p:stCondLst>
                                  <p:childTnLst>
                                    <p:set>
                                      <p:cBhvr>
                                        <p:cTn id="19" dur="1" fill="hold">
                                          <p:stCondLst>
                                            <p:cond delay="0"/>
                                          </p:stCondLst>
                                        </p:cTn>
                                        <p:tgtEl>
                                          <p:spTgt spid="290823">
                                            <p:txEl>
                                              <p:pRg st="0" end="0"/>
                                            </p:txEl>
                                          </p:spTgt>
                                        </p:tgtEl>
                                        <p:attrNameLst>
                                          <p:attrName>style.visibility</p:attrName>
                                        </p:attrNameLst>
                                      </p:cBhvr>
                                      <p:to>
                                        <p:strVal val="visible"/>
                                      </p:to>
                                    </p:set>
                                    <p:anim calcmode="lin" valueType="num">
                                      <p:cBhvr>
                                        <p:cTn id="20" dur="500" fill="hold"/>
                                        <p:tgtEl>
                                          <p:spTgt spid="290823">
                                            <p:txEl>
                                              <p:pRg st="0" end="0"/>
                                            </p:txEl>
                                          </p:spTgt>
                                        </p:tgtEl>
                                        <p:attrNameLst>
                                          <p:attrName>ppt_w</p:attrName>
                                        </p:attrNameLst>
                                      </p:cBhvr>
                                      <p:tavLst>
                                        <p:tav tm="0">
                                          <p:val>
                                            <p:strVal val="#ppt_w*0.05"/>
                                          </p:val>
                                        </p:tav>
                                        <p:tav tm="100000">
                                          <p:val>
                                            <p:strVal val="#ppt_w"/>
                                          </p:val>
                                        </p:tav>
                                      </p:tavLst>
                                    </p:anim>
                                    <p:anim calcmode="lin" valueType="num">
                                      <p:cBhvr>
                                        <p:cTn id="21" dur="500" fill="hold"/>
                                        <p:tgtEl>
                                          <p:spTgt spid="290823">
                                            <p:txEl>
                                              <p:pRg st="0" end="0"/>
                                            </p:txEl>
                                          </p:spTgt>
                                        </p:tgtEl>
                                        <p:attrNameLst>
                                          <p:attrName>ppt_h</p:attrName>
                                        </p:attrNameLst>
                                      </p:cBhvr>
                                      <p:tavLst>
                                        <p:tav tm="0">
                                          <p:val>
                                            <p:strVal val="#ppt_h"/>
                                          </p:val>
                                        </p:tav>
                                        <p:tav tm="100000">
                                          <p:val>
                                            <p:strVal val="#ppt_h"/>
                                          </p:val>
                                        </p:tav>
                                      </p:tavLst>
                                    </p:anim>
                                    <p:anim calcmode="lin" valueType="num">
                                      <p:cBhvr>
                                        <p:cTn id="22" dur="500" fill="hold"/>
                                        <p:tgtEl>
                                          <p:spTgt spid="290823">
                                            <p:txEl>
                                              <p:pRg st="0" end="0"/>
                                            </p:txEl>
                                          </p:spTgt>
                                        </p:tgtEl>
                                        <p:attrNameLst>
                                          <p:attrName>ppt_x</p:attrName>
                                        </p:attrNameLst>
                                      </p:cBhvr>
                                      <p:tavLst>
                                        <p:tav tm="0">
                                          <p:val>
                                            <p:strVal val="#ppt_x-.2"/>
                                          </p:val>
                                        </p:tav>
                                        <p:tav tm="100000">
                                          <p:val>
                                            <p:strVal val="#ppt_x"/>
                                          </p:val>
                                        </p:tav>
                                      </p:tavLst>
                                    </p:anim>
                                    <p:anim calcmode="lin" valueType="num">
                                      <p:cBhvr>
                                        <p:cTn id="23" dur="500" fill="hold"/>
                                        <p:tgtEl>
                                          <p:spTgt spid="290823">
                                            <p:txEl>
                                              <p:pRg st="0" end="0"/>
                                            </p:txEl>
                                          </p:spTgt>
                                        </p:tgtEl>
                                        <p:attrNameLst>
                                          <p:attrName>ppt_y</p:attrName>
                                        </p:attrNameLst>
                                      </p:cBhvr>
                                      <p:tavLst>
                                        <p:tav tm="0">
                                          <p:val>
                                            <p:strVal val="#ppt_y"/>
                                          </p:val>
                                        </p:tav>
                                        <p:tav tm="100000">
                                          <p:val>
                                            <p:strVal val="#ppt_y"/>
                                          </p:val>
                                        </p:tav>
                                      </p:tavLst>
                                    </p:anim>
                                    <p:animEffect transition="in" filter="fade">
                                      <p:cBhvr>
                                        <p:cTn id="24" dur="500"/>
                                        <p:tgtEl>
                                          <p:spTgt spid="290823">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290824">
                                            <p:txEl>
                                              <p:pRg st="0" end="0"/>
                                            </p:txEl>
                                          </p:spTgt>
                                        </p:tgtEl>
                                        <p:attrNameLst>
                                          <p:attrName>style.visibility</p:attrName>
                                        </p:attrNameLst>
                                      </p:cBhvr>
                                      <p:to>
                                        <p:strVal val="visible"/>
                                      </p:to>
                                    </p:set>
                                    <p:anim calcmode="lin" valueType="num">
                                      <p:cBhvr additive="base">
                                        <p:cTn id="29" dur="500" fill="hold"/>
                                        <p:tgtEl>
                                          <p:spTgt spid="290824">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9082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263900"/>
            <a:ext cx="5356225" cy="336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58055" name="Line 7"/>
          <p:cNvSpPr>
            <a:spLocks noChangeShapeType="1"/>
          </p:cNvSpPr>
          <p:nvPr/>
        </p:nvSpPr>
        <p:spPr bwMode="auto">
          <a:xfrm>
            <a:off x="1752600" y="3733800"/>
            <a:ext cx="4267200" cy="1066800"/>
          </a:xfrm>
          <a:prstGeom prst="line">
            <a:avLst/>
          </a:prstGeom>
          <a:noFill/>
          <a:ln w="5715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58054" name="Line 6"/>
          <p:cNvSpPr>
            <a:spLocks noChangeShapeType="1"/>
          </p:cNvSpPr>
          <p:nvPr/>
        </p:nvSpPr>
        <p:spPr bwMode="auto">
          <a:xfrm>
            <a:off x="1752600" y="1143000"/>
            <a:ext cx="2286000" cy="4267200"/>
          </a:xfrm>
          <a:prstGeom prst="line">
            <a:avLst/>
          </a:prstGeom>
          <a:noFill/>
          <a:ln w="5715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58050" name="Text Box 2"/>
          <p:cNvSpPr txBox="1">
            <a:spLocks noChangeArrowheads="1"/>
          </p:cNvSpPr>
          <p:nvPr/>
        </p:nvSpPr>
        <p:spPr bwMode="auto">
          <a:xfrm>
            <a:off x="304800" y="742950"/>
            <a:ext cx="853440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eaLnBrk="1" hangingPunct="1">
              <a:spcBef>
                <a:spcPct val="50000"/>
              </a:spcBef>
            </a:pPr>
            <a:r>
              <a:rPr lang="en-US" sz="2400">
                <a:solidFill>
                  <a:srgbClr val="CC3300"/>
                </a:solidFill>
              </a:rPr>
              <a:t>Flatboats</a:t>
            </a:r>
            <a:r>
              <a:rPr lang="en-US" sz="1800"/>
              <a:t> started as rafts that were guided with an oar.  Later two sides were put on the raft.  The sides kept the cargo safer.</a:t>
            </a:r>
          </a:p>
          <a:p>
            <a:pPr eaLnBrk="1" hangingPunct="1">
              <a:spcBef>
                <a:spcPct val="50000"/>
              </a:spcBef>
            </a:pPr>
            <a:r>
              <a:rPr lang="en-US" sz="1800"/>
              <a:t>Flatboats were moved by pushing poles into the river bottom.</a:t>
            </a:r>
          </a:p>
          <a:p>
            <a:pPr eaLnBrk="1" hangingPunct="1">
              <a:spcBef>
                <a:spcPct val="50000"/>
              </a:spcBef>
            </a:pPr>
            <a:r>
              <a:rPr lang="en-US" sz="1800"/>
              <a:t>Pushing the boats upstream was very difficult.  Therefore, flatboats usually only traveled downstream.  Sometimes, when a flatboat reached its destination, it was dismantled and had its logs and timber used to build a cabin.</a:t>
            </a:r>
          </a:p>
        </p:txBody>
      </p:sp>
      <p:sp>
        <p:nvSpPr>
          <p:cNvPr id="258051" name="Rectangle 3"/>
          <p:cNvSpPr>
            <a:spLocks noChangeArrowheads="1"/>
          </p:cNvSpPr>
          <p:nvPr/>
        </p:nvSpPr>
        <p:spPr bwMode="auto">
          <a:xfrm>
            <a:off x="152400" y="3429000"/>
            <a:ext cx="3429000" cy="320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2400">
                <a:solidFill>
                  <a:srgbClr val="CC3300"/>
                </a:solidFill>
              </a:rPr>
              <a:t>Keelboats</a:t>
            </a:r>
            <a:r>
              <a:rPr lang="en-US"/>
              <a:t>, </a:t>
            </a:r>
            <a:r>
              <a:rPr lang="en-US">
                <a:solidFill>
                  <a:srgbClr val="008080"/>
                </a:solidFill>
              </a:rPr>
              <a:t>which replaced flatboats, remained in operation until the 1900s.</a:t>
            </a:r>
          </a:p>
          <a:p>
            <a:pPr eaLnBrk="1" hangingPunct="1"/>
            <a:r>
              <a:rPr lang="en-US">
                <a:solidFill>
                  <a:srgbClr val="008080"/>
                </a:solidFill>
              </a:rPr>
              <a:t>Keelboats were moved by men with who walked along a running board, pushing long poles into the water.</a:t>
            </a:r>
          </a:p>
          <a:p>
            <a:pPr eaLnBrk="1" hangingPunct="1"/>
            <a:r>
              <a:rPr lang="en-US">
                <a:solidFill>
                  <a:srgbClr val="008080"/>
                </a:solidFill>
              </a:rPr>
              <a:t>Because of its design, keelboats could travel upstream as well as downstream.</a:t>
            </a:r>
          </a:p>
        </p:txBody>
      </p:sp>
      <p:sp>
        <p:nvSpPr>
          <p:cNvPr id="55302" name="Rectangle 4"/>
          <p:cNvSpPr>
            <a:spLocks noChangeArrowheads="1"/>
          </p:cNvSpPr>
          <p:nvPr/>
        </p:nvSpPr>
        <p:spPr bwMode="auto">
          <a:xfrm>
            <a:off x="1890713" y="166688"/>
            <a:ext cx="53625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spcBef>
                <a:spcPct val="50000"/>
              </a:spcBef>
            </a:pPr>
            <a:r>
              <a:rPr lang="en-US" sz="2800">
                <a:solidFill>
                  <a:srgbClr val="0033CC"/>
                </a:solidFill>
              </a:rPr>
              <a:t>FLATBOATS and KEELBOATS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258053"/>
                                        </p:tgtEl>
                                        <p:attrNameLst>
                                          <p:attrName>style.visibility</p:attrName>
                                        </p:attrNameLst>
                                      </p:cBhvr>
                                      <p:to>
                                        <p:strVal val="visible"/>
                                      </p:to>
                                    </p:set>
                                    <p:animEffect transition="in" filter="fade">
                                      <p:cBhvr>
                                        <p:cTn id="7" dur="770" decel="100000"/>
                                        <p:tgtEl>
                                          <p:spTgt spid="258053"/>
                                        </p:tgtEl>
                                      </p:cBhvr>
                                    </p:animEffect>
                                    <p:animScale>
                                      <p:cBhvr>
                                        <p:cTn id="8" dur="770" decel="100000"/>
                                        <p:tgtEl>
                                          <p:spTgt spid="258053"/>
                                        </p:tgtEl>
                                      </p:cBhvr>
                                      <p:from x="10000" y="10000"/>
                                      <p:to x="200000" y="450000"/>
                                    </p:animScale>
                                    <p:animScale>
                                      <p:cBhvr>
                                        <p:cTn id="9" dur="1230" accel="100000" fill="hold">
                                          <p:stCondLst>
                                            <p:cond delay="770"/>
                                          </p:stCondLst>
                                        </p:cTn>
                                        <p:tgtEl>
                                          <p:spTgt spid="258053"/>
                                        </p:tgtEl>
                                      </p:cBhvr>
                                      <p:from x="200000" y="450000"/>
                                      <p:to x="100000" y="100000"/>
                                    </p:animScale>
                                    <p:set>
                                      <p:cBhvr>
                                        <p:cTn id="10" dur="770" fill="hold"/>
                                        <p:tgtEl>
                                          <p:spTgt spid="258053"/>
                                        </p:tgtEl>
                                        <p:attrNameLst>
                                          <p:attrName>ppt_x</p:attrName>
                                        </p:attrNameLst>
                                      </p:cBhvr>
                                      <p:to>
                                        <p:strVal val="(0.5)"/>
                                      </p:to>
                                    </p:set>
                                    <p:anim from="(0.5)" to="(#ppt_x)" calcmode="lin" valueType="num">
                                      <p:cBhvr>
                                        <p:cTn id="11" dur="1230" accel="100000" fill="hold">
                                          <p:stCondLst>
                                            <p:cond delay="770"/>
                                          </p:stCondLst>
                                        </p:cTn>
                                        <p:tgtEl>
                                          <p:spTgt spid="258053"/>
                                        </p:tgtEl>
                                        <p:attrNameLst>
                                          <p:attrName>ppt_x</p:attrName>
                                        </p:attrNameLst>
                                      </p:cBhvr>
                                    </p:anim>
                                    <p:set>
                                      <p:cBhvr>
                                        <p:cTn id="12" dur="770" fill="hold"/>
                                        <p:tgtEl>
                                          <p:spTgt spid="258053"/>
                                        </p:tgtEl>
                                        <p:attrNameLst>
                                          <p:attrName>ppt_y</p:attrName>
                                        </p:attrNameLst>
                                      </p:cBhvr>
                                      <p:to>
                                        <p:strVal val="(#ppt_y+0.4)"/>
                                      </p:to>
                                    </p:set>
                                    <p:anim from="(#ppt_y+0.4)" to="(#ppt_y)" calcmode="lin" valueType="num">
                                      <p:cBhvr>
                                        <p:cTn id="13" dur="1230" accel="100000" fill="hold">
                                          <p:stCondLst>
                                            <p:cond delay="770"/>
                                          </p:stCondLst>
                                        </p:cTn>
                                        <p:tgtEl>
                                          <p:spTgt spid="258053"/>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nodeType="clickEffect">
                                  <p:stCondLst>
                                    <p:cond delay="0"/>
                                  </p:stCondLst>
                                  <p:childTnLst>
                                    <p:set>
                                      <p:cBhvr>
                                        <p:cTn id="17" dur="1" fill="hold">
                                          <p:stCondLst>
                                            <p:cond delay="0"/>
                                          </p:stCondLst>
                                        </p:cTn>
                                        <p:tgtEl>
                                          <p:spTgt spid="258050">
                                            <p:txEl>
                                              <p:pRg st="0" end="0"/>
                                            </p:txEl>
                                          </p:spTgt>
                                        </p:tgtEl>
                                        <p:attrNameLst>
                                          <p:attrName>style.visibility</p:attrName>
                                        </p:attrNameLst>
                                      </p:cBhvr>
                                      <p:to>
                                        <p:strVal val="visible"/>
                                      </p:to>
                                    </p:set>
                                    <p:anim calcmode="lin" valueType="num">
                                      <p:cBhvr additive="base">
                                        <p:cTn id="18" dur="500" fill="hold"/>
                                        <p:tgtEl>
                                          <p:spTgt spid="258050">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25805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nodeType="clickEffect">
                                  <p:stCondLst>
                                    <p:cond delay="0"/>
                                  </p:stCondLst>
                                  <p:childTnLst>
                                    <p:set>
                                      <p:cBhvr>
                                        <p:cTn id="23" dur="1" fill="hold">
                                          <p:stCondLst>
                                            <p:cond delay="0"/>
                                          </p:stCondLst>
                                        </p:cTn>
                                        <p:tgtEl>
                                          <p:spTgt spid="258050">
                                            <p:txEl>
                                              <p:pRg st="1" end="1"/>
                                            </p:txEl>
                                          </p:spTgt>
                                        </p:tgtEl>
                                        <p:attrNameLst>
                                          <p:attrName>style.visibility</p:attrName>
                                        </p:attrNameLst>
                                      </p:cBhvr>
                                      <p:to>
                                        <p:strVal val="visible"/>
                                      </p:to>
                                    </p:set>
                                    <p:anim calcmode="lin" valueType="num">
                                      <p:cBhvr additive="base">
                                        <p:cTn id="24" dur="500" fill="hold"/>
                                        <p:tgtEl>
                                          <p:spTgt spid="258050">
                                            <p:txEl>
                                              <p:pRg st="1" end="1"/>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25805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nodeType="clickEffect">
                                  <p:stCondLst>
                                    <p:cond delay="0"/>
                                  </p:stCondLst>
                                  <p:childTnLst>
                                    <p:set>
                                      <p:cBhvr>
                                        <p:cTn id="29" dur="1" fill="hold">
                                          <p:stCondLst>
                                            <p:cond delay="0"/>
                                          </p:stCondLst>
                                        </p:cTn>
                                        <p:tgtEl>
                                          <p:spTgt spid="258050">
                                            <p:txEl>
                                              <p:pRg st="2" end="2"/>
                                            </p:txEl>
                                          </p:spTgt>
                                        </p:tgtEl>
                                        <p:attrNameLst>
                                          <p:attrName>style.visibility</p:attrName>
                                        </p:attrNameLst>
                                      </p:cBhvr>
                                      <p:to>
                                        <p:strVal val="visible"/>
                                      </p:to>
                                    </p:set>
                                    <p:anim calcmode="lin" valueType="num">
                                      <p:cBhvr additive="base">
                                        <p:cTn id="30" dur="500" fill="hold"/>
                                        <p:tgtEl>
                                          <p:spTgt spid="258050">
                                            <p:txEl>
                                              <p:pRg st="2" end="2"/>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258050">
                                            <p:txEl>
                                              <p:pRg st="2" end="2"/>
                                            </p:txEl>
                                          </p:spTgt>
                                        </p:tgtEl>
                                        <p:attrNameLst>
                                          <p:attrName>ppt_y</p:attrName>
                                        </p:attrNameLst>
                                      </p:cBhvr>
                                      <p:tavLst>
                                        <p:tav tm="0">
                                          <p:val>
                                            <p:strVal val="#ppt_y"/>
                                          </p:val>
                                        </p:tav>
                                        <p:tav tm="100000">
                                          <p:val>
                                            <p:strVal val="#ppt_y"/>
                                          </p:val>
                                        </p:tav>
                                      </p:tavLst>
                                    </p:anim>
                                  </p:childTnLst>
                                </p:cTn>
                              </p:par>
                            </p:childTnLst>
                          </p:cTn>
                        </p:par>
                        <p:par>
                          <p:cTn id="32" fill="hold" nodeType="afterGroup">
                            <p:stCondLst>
                              <p:cond delay="500"/>
                            </p:stCondLst>
                            <p:childTnLst>
                              <p:par>
                                <p:cTn id="33" presetID="8" presetClass="entr" presetSubtype="16" fill="hold" grpId="0" nodeType="afterEffect">
                                  <p:stCondLst>
                                    <p:cond delay="0"/>
                                  </p:stCondLst>
                                  <p:childTnLst>
                                    <p:set>
                                      <p:cBhvr>
                                        <p:cTn id="34" dur="1" fill="hold">
                                          <p:stCondLst>
                                            <p:cond delay="0"/>
                                          </p:stCondLst>
                                        </p:cTn>
                                        <p:tgtEl>
                                          <p:spTgt spid="258054"/>
                                        </p:tgtEl>
                                        <p:attrNameLst>
                                          <p:attrName>style.visibility</p:attrName>
                                        </p:attrNameLst>
                                      </p:cBhvr>
                                      <p:to>
                                        <p:strVal val="visible"/>
                                      </p:to>
                                    </p:set>
                                    <p:animEffect transition="in" filter="diamond(in)">
                                      <p:cBhvr>
                                        <p:cTn id="35" dur="2000"/>
                                        <p:tgtEl>
                                          <p:spTgt spid="258054"/>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8" presetClass="entr" presetSubtype="16" fill="hold" nodeType="clickEffect">
                                  <p:stCondLst>
                                    <p:cond delay="0"/>
                                  </p:stCondLst>
                                  <p:childTnLst>
                                    <p:set>
                                      <p:cBhvr>
                                        <p:cTn id="39" dur="1" fill="hold">
                                          <p:stCondLst>
                                            <p:cond delay="0"/>
                                          </p:stCondLst>
                                        </p:cTn>
                                        <p:tgtEl>
                                          <p:spTgt spid="258051">
                                            <p:txEl>
                                              <p:pRg st="0" end="0"/>
                                            </p:txEl>
                                          </p:spTgt>
                                        </p:tgtEl>
                                        <p:attrNameLst>
                                          <p:attrName>style.visibility</p:attrName>
                                        </p:attrNameLst>
                                      </p:cBhvr>
                                      <p:to>
                                        <p:strVal val="visible"/>
                                      </p:to>
                                    </p:set>
                                    <p:animEffect transition="in" filter="diamond(in)">
                                      <p:cBhvr>
                                        <p:cTn id="40" dur="2000"/>
                                        <p:tgtEl>
                                          <p:spTgt spid="258051">
                                            <p:txEl>
                                              <p:pRg st="0" end="0"/>
                                            </p:txEl>
                                          </p:spTgt>
                                        </p:tgtEl>
                                      </p:cBhvr>
                                    </p:animEffect>
                                  </p:childTnLst>
                                </p:cTn>
                              </p:par>
                              <p:par>
                                <p:cTn id="41" presetID="8" presetClass="entr" presetSubtype="16" fill="hold" nodeType="withEffect">
                                  <p:stCondLst>
                                    <p:cond delay="0"/>
                                  </p:stCondLst>
                                  <p:childTnLst>
                                    <p:set>
                                      <p:cBhvr>
                                        <p:cTn id="42" dur="1" fill="hold">
                                          <p:stCondLst>
                                            <p:cond delay="0"/>
                                          </p:stCondLst>
                                        </p:cTn>
                                        <p:tgtEl>
                                          <p:spTgt spid="258051">
                                            <p:txEl>
                                              <p:pRg st="1" end="1"/>
                                            </p:txEl>
                                          </p:spTgt>
                                        </p:tgtEl>
                                        <p:attrNameLst>
                                          <p:attrName>style.visibility</p:attrName>
                                        </p:attrNameLst>
                                      </p:cBhvr>
                                      <p:to>
                                        <p:strVal val="visible"/>
                                      </p:to>
                                    </p:set>
                                    <p:animEffect transition="in" filter="diamond(in)">
                                      <p:cBhvr>
                                        <p:cTn id="43" dur="2000"/>
                                        <p:tgtEl>
                                          <p:spTgt spid="258051">
                                            <p:txEl>
                                              <p:pRg st="1" end="1"/>
                                            </p:txEl>
                                          </p:spTgt>
                                        </p:tgtEl>
                                      </p:cBhvr>
                                    </p:animEffect>
                                  </p:childTnLst>
                                </p:cTn>
                              </p:par>
                              <p:par>
                                <p:cTn id="44" presetID="8" presetClass="entr" presetSubtype="16" fill="hold" nodeType="withEffect">
                                  <p:stCondLst>
                                    <p:cond delay="0"/>
                                  </p:stCondLst>
                                  <p:childTnLst>
                                    <p:set>
                                      <p:cBhvr>
                                        <p:cTn id="45" dur="1" fill="hold">
                                          <p:stCondLst>
                                            <p:cond delay="0"/>
                                          </p:stCondLst>
                                        </p:cTn>
                                        <p:tgtEl>
                                          <p:spTgt spid="258051">
                                            <p:txEl>
                                              <p:pRg st="2" end="2"/>
                                            </p:txEl>
                                          </p:spTgt>
                                        </p:tgtEl>
                                        <p:attrNameLst>
                                          <p:attrName>style.visibility</p:attrName>
                                        </p:attrNameLst>
                                      </p:cBhvr>
                                      <p:to>
                                        <p:strVal val="visible"/>
                                      </p:to>
                                    </p:set>
                                    <p:animEffect transition="in" filter="diamond(in)">
                                      <p:cBhvr>
                                        <p:cTn id="46" dur="2000"/>
                                        <p:tgtEl>
                                          <p:spTgt spid="258051">
                                            <p:txEl>
                                              <p:pRg st="2" end="2"/>
                                            </p:txEl>
                                          </p:spTgt>
                                        </p:tgtEl>
                                      </p:cBhvr>
                                    </p:animEffect>
                                  </p:childTnLst>
                                </p:cTn>
                              </p:par>
                            </p:childTnLst>
                          </p:cTn>
                        </p:par>
                        <p:par>
                          <p:cTn id="47" fill="hold" nodeType="afterGroup">
                            <p:stCondLst>
                              <p:cond delay="2000"/>
                            </p:stCondLst>
                            <p:childTnLst>
                              <p:par>
                                <p:cTn id="48" presetID="8" presetClass="entr" presetSubtype="16" fill="hold" grpId="0" nodeType="afterEffect">
                                  <p:stCondLst>
                                    <p:cond delay="0"/>
                                  </p:stCondLst>
                                  <p:childTnLst>
                                    <p:set>
                                      <p:cBhvr>
                                        <p:cTn id="49" dur="1" fill="hold">
                                          <p:stCondLst>
                                            <p:cond delay="0"/>
                                          </p:stCondLst>
                                        </p:cTn>
                                        <p:tgtEl>
                                          <p:spTgt spid="258055"/>
                                        </p:tgtEl>
                                        <p:attrNameLst>
                                          <p:attrName>style.visibility</p:attrName>
                                        </p:attrNameLst>
                                      </p:cBhvr>
                                      <p:to>
                                        <p:strVal val="visible"/>
                                      </p:to>
                                    </p:set>
                                    <p:animEffect transition="in" filter="diamond(in)">
                                      <p:cBhvr>
                                        <p:cTn id="50" dur="2000"/>
                                        <p:tgtEl>
                                          <p:spTgt spid="258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5" grpId="0" animBg="1"/>
      <p:bldP spid="25805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 Box 2"/>
          <p:cNvSpPr txBox="1">
            <a:spLocks noChangeArrowheads="1"/>
          </p:cNvSpPr>
          <p:nvPr/>
        </p:nvSpPr>
        <p:spPr bwMode="auto">
          <a:xfrm>
            <a:off x="2971800" y="152400"/>
            <a:ext cx="3200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a:solidFill>
                  <a:srgbClr val="CC3300"/>
                </a:solidFill>
              </a:rPr>
              <a:t>STEAMBOATS</a:t>
            </a:r>
          </a:p>
        </p:txBody>
      </p:sp>
      <p:sp>
        <p:nvSpPr>
          <p:cNvPr id="260099" name="Rectangle 3"/>
          <p:cNvSpPr>
            <a:spLocks noChangeArrowheads="1"/>
          </p:cNvSpPr>
          <p:nvPr/>
        </p:nvSpPr>
        <p:spPr bwMode="auto">
          <a:xfrm>
            <a:off x="304800" y="5562600"/>
            <a:ext cx="85344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400">
                <a:solidFill>
                  <a:srgbClr val="0033CC"/>
                </a:solidFill>
              </a:rPr>
              <a:t>Fulton demonstrated his boat, the </a:t>
            </a:r>
            <a:r>
              <a:rPr lang="en-US" sz="2400" i="1">
                <a:solidFill>
                  <a:srgbClr val="CC3300"/>
                </a:solidFill>
                <a:hlinkClick r:id="rId3"/>
              </a:rPr>
              <a:t>Clermont</a:t>
            </a:r>
            <a:r>
              <a:rPr lang="en-US" sz="2400">
                <a:solidFill>
                  <a:srgbClr val="0033CC"/>
                </a:solidFill>
              </a:rPr>
              <a:t>,  by traveling between New York and Albany in 1807.</a:t>
            </a:r>
          </a:p>
        </p:txBody>
      </p:sp>
      <p:sp>
        <p:nvSpPr>
          <p:cNvPr id="260100" name="Rectangle 4"/>
          <p:cNvSpPr>
            <a:spLocks noChangeArrowheads="1"/>
          </p:cNvSpPr>
          <p:nvPr/>
        </p:nvSpPr>
        <p:spPr bwMode="auto">
          <a:xfrm>
            <a:off x="152400" y="3657600"/>
            <a:ext cx="51054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400"/>
              <a:t>Rumsey launched a steam-powered boat on the Potomac River in 1787, but he died before he could perfect his invention.</a:t>
            </a:r>
          </a:p>
        </p:txBody>
      </p:sp>
      <p:sp>
        <p:nvSpPr>
          <p:cNvPr id="260101" name="Rectangle 5"/>
          <p:cNvSpPr>
            <a:spLocks noChangeArrowheads="1"/>
          </p:cNvSpPr>
          <p:nvPr/>
        </p:nvSpPr>
        <p:spPr bwMode="auto">
          <a:xfrm>
            <a:off x="228600" y="1752600"/>
            <a:ext cx="44958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sz="2400">
                <a:solidFill>
                  <a:srgbClr val="CC3300"/>
                </a:solidFill>
              </a:rPr>
              <a:t>Two men, James Rumsey and Robert Fulton, adapted the steam engine to water transportation.</a:t>
            </a:r>
          </a:p>
        </p:txBody>
      </p:sp>
      <p:sp>
        <p:nvSpPr>
          <p:cNvPr id="260102" name="Rectangle 6"/>
          <p:cNvSpPr>
            <a:spLocks noChangeArrowheads="1"/>
          </p:cNvSpPr>
          <p:nvPr/>
        </p:nvSpPr>
        <p:spPr bwMode="auto">
          <a:xfrm>
            <a:off x="304800" y="838200"/>
            <a:ext cx="5789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spcBef>
                <a:spcPct val="50000"/>
              </a:spcBef>
            </a:pPr>
            <a:r>
              <a:rPr lang="en-US" sz="2400">
                <a:solidFill>
                  <a:srgbClr val="0033CC"/>
                </a:solidFill>
              </a:rPr>
              <a:t>Steamboats revolutionized river travel.</a:t>
            </a:r>
          </a:p>
        </p:txBody>
      </p:sp>
      <p:pic>
        <p:nvPicPr>
          <p:cNvPr id="260109"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2025" y="1371600"/>
            <a:ext cx="1400175" cy="183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60110"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781050"/>
            <a:ext cx="1638300"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60111"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3429000"/>
            <a:ext cx="31242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60102">
                                            <p:txEl>
                                              <p:pRg st="0" end="0"/>
                                            </p:txEl>
                                          </p:spTgt>
                                        </p:tgtEl>
                                        <p:attrNameLst>
                                          <p:attrName>style.visibility</p:attrName>
                                        </p:attrNameLst>
                                      </p:cBhvr>
                                      <p:to>
                                        <p:strVal val="visible"/>
                                      </p:to>
                                    </p:set>
                                    <p:anim calcmode="discrete" valueType="clr">
                                      <p:cBhvr override="childStyle">
                                        <p:cTn id="7" dur="80"/>
                                        <p:tgtEl>
                                          <p:spTgt spid="26010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60102">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60102">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60101"/>
                                        </p:tgtEl>
                                        <p:attrNameLst>
                                          <p:attrName>style.visibility</p:attrName>
                                        </p:attrNameLst>
                                      </p:cBhvr>
                                      <p:to>
                                        <p:strVal val="visible"/>
                                      </p:to>
                                    </p:set>
                                    <p:anim calcmode="discrete" valueType="clr">
                                      <p:cBhvr override="childStyle">
                                        <p:cTn id="14" dur="80"/>
                                        <p:tgtEl>
                                          <p:spTgt spid="260101"/>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60101"/>
                                        </p:tgtEl>
                                        <p:attrNameLst>
                                          <p:attrName>fillcolor</p:attrName>
                                        </p:attrNameLst>
                                      </p:cBhvr>
                                      <p:tavLst>
                                        <p:tav tm="0">
                                          <p:val>
                                            <p:clrVal>
                                              <a:schemeClr val="accent2"/>
                                            </p:clrVal>
                                          </p:val>
                                        </p:tav>
                                        <p:tav tm="50000">
                                          <p:val>
                                            <p:clrVal>
                                              <a:schemeClr val="hlink"/>
                                            </p:clrVal>
                                          </p:val>
                                        </p:tav>
                                      </p:tavLst>
                                    </p:anim>
                                    <p:set>
                                      <p:cBhvr>
                                        <p:cTn id="16" dur="80"/>
                                        <p:tgtEl>
                                          <p:spTgt spid="260101"/>
                                        </p:tgtEl>
                                        <p:attrNameLst>
                                          <p:attrName>fill.type</p:attrName>
                                        </p:attrNameLst>
                                      </p:cBhvr>
                                      <p:to>
                                        <p:strVal val="solid"/>
                                      </p:to>
                                    </p:set>
                                  </p:childTnLst>
                                </p:cTn>
                              </p:par>
                            </p:childTnLst>
                          </p:cTn>
                        </p:par>
                        <p:par>
                          <p:cTn id="17" fill="hold" nodeType="afterGroup">
                            <p:stCondLst>
                              <p:cond delay="3120"/>
                            </p:stCondLst>
                            <p:childTnLst>
                              <p:par>
                                <p:cTn id="18" presetID="2" presetClass="entr" presetSubtype="2" fill="hold" nodeType="afterEffect">
                                  <p:stCondLst>
                                    <p:cond delay="0"/>
                                  </p:stCondLst>
                                  <p:childTnLst>
                                    <p:set>
                                      <p:cBhvr>
                                        <p:cTn id="19" dur="1" fill="hold">
                                          <p:stCondLst>
                                            <p:cond delay="0"/>
                                          </p:stCondLst>
                                        </p:cTn>
                                        <p:tgtEl>
                                          <p:spTgt spid="260109"/>
                                        </p:tgtEl>
                                        <p:attrNameLst>
                                          <p:attrName>style.visibility</p:attrName>
                                        </p:attrNameLst>
                                      </p:cBhvr>
                                      <p:to>
                                        <p:strVal val="visible"/>
                                      </p:to>
                                    </p:set>
                                    <p:anim calcmode="lin" valueType="num">
                                      <p:cBhvr additive="base">
                                        <p:cTn id="20" dur="500" fill="hold"/>
                                        <p:tgtEl>
                                          <p:spTgt spid="260109"/>
                                        </p:tgtEl>
                                        <p:attrNameLst>
                                          <p:attrName>ppt_x</p:attrName>
                                        </p:attrNameLst>
                                      </p:cBhvr>
                                      <p:tavLst>
                                        <p:tav tm="0">
                                          <p:val>
                                            <p:strVal val="1+#ppt_w/2"/>
                                          </p:val>
                                        </p:tav>
                                        <p:tav tm="100000">
                                          <p:val>
                                            <p:strVal val="#ppt_x"/>
                                          </p:val>
                                        </p:tav>
                                      </p:tavLst>
                                    </p:anim>
                                    <p:anim calcmode="lin" valueType="num">
                                      <p:cBhvr additive="base">
                                        <p:cTn id="21" dur="500" fill="hold"/>
                                        <p:tgtEl>
                                          <p:spTgt spid="260109"/>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3620"/>
                            </p:stCondLst>
                            <p:childTnLst>
                              <p:par>
                                <p:cTn id="23" presetID="2" presetClass="entr" presetSubtype="2" fill="hold" nodeType="afterEffect">
                                  <p:stCondLst>
                                    <p:cond delay="0"/>
                                  </p:stCondLst>
                                  <p:childTnLst>
                                    <p:set>
                                      <p:cBhvr>
                                        <p:cTn id="24" dur="1" fill="hold">
                                          <p:stCondLst>
                                            <p:cond delay="0"/>
                                          </p:stCondLst>
                                        </p:cTn>
                                        <p:tgtEl>
                                          <p:spTgt spid="260110"/>
                                        </p:tgtEl>
                                        <p:attrNameLst>
                                          <p:attrName>style.visibility</p:attrName>
                                        </p:attrNameLst>
                                      </p:cBhvr>
                                      <p:to>
                                        <p:strVal val="visible"/>
                                      </p:to>
                                    </p:set>
                                    <p:anim calcmode="lin" valueType="num">
                                      <p:cBhvr additive="base">
                                        <p:cTn id="25" dur="500" fill="hold"/>
                                        <p:tgtEl>
                                          <p:spTgt spid="260110"/>
                                        </p:tgtEl>
                                        <p:attrNameLst>
                                          <p:attrName>ppt_x</p:attrName>
                                        </p:attrNameLst>
                                      </p:cBhvr>
                                      <p:tavLst>
                                        <p:tav tm="0">
                                          <p:val>
                                            <p:strVal val="1+#ppt_w/2"/>
                                          </p:val>
                                        </p:tav>
                                        <p:tav tm="100000">
                                          <p:val>
                                            <p:strVal val="#ppt_x"/>
                                          </p:val>
                                        </p:tav>
                                      </p:tavLst>
                                    </p:anim>
                                    <p:anim calcmode="lin" valueType="num">
                                      <p:cBhvr additive="base">
                                        <p:cTn id="26" dur="500" fill="hold"/>
                                        <p:tgtEl>
                                          <p:spTgt spid="26011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260100"/>
                                        </p:tgtEl>
                                        <p:attrNameLst>
                                          <p:attrName>style.visibility</p:attrName>
                                        </p:attrNameLst>
                                      </p:cBhvr>
                                      <p:to>
                                        <p:strVal val="visible"/>
                                      </p:to>
                                    </p:set>
                                    <p:anim calcmode="lin" valueType="num">
                                      <p:cBhvr>
                                        <p:cTn id="31" dur="500" decel="50000" fill="hold">
                                          <p:stCondLst>
                                            <p:cond delay="0"/>
                                          </p:stCondLst>
                                        </p:cTn>
                                        <p:tgtEl>
                                          <p:spTgt spid="260100"/>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60100"/>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60100"/>
                                        </p:tgtEl>
                                        <p:attrNameLst>
                                          <p:attrName>ppt_w</p:attrName>
                                        </p:attrNameLst>
                                      </p:cBhvr>
                                      <p:tavLst>
                                        <p:tav tm="0">
                                          <p:val>
                                            <p:strVal val="#ppt_w*.05"/>
                                          </p:val>
                                        </p:tav>
                                        <p:tav tm="100000">
                                          <p:val>
                                            <p:strVal val="#ppt_w"/>
                                          </p:val>
                                        </p:tav>
                                      </p:tavLst>
                                    </p:anim>
                                    <p:anim calcmode="lin" valueType="num">
                                      <p:cBhvr>
                                        <p:cTn id="34" dur="1000" fill="hold"/>
                                        <p:tgtEl>
                                          <p:spTgt spid="260100"/>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60100"/>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60100"/>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60100"/>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60100"/>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40" presetClass="entr" presetSubtype="0" fill="hold" nodeType="clickEffect">
                                  <p:stCondLst>
                                    <p:cond delay="0"/>
                                  </p:stCondLst>
                                  <p:iterate type="lt">
                                    <p:tmPct val="10000"/>
                                  </p:iterate>
                                  <p:childTnLst>
                                    <p:set>
                                      <p:cBhvr>
                                        <p:cTn id="42" dur="1" fill="hold">
                                          <p:stCondLst>
                                            <p:cond delay="0"/>
                                          </p:stCondLst>
                                        </p:cTn>
                                        <p:tgtEl>
                                          <p:spTgt spid="260099">
                                            <p:txEl>
                                              <p:pRg st="0" end="0"/>
                                            </p:txEl>
                                          </p:spTgt>
                                        </p:tgtEl>
                                        <p:attrNameLst>
                                          <p:attrName>style.visibility</p:attrName>
                                        </p:attrNameLst>
                                      </p:cBhvr>
                                      <p:to>
                                        <p:strVal val="visible"/>
                                      </p:to>
                                    </p:set>
                                    <p:animEffect transition="in" filter="fade">
                                      <p:cBhvr>
                                        <p:cTn id="43" dur="500"/>
                                        <p:tgtEl>
                                          <p:spTgt spid="260099">
                                            <p:txEl>
                                              <p:pRg st="0" end="0"/>
                                            </p:txEl>
                                          </p:spTgt>
                                        </p:tgtEl>
                                      </p:cBhvr>
                                    </p:animEffect>
                                    <p:anim calcmode="lin" valueType="num">
                                      <p:cBhvr>
                                        <p:cTn id="44" dur="500" fill="hold"/>
                                        <p:tgtEl>
                                          <p:spTgt spid="260099">
                                            <p:txEl>
                                              <p:pRg st="0" end="0"/>
                                            </p:txEl>
                                          </p:spTgt>
                                        </p:tgtEl>
                                        <p:attrNameLst>
                                          <p:attrName>ppt_x</p:attrName>
                                        </p:attrNameLst>
                                      </p:cBhvr>
                                      <p:tavLst>
                                        <p:tav tm="0">
                                          <p:val>
                                            <p:strVal val="#ppt_x-.1"/>
                                          </p:val>
                                        </p:tav>
                                        <p:tav tm="100000">
                                          <p:val>
                                            <p:strVal val="#ppt_x"/>
                                          </p:val>
                                        </p:tav>
                                      </p:tavLst>
                                    </p:anim>
                                    <p:anim calcmode="lin" valueType="num">
                                      <p:cBhvr>
                                        <p:cTn id="45" dur="500" fill="hold"/>
                                        <p:tgtEl>
                                          <p:spTgt spid="260099">
                                            <p:txEl>
                                              <p:pRg st="0" end="0"/>
                                            </p:txEl>
                                          </p:spTgt>
                                        </p:tgtEl>
                                        <p:attrNameLst>
                                          <p:attrName>ppt_y</p:attrName>
                                        </p:attrNameLst>
                                      </p:cBhvr>
                                      <p:tavLst>
                                        <p:tav tm="0">
                                          <p:val>
                                            <p:strVal val="#ppt_y"/>
                                          </p:val>
                                        </p:tav>
                                        <p:tav tm="100000">
                                          <p:val>
                                            <p:strVal val="#ppt_y"/>
                                          </p:val>
                                        </p:tav>
                                      </p:tavLst>
                                    </p:anim>
                                  </p:childTnLst>
                                </p:cTn>
                              </p:par>
                            </p:childTnLst>
                          </p:cTn>
                        </p:par>
                        <p:par>
                          <p:cTn id="46" fill="hold" nodeType="afterGroup">
                            <p:stCondLst>
                              <p:cond delay="4400"/>
                            </p:stCondLst>
                            <p:childTnLst>
                              <p:par>
                                <p:cTn id="47" presetID="52" presetClass="entr" presetSubtype="0" fill="hold" nodeType="afterEffect">
                                  <p:stCondLst>
                                    <p:cond delay="0"/>
                                  </p:stCondLst>
                                  <p:childTnLst>
                                    <p:set>
                                      <p:cBhvr>
                                        <p:cTn id="48" dur="1" fill="hold">
                                          <p:stCondLst>
                                            <p:cond delay="0"/>
                                          </p:stCondLst>
                                        </p:cTn>
                                        <p:tgtEl>
                                          <p:spTgt spid="260111"/>
                                        </p:tgtEl>
                                        <p:attrNameLst>
                                          <p:attrName>style.visibility</p:attrName>
                                        </p:attrNameLst>
                                      </p:cBhvr>
                                      <p:to>
                                        <p:strVal val="visible"/>
                                      </p:to>
                                    </p:set>
                                    <p:animScale>
                                      <p:cBhvr>
                                        <p:cTn id="49" dur="1000" decel="50000" fill="hold">
                                          <p:stCondLst>
                                            <p:cond delay="0"/>
                                          </p:stCondLst>
                                        </p:cTn>
                                        <p:tgtEl>
                                          <p:spTgt spid="2601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260111"/>
                                        </p:tgtEl>
                                        <p:attrNameLst>
                                          <p:attrName>ppt_x</p:attrName>
                                          <p:attrName>ppt_y</p:attrName>
                                        </p:attrNameLst>
                                      </p:cBhvr>
                                    </p:animMotion>
                                    <p:animEffect transition="in" filter="fade">
                                      <p:cBhvr>
                                        <p:cTn id="51" dur="1000"/>
                                        <p:tgtEl>
                                          <p:spTgt spid="260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00" grpId="0"/>
      <p:bldP spid="26010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 Box 2"/>
          <p:cNvSpPr txBox="1">
            <a:spLocks noChangeArrowheads="1"/>
          </p:cNvSpPr>
          <p:nvPr/>
        </p:nvSpPr>
        <p:spPr bwMode="auto">
          <a:xfrm>
            <a:off x="304800" y="328613"/>
            <a:ext cx="85344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a:solidFill>
                  <a:srgbClr val="FF0000"/>
                </a:solidFill>
                <a:hlinkClick r:id="rId3"/>
              </a:rPr>
              <a:t>Steamboats</a:t>
            </a:r>
            <a:r>
              <a:rPr lang="en-US">
                <a:solidFill>
                  <a:srgbClr val="CC3300"/>
                </a:solidFill>
              </a:rPr>
              <a:t> Make Shipping Profitable</a:t>
            </a:r>
          </a:p>
        </p:txBody>
      </p:sp>
      <p:sp>
        <p:nvSpPr>
          <p:cNvPr id="262147" name="Rectangle 3"/>
          <p:cNvSpPr>
            <a:spLocks noChangeArrowheads="1"/>
          </p:cNvSpPr>
          <p:nvPr/>
        </p:nvSpPr>
        <p:spPr bwMode="auto">
          <a:xfrm>
            <a:off x="190500" y="5089525"/>
            <a:ext cx="8763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000"/>
              <a:t>Henry Shreve also built the </a:t>
            </a:r>
            <a:r>
              <a:rPr lang="en-US" sz="2000" i="1">
                <a:hlinkClick r:id="rId4"/>
              </a:rPr>
              <a:t>Washington</a:t>
            </a:r>
            <a:r>
              <a:rPr lang="en-US" sz="2000"/>
              <a:t>. It was constructed from the timbers of  Wheeling’s Fort Henry.  This boat was the forerunner of the riverboats that promoted gambling and stage entertainment.</a:t>
            </a:r>
          </a:p>
        </p:txBody>
      </p:sp>
      <p:sp>
        <p:nvSpPr>
          <p:cNvPr id="262150" name="Rectangle 6"/>
          <p:cNvSpPr>
            <a:spLocks noChangeArrowheads="1"/>
          </p:cNvSpPr>
          <p:nvPr/>
        </p:nvSpPr>
        <p:spPr bwMode="auto">
          <a:xfrm>
            <a:off x="381000" y="2590800"/>
            <a:ext cx="44196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000">
                <a:solidFill>
                  <a:srgbClr val="0033CC"/>
                </a:solidFill>
              </a:rPr>
              <a:t>In 1815 the </a:t>
            </a:r>
            <a:r>
              <a:rPr lang="en-US" sz="2000" i="1">
                <a:solidFill>
                  <a:srgbClr val="0033CC"/>
                </a:solidFill>
                <a:hlinkClick r:id="rId5"/>
              </a:rPr>
              <a:t>Enterprise</a:t>
            </a:r>
            <a:r>
              <a:rPr lang="en-US" sz="2000">
                <a:solidFill>
                  <a:srgbClr val="0033CC"/>
                </a:solidFill>
              </a:rPr>
              <a:t>, owned and operated by Captain Henry Shreve from Wheeling, made a trip from New Orleans to Louisville.  The </a:t>
            </a:r>
            <a:r>
              <a:rPr lang="en-US" sz="2000" i="1">
                <a:solidFill>
                  <a:srgbClr val="0033CC"/>
                </a:solidFill>
              </a:rPr>
              <a:t>Enterprise</a:t>
            </a:r>
            <a:r>
              <a:rPr lang="en-US" sz="2000">
                <a:solidFill>
                  <a:srgbClr val="0033CC"/>
                </a:solidFill>
              </a:rPr>
              <a:t> could only make trips when the water level was high.</a:t>
            </a:r>
          </a:p>
        </p:txBody>
      </p:sp>
      <p:sp>
        <p:nvSpPr>
          <p:cNvPr id="262151" name="Rectangle 7"/>
          <p:cNvSpPr>
            <a:spLocks noChangeArrowheads="1"/>
          </p:cNvSpPr>
          <p:nvPr/>
        </p:nvSpPr>
        <p:spPr bwMode="auto">
          <a:xfrm>
            <a:off x="266700" y="1127125"/>
            <a:ext cx="8610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000"/>
              <a:t>The </a:t>
            </a:r>
            <a:r>
              <a:rPr lang="en-US" sz="2000" i="1">
                <a:hlinkClick r:id="rId6"/>
              </a:rPr>
              <a:t>New Orleans</a:t>
            </a:r>
            <a:r>
              <a:rPr lang="en-US" sz="2000">
                <a:hlinkClick r:id="rId6"/>
              </a:rPr>
              <a:t> </a:t>
            </a:r>
            <a:r>
              <a:rPr lang="en-US" sz="2000"/>
              <a:t>was the first steamboat to travel on major rivers, like the Ohio and Mississippi.  The </a:t>
            </a:r>
            <a:r>
              <a:rPr lang="en-US" sz="2000" i="1"/>
              <a:t>New Orleans</a:t>
            </a:r>
            <a:r>
              <a:rPr lang="en-US" sz="2000"/>
              <a:t> proved that shipping goods by steamboat was profitable.  </a:t>
            </a:r>
          </a:p>
        </p:txBody>
      </p:sp>
      <p:pic>
        <p:nvPicPr>
          <p:cNvPr id="26215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2379663"/>
            <a:ext cx="3657600"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62151"/>
                                        </p:tgtEl>
                                        <p:attrNameLst>
                                          <p:attrName>style.visibility</p:attrName>
                                        </p:attrNameLst>
                                      </p:cBhvr>
                                      <p:to>
                                        <p:strVal val="visible"/>
                                      </p:to>
                                    </p:set>
                                    <p:animEffect transition="in" filter="diamond(in)">
                                      <p:cBhvr>
                                        <p:cTn id="7" dur="2000"/>
                                        <p:tgtEl>
                                          <p:spTgt spid="2621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4" presetClass="entr" presetSubtype="0" accel="100000" fill="hold" nodeType="clickEffect">
                                  <p:stCondLst>
                                    <p:cond delay="0"/>
                                  </p:stCondLst>
                                  <p:childTnLst>
                                    <p:set>
                                      <p:cBhvr>
                                        <p:cTn id="11" dur="1" fill="hold">
                                          <p:stCondLst>
                                            <p:cond delay="0"/>
                                          </p:stCondLst>
                                        </p:cTn>
                                        <p:tgtEl>
                                          <p:spTgt spid="262150">
                                            <p:txEl>
                                              <p:pRg st="0" end="0"/>
                                            </p:txEl>
                                          </p:spTgt>
                                        </p:tgtEl>
                                        <p:attrNameLst>
                                          <p:attrName>style.visibility</p:attrName>
                                        </p:attrNameLst>
                                      </p:cBhvr>
                                      <p:to>
                                        <p:strVal val="visible"/>
                                      </p:to>
                                    </p:set>
                                    <p:anim calcmode="lin" valueType="num">
                                      <p:cBhvr>
                                        <p:cTn id="12" dur="500" fill="hold"/>
                                        <p:tgtEl>
                                          <p:spTgt spid="262150">
                                            <p:txEl>
                                              <p:pRg st="0" end="0"/>
                                            </p:txEl>
                                          </p:spTgt>
                                        </p:tgtEl>
                                        <p:attrNameLst>
                                          <p:attrName>ppt_w</p:attrName>
                                        </p:attrNameLst>
                                      </p:cBhvr>
                                      <p:tavLst>
                                        <p:tav tm="0">
                                          <p:val>
                                            <p:strVal val="#ppt_w*0.05"/>
                                          </p:val>
                                        </p:tav>
                                        <p:tav tm="100000">
                                          <p:val>
                                            <p:strVal val="#ppt_w"/>
                                          </p:val>
                                        </p:tav>
                                      </p:tavLst>
                                    </p:anim>
                                    <p:anim calcmode="lin" valueType="num">
                                      <p:cBhvr>
                                        <p:cTn id="13" dur="500" fill="hold"/>
                                        <p:tgtEl>
                                          <p:spTgt spid="262150">
                                            <p:txEl>
                                              <p:pRg st="0" end="0"/>
                                            </p:txEl>
                                          </p:spTgt>
                                        </p:tgtEl>
                                        <p:attrNameLst>
                                          <p:attrName>ppt_h</p:attrName>
                                        </p:attrNameLst>
                                      </p:cBhvr>
                                      <p:tavLst>
                                        <p:tav tm="0">
                                          <p:val>
                                            <p:strVal val="#ppt_h"/>
                                          </p:val>
                                        </p:tav>
                                        <p:tav tm="100000">
                                          <p:val>
                                            <p:strVal val="#ppt_h"/>
                                          </p:val>
                                        </p:tav>
                                      </p:tavLst>
                                    </p:anim>
                                    <p:anim calcmode="lin" valueType="num">
                                      <p:cBhvr>
                                        <p:cTn id="14" dur="500" fill="hold"/>
                                        <p:tgtEl>
                                          <p:spTgt spid="262150">
                                            <p:txEl>
                                              <p:pRg st="0" end="0"/>
                                            </p:txEl>
                                          </p:spTgt>
                                        </p:tgtEl>
                                        <p:attrNameLst>
                                          <p:attrName>ppt_x</p:attrName>
                                        </p:attrNameLst>
                                      </p:cBhvr>
                                      <p:tavLst>
                                        <p:tav tm="0">
                                          <p:val>
                                            <p:strVal val="#ppt_x-.2"/>
                                          </p:val>
                                        </p:tav>
                                        <p:tav tm="100000">
                                          <p:val>
                                            <p:strVal val="#ppt_x"/>
                                          </p:val>
                                        </p:tav>
                                      </p:tavLst>
                                    </p:anim>
                                    <p:anim calcmode="lin" valueType="num">
                                      <p:cBhvr>
                                        <p:cTn id="15" dur="500" fill="hold"/>
                                        <p:tgtEl>
                                          <p:spTgt spid="262150">
                                            <p:txEl>
                                              <p:pRg st="0" end="0"/>
                                            </p:txEl>
                                          </p:spTgt>
                                        </p:tgtEl>
                                        <p:attrNameLst>
                                          <p:attrName>ppt_y</p:attrName>
                                        </p:attrNameLst>
                                      </p:cBhvr>
                                      <p:tavLst>
                                        <p:tav tm="0">
                                          <p:val>
                                            <p:strVal val="#ppt_y"/>
                                          </p:val>
                                        </p:tav>
                                        <p:tav tm="100000">
                                          <p:val>
                                            <p:strVal val="#ppt_y"/>
                                          </p:val>
                                        </p:tav>
                                      </p:tavLst>
                                    </p:anim>
                                    <p:animEffect transition="in" filter="fade">
                                      <p:cBhvr>
                                        <p:cTn id="16" dur="500"/>
                                        <p:tgtEl>
                                          <p:spTgt spid="262150">
                                            <p:txEl>
                                              <p:pRg st="0" end="0"/>
                                            </p:txEl>
                                          </p:spTgt>
                                        </p:tgtEl>
                                      </p:cBhvr>
                                    </p:animEffect>
                                  </p:childTnLst>
                                </p:cTn>
                              </p:par>
                            </p:childTnLst>
                          </p:cTn>
                        </p:par>
                        <p:par>
                          <p:cTn id="17" fill="hold" nodeType="afterGroup">
                            <p:stCondLst>
                              <p:cond delay="500"/>
                            </p:stCondLst>
                            <p:childTnLst>
                              <p:par>
                                <p:cTn id="18" presetID="15" presetClass="entr" presetSubtype="0" fill="hold" nodeType="afterEffect">
                                  <p:stCondLst>
                                    <p:cond delay="0"/>
                                  </p:stCondLst>
                                  <p:childTnLst>
                                    <p:set>
                                      <p:cBhvr>
                                        <p:cTn id="19" dur="1" fill="hold">
                                          <p:stCondLst>
                                            <p:cond delay="0"/>
                                          </p:stCondLst>
                                        </p:cTn>
                                        <p:tgtEl>
                                          <p:spTgt spid="262154"/>
                                        </p:tgtEl>
                                        <p:attrNameLst>
                                          <p:attrName>style.visibility</p:attrName>
                                        </p:attrNameLst>
                                      </p:cBhvr>
                                      <p:to>
                                        <p:strVal val="visible"/>
                                      </p:to>
                                    </p:set>
                                    <p:anim calcmode="lin" valueType="num">
                                      <p:cBhvr>
                                        <p:cTn id="20" dur="1000" fill="hold"/>
                                        <p:tgtEl>
                                          <p:spTgt spid="262154"/>
                                        </p:tgtEl>
                                        <p:attrNameLst>
                                          <p:attrName>ppt_w</p:attrName>
                                        </p:attrNameLst>
                                      </p:cBhvr>
                                      <p:tavLst>
                                        <p:tav tm="0">
                                          <p:val>
                                            <p:fltVal val="0"/>
                                          </p:val>
                                        </p:tav>
                                        <p:tav tm="100000">
                                          <p:val>
                                            <p:strVal val="#ppt_w"/>
                                          </p:val>
                                        </p:tav>
                                      </p:tavLst>
                                    </p:anim>
                                    <p:anim calcmode="lin" valueType="num">
                                      <p:cBhvr>
                                        <p:cTn id="21" dur="1000" fill="hold"/>
                                        <p:tgtEl>
                                          <p:spTgt spid="262154"/>
                                        </p:tgtEl>
                                        <p:attrNameLst>
                                          <p:attrName>ppt_h</p:attrName>
                                        </p:attrNameLst>
                                      </p:cBhvr>
                                      <p:tavLst>
                                        <p:tav tm="0">
                                          <p:val>
                                            <p:fltVal val="0"/>
                                          </p:val>
                                        </p:tav>
                                        <p:tav tm="100000">
                                          <p:val>
                                            <p:strVal val="#ppt_h"/>
                                          </p:val>
                                        </p:tav>
                                      </p:tavLst>
                                    </p:anim>
                                    <p:anim calcmode="lin" valueType="num">
                                      <p:cBhvr>
                                        <p:cTn id="22" dur="1000" fill="hold"/>
                                        <p:tgtEl>
                                          <p:spTgt spid="262154"/>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26215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nodeType="clickEffect">
                                  <p:stCondLst>
                                    <p:cond delay="0"/>
                                  </p:stCondLst>
                                  <p:childTnLst>
                                    <p:set>
                                      <p:cBhvr>
                                        <p:cTn id="27" dur="1" fill="hold">
                                          <p:stCondLst>
                                            <p:cond delay="0"/>
                                          </p:stCondLst>
                                        </p:cTn>
                                        <p:tgtEl>
                                          <p:spTgt spid="262147">
                                            <p:txEl>
                                              <p:pRg st="0" end="0"/>
                                            </p:txEl>
                                          </p:spTgt>
                                        </p:tgtEl>
                                        <p:attrNameLst>
                                          <p:attrName>style.visibility</p:attrName>
                                        </p:attrNameLst>
                                      </p:cBhvr>
                                      <p:to>
                                        <p:strVal val="visible"/>
                                      </p:to>
                                    </p:set>
                                    <p:anim calcmode="lin" valueType="num">
                                      <p:cBhvr>
                                        <p:cTn id="28" dur="1000" fill="hold"/>
                                        <p:tgtEl>
                                          <p:spTgt spid="262147">
                                            <p:txEl>
                                              <p:pRg st="0" end="0"/>
                                            </p:txEl>
                                          </p:spTgt>
                                        </p:tgtEl>
                                        <p:attrNameLst>
                                          <p:attrName>ppt_x</p:attrName>
                                        </p:attrNameLst>
                                      </p:cBhvr>
                                      <p:tavLst>
                                        <p:tav tm="0">
                                          <p:val>
                                            <p:strVal val="#ppt_x-.2"/>
                                          </p:val>
                                        </p:tav>
                                        <p:tav tm="100000">
                                          <p:val>
                                            <p:strVal val="#ppt_x"/>
                                          </p:val>
                                        </p:tav>
                                      </p:tavLst>
                                    </p:anim>
                                    <p:anim calcmode="lin" valueType="num">
                                      <p:cBhvr>
                                        <p:cTn id="29" dur="1000" fill="hold"/>
                                        <p:tgtEl>
                                          <p:spTgt spid="26214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2621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5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 Box 2"/>
          <p:cNvSpPr txBox="1">
            <a:spLocks noChangeArrowheads="1"/>
          </p:cNvSpPr>
          <p:nvPr/>
        </p:nvSpPr>
        <p:spPr bwMode="auto">
          <a:xfrm>
            <a:off x="2305050" y="166688"/>
            <a:ext cx="45339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sz="3600">
                <a:solidFill>
                  <a:srgbClr val="CC3300"/>
                </a:solidFill>
              </a:rPr>
              <a:t>RAILROAD TRAVEL</a:t>
            </a:r>
          </a:p>
        </p:txBody>
      </p:sp>
      <p:sp>
        <p:nvSpPr>
          <p:cNvPr id="61442" name="Rectangle 3"/>
          <p:cNvSpPr>
            <a:spLocks noChangeArrowheads="1"/>
          </p:cNvSpPr>
          <p:nvPr/>
        </p:nvSpPr>
        <p:spPr bwMode="auto">
          <a:xfrm flipV="1">
            <a:off x="2286000" y="6188075"/>
            <a:ext cx="457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endParaRPr lang="en-US"/>
          </a:p>
        </p:txBody>
      </p:sp>
      <p:sp>
        <p:nvSpPr>
          <p:cNvPr id="61443" name="Rectangle 4"/>
          <p:cNvSpPr>
            <a:spLocks noChangeArrowheads="1"/>
          </p:cNvSpPr>
          <p:nvPr/>
        </p:nvSpPr>
        <p:spPr bwMode="auto">
          <a:xfrm flipV="1">
            <a:off x="2286000" y="6492875"/>
            <a:ext cx="457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endParaRPr lang="en-US"/>
          </a:p>
        </p:txBody>
      </p:sp>
      <p:sp>
        <p:nvSpPr>
          <p:cNvPr id="264197" name="Rectangle 5"/>
          <p:cNvSpPr>
            <a:spLocks noChangeArrowheads="1"/>
          </p:cNvSpPr>
          <p:nvPr/>
        </p:nvSpPr>
        <p:spPr bwMode="auto">
          <a:xfrm>
            <a:off x="228600" y="6172200"/>
            <a:ext cx="8724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spcBef>
                <a:spcPct val="50000"/>
              </a:spcBef>
            </a:pPr>
            <a:r>
              <a:rPr lang="en-US" sz="2000">
                <a:solidFill>
                  <a:srgbClr val="CC3300"/>
                </a:solidFill>
              </a:rPr>
              <a:t>The </a:t>
            </a:r>
            <a:r>
              <a:rPr lang="en-US" sz="2000" i="1">
                <a:solidFill>
                  <a:srgbClr val="CC3300"/>
                </a:solidFill>
              </a:rPr>
              <a:t>Lafayette</a:t>
            </a:r>
            <a:r>
              <a:rPr lang="en-US" sz="2000">
                <a:solidFill>
                  <a:srgbClr val="CC3300"/>
                </a:solidFill>
              </a:rPr>
              <a:t> became the first horizontal boiler locomotive in America.</a:t>
            </a:r>
          </a:p>
        </p:txBody>
      </p:sp>
      <p:sp>
        <p:nvSpPr>
          <p:cNvPr id="264198" name="Rectangle 6"/>
          <p:cNvSpPr>
            <a:spLocks noChangeArrowheads="1"/>
          </p:cNvSpPr>
          <p:nvPr/>
        </p:nvSpPr>
        <p:spPr bwMode="auto">
          <a:xfrm>
            <a:off x="5257800" y="4402138"/>
            <a:ext cx="3810000"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a:solidFill>
                  <a:srgbClr val="0033CC"/>
                </a:solidFill>
              </a:rPr>
              <a:t>Changing the position of the boilers on the steam engine provided the power the train engines needed to push across the Appalachian Mountains.</a:t>
            </a:r>
          </a:p>
        </p:txBody>
      </p:sp>
      <p:sp>
        <p:nvSpPr>
          <p:cNvPr id="264199" name="Rectangle 7"/>
          <p:cNvSpPr>
            <a:spLocks noChangeArrowheads="1"/>
          </p:cNvSpPr>
          <p:nvPr/>
        </p:nvSpPr>
        <p:spPr bwMode="auto">
          <a:xfrm>
            <a:off x="152400" y="2743200"/>
            <a:ext cx="52355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000">
                <a:solidFill>
                  <a:srgbClr val="008080"/>
                </a:solidFill>
              </a:rPr>
              <a:t>The </a:t>
            </a:r>
            <a:r>
              <a:rPr lang="en-US" sz="2000" i="1">
                <a:solidFill>
                  <a:srgbClr val="CC3300"/>
                </a:solidFill>
              </a:rPr>
              <a:t>Tom Thumb</a:t>
            </a:r>
            <a:r>
              <a:rPr lang="en-US" sz="2000">
                <a:solidFill>
                  <a:srgbClr val="008080"/>
                </a:solidFill>
              </a:rPr>
              <a:t> lost credibility when it lost a race against a horse-drawn rail car.  The loss was the result of a broken belt.</a:t>
            </a:r>
          </a:p>
        </p:txBody>
      </p:sp>
      <p:sp>
        <p:nvSpPr>
          <p:cNvPr id="264200" name="Rectangle 8"/>
          <p:cNvSpPr>
            <a:spLocks noChangeArrowheads="1"/>
          </p:cNvSpPr>
          <p:nvPr/>
        </p:nvSpPr>
        <p:spPr bwMode="auto">
          <a:xfrm>
            <a:off x="381000" y="1736725"/>
            <a:ext cx="48926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000">
                <a:solidFill>
                  <a:srgbClr val="008080"/>
                </a:solidFill>
              </a:rPr>
              <a:t>Peter Cooper unveiled the first steam-powered engine, the </a:t>
            </a:r>
            <a:r>
              <a:rPr lang="en-US" sz="2000" i="1">
                <a:solidFill>
                  <a:srgbClr val="CC3300"/>
                </a:solidFill>
                <a:hlinkClick r:id="rId3"/>
              </a:rPr>
              <a:t>Tom Thumb</a:t>
            </a:r>
            <a:r>
              <a:rPr lang="en-US" sz="2000">
                <a:solidFill>
                  <a:srgbClr val="008080"/>
                </a:solidFill>
              </a:rPr>
              <a:t>.</a:t>
            </a:r>
          </a:p>
        </p:txBody>
      </p:sp>
      <p:sp>
        <p:nvSpPr>
          <p:cNvPr id="264201" name="Rectangle 9"/>
          <p:cNvSpPr>
            <a:spLocks noChangeArrowheads="1"/>
          </p:cNvSpPr>
          <p:nvPr/>
        </p:nvSpPr>
        <p:spPr bwMode="auto">
          <a:xfrm>
            <a:off x="304800" y="822325"/>
            <a:ext cx="8686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sz="2000">
                <a:solidFill>
                  <a:srgbClr val="0033CC"/>
                </a:solidFill>
              </a:rPr>
              <a:t>Railroad travel, which included horse-drawn trains, did not become important until they became steam-powered.</a:t>
            </a:r>
          </a:p>
        </p:txBody>
      </p:sp>
      <p:pic>
        <p:nvPicPr>
          <p:cNvPr id="26420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962400"/>
            <a:ext cx="3276600" cy="209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64205"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0525" y="1609725"/>
            <a:ext cx="3368675"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64201">
                                            <p:txEl>
                                              <p:pRg st="0" end="0"/>
                                            </p:txEl>
                                          </p:spTgt>
                                        </p:tgtEl>
                                        <p:attrNameLst>
                                          <p:attrName>style.visibility</p:attrName>
                                        </p:attrNameLst>
                                      </p:cBhvr>
                                      <p:to>
                                        <p:strVal val="visible"/>
                                      </p:to>
                                    </p:set>
                                    <p:anim calcmode="discrete" valueType="clr">
                                      <p:cBhvr override="childStyle">
                                        <p:cTn id="7" dur="80"/>
                                        <p:tgtEl>
                                          <p:spTgt spid="26420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64201">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64201">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264200">
                                            <p:txEl>
                                              <p:pRg st="0" end="0"/>
                                            </p:txEl>
                                          </p:spTgt>
                                        </p:tgtEl>
                                        <p:attrNameLst>
                                          <p:attrName>style.visibility</p:attrName>
                                        </p:attrNameLst>
                                      </p:cBhvr>
                                      <p:to>
                                        <p:strVal val="visible"/>
                                      </p:to>
                                    </p:set>
                                    <p:anim calcmode="lin" valueType="num">
                                      <p:cBhvr>
                                        <p:cTn id="14" dur="1000" fill="hold"/>
                                        <p:tgtEl>
                                          <p:spTgt spid="264200">
                                            <p:txEl>
                                              <p:pRg st="0" end="0"/>
                                            </p:txEl>
                                          </p:spTgt>
                                        </p:tgtEl>
                                        <p:attrNameLst>
                                          <p:attrName>ppt_x</p:attrName>
                                        </p:attrNameLst>
                                      </p:cBhvr>
                                      <p:tavLst>
                                        <p:tav tm="0">
                                          <p:val>
                                            <p:strVal val="#ppt_x-.2"/>
                                          </p:val>
                                        </p:tav>
                                        <p:tav tm="100000">
                                          <p:val>
                                            <p:strVal val="#ppt_x"/>
                                          </p:val>
                                        </p:tav>
                                      </p:tavLst>
                                    </p:anim>
                                    <p:anim calcmode="lin" valueType="num">
                                      <p:cBhvr>
                                        <p:cTn id="15" dur="1000" fill="hold"/>
                                        <p:tgtEl>
                                          <p:spTgt spid="26420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64200">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nodeType="clickEffect">
                                  <p:stCondLst>
                                    <p:cond delay="0"/>
                                  </p:stCondLst>
                                  <p:childTnLst>
                                    <p:set>
                                      <p:cBhvr>
                                        <p:cTn id="20" dur="1" fill="hold">
                                          <p:stCondLst>
                                            <p:cond delay="0"/>
                                          </p:stCondLst>
                                        </p:cTn>
                                        <p:tgtEl>
                                          <p:spTgt spid="264199">
                                            <p:txEl>
                                              <p:pRg st="0" end="0"/>
                                            </p:txEl>
                                          </p:spTgt>
                                        </p:tgtEl>
                                        <p:attrNameLst>
                                          <p:attrName>style.visibility</p:attrName>
                                        </p:attrNameLst>
                                      </p:cBhvr>
                                      <p:to>
                                        <p:strVal val="visible"/>
                                      </p:to>
                                    </p:set>
                                    <p:anim calcmode="lin" valueType="num">
                                      <p:cBhvr>
                                        <p:cTn id="21" dur="1000" fill="hold"/>
                                        <p:tgtEl>
                                          <p:spTgt spid="264199">
                                            <p:txEl>
                                              <p:pRg st="0" end="0"/>
                                            </p:txEl>
                                          </p:spTgt>
                                        </p:tgtEl>
                                        <p:attrNameLst>
                                          <p:attrName>ppt_x</p:attrName>
                                        </p:attrNameLst>
                                      </p:cBhvr>
                                      <p:tavLst>
                                        <p:tav tm="0">
                                          <p:val>
                                            <p:strVal val="#ppt_x-.2"/>
                                          </p:val>
                                        </p:tav>
                                        <p:tav tm="100000">
                                          <p:val>
                                            <p:strVal val="#ppt_x"/>
                                          </p:val>
                                        </p:tav>
                                      </p:tavLst>
                                    </p:anim>
                                    <p:anim calcmode="lin" valueType="num">
                                      <p:cBhvr>
                                        <p:cTn id="22" dur="1000" fill="hold"/>
                                        <p:tgtEl>
                                          <p:spTgt spid="26419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64199">
                                            <p:txEl>
                                              <p:pRg st="0" end="0"/>
                                            </p:txEl>
                                          </p:spTgt>
                                        </p:tgtEl>
                                      </p:cBhvr>
                                    </p:animEffect>
                                  </p:childTnLst>
                                </p:cTn>
                              </p:par>
                            </p:childTnLst>
                          </p:cTn>
                        </p:par>
                        <p:par>
                          <p:cTn id="24" fill="hold" nodeType="afterGroup">
                            <p:stCondLst>
                              <p:cond delay="1000"/>
                            </p:stCondLst>
                            <p:childTnLst>
                              <p:par>
                                <p:cTn id="25" presetID="51" presetClass="entr" presetSubtype="0" fill="hold" nodeType="afterEffect">
                                  <p:stCondLst>
                                    <p:cond delay="0"/>
                                  </p:stCondLst>
                                  <p:childTnLst>
                                    <p:set>
                                      <p:cBhvr>
                                        <p:cTn id="26" dur="1" fill="hold">
                                          <p:stCondLst>
                                            <p:cond delay="0"/>
                                          </p:stCondLst>
                                        </p:cTn>
                                        <p:tgtEl>
                                          <p:spTgt spid="264205"/>
                                        </p:tgtEl>
                                        <p:attrNameLst>
                                          <p:attrName>style.visibility</p:attrName>
                                        </p:attrNameLst>
                                      </p:cBhvr>
                                      <p:to>
                                        <p:strVal val="visible"/>
                                      </p:to>
                                    </p:set>
                                    <p:animEffect transition="in" filter="fade">
                                      <p:cBhvr>
                                        <p:cTn id="27" dur="770" decel="100000"/>
                                        <p:tgtEl>
                                          <p:spTgt spid="264205"/>
                                        </p:tgtEl>
                                      </p:cBhvr>
                                    </p:animEffect>
                                    <p:animScale>
                                      <p:cBhvr>
                                        <p:cTn id="28" dur="770" decel="100000"/>
                                        <p:tgtEl>
                                          <p:spTgt spid="264205"/>
                                        </p:tgtEl>
                                      </p:cBhvr>
                                      <p:from x="10000" y="10000"/>
                                      <p:to x="200000" y="450000"/>
                                    </p:animScale>
                                    <p:animScale>
                                      <p:cBhvr>
                                        <p:cTn id="29" dur="1230" accel="100000" fill="hold">
                                          <p:stCondLst>
                                            <p:cond delay="770"/>
                                          </p:stCondLst>
                                        </p:cTn>
                                        <p:tgtEl>
                                          <p:spTgt spid="264205"/>
                                        </p:tgtEl>
                                      </p:cBhvr>
                                      <p:from x="200000" y="450000"/>
                                      <p:to x="100000" y="100000"/>
                                    </p:animScale>
                                    <p:set>
                                      <p:cBhvr>
                                        <p:cTn id="30" dur="770" fill="hold"/>
                                        <p:tgtEl>
                                          <p:spTgt spid="264205"/>
                                        </p:tgtEl>
                                        <p:attrNameLst>
                                          <p:attrName>ppt_x</p:attrName>
                                        </p:attrNameLst>
                                      </p:cBhvr>
                                      <p:to>
                                        <p:strVal val="(0.5)"/>
                                      </p:to>
                                    </p:set>
                                    <p:anim from="(0.5)" to="(#ppt_x)" calcmode="lin" valueType="num">
                                      <p:cBhvr>
                                        <p:cTn id="31" dur="1230" accel="100000" fill="hold">
                                          <p:stCondLst>
                                            <p:cond delay="770"/>
                                          </p:stCondLst>
                                        </p:cTn>
                                        <p:tgtEl>
                                          <p:spTgt spid="264205"/>
                                        </p:tgtEl>
                                        <p:attrNameLst>
                                          <p:attrName>ppt_x</p:attrName>
                                        </p:attrNameLst>
                                      </p:cBhvr>
                                    </p:anim>
                                    <p:set>
                                      <p:cBhvr>
                                        <p:cTn id="32" dur="770" fill="hold"/>
                                        <p:tgtEl>
                                          <p:spTgt spid="264205"/>
                                        </p:tgtEl>
                                        <p:attrNameLst>
                                          <p:attrName>ppt_y</p:attrName>
                                        </p:attrNameLst>
                                      </p:cBhvr>
                                      <p:to>
                                        <p:strVal val="(#ppt_y+0.4)"/>
                                      </p:to>
                                    </p:set>
                                    <p:anim from="(#ppt_y+0.4)" to="(#ppt_y)" calcmode="lin" valueType="num">
                                      <p:cBhvr>
                                        <p:cTn id="33" dur="1230" accel="100000" fill="hold">
                                          <p:stCondLst>
                                            <p:cond delay="770"/>
                                          </p:stCondLst>
                                        </p:cTn>
                                        <p:tgtEl>
                                          <p:spTgt spid="264205"/>
                                        </p:tgtEl>
                                        <p:attrNameLst>
                                          <p:attrName>ppt_y</p:attrName>
                                        </p:attrNameLst>
                                      </p:cBhvr>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54" presetClass="entr" presetSubtype="0" accel="100000" fill="hold" nodeType="clickEffect">
                                  <p:stCondLst>
                                    <p:cond delay="0"/>
                                  </p:stCondLst>
                                  <p:childTnLst>
                                    <p:set>
                                      <p:cBhvr>
                                        <p:cTn id="37" dur="1" fill="hold">
                                          <p:stCondLst>
                                            <p:cond delay="0"/>
                                          </p:stCondLst>
                                        </p:cTn>
                                        <p:tgtEl>
                                          <p:spTgt spid="264198">
                                            <p:txEl>
                                              <p:pRg st="0" end="0"/>
                                            </p:txEl>
                                          </p:spTgt>
                                        </p:tgtEl>
                                        <p:attrNameLst>
                                          <p:attrName>style.visibility</p:attrName>
                                        </p:attrNameLst>
                                      </p:cBhvr>
                                      <p:to>
                                        <p:strVal val="visible"/>
                                      </p:to>
                                    </p:set>
                                    <p:anim calcmode="lin" valueType="num">
                                      <p:cBhvr>
                                        <p:cTn id="38" dur="500" fill="hold"/>
                                        <p:tgtEl>
                                          <p:spTgt spid="264198">
                                            <p:txEl>
                                              <p:pRg st="0" end="0"/>
                                            </p:txEl>
                                          </p:spTgt>
                                        </p:tgtEl>
                                        <p:attrNameLst>
                                          <p:attrName>ppt_w</p:attrName>
                                        </p:attrNameLst>
                                      </p:cBhvr>
                                      <p:tavLst>
                                        <p:tav tm="0">
                                          <p:val>
                                            <p:strVal val="#ppt_w*0.05"/>
                                          </p:val>
                                        </p:tav>
                                        <p:tav tm="100000">
                                          <p:val>
                                            <p:strVal val="#ppt_w"/>
                                          </p:val>
                                        </p:tav>
                                      </p:tavLst>
                                    </p:anim>
                                    <p:anim calcmode="lin" valueType="num">
                                      <p:cBhvr>
                                        <p:cTn id="39" dur="500" fill="hold"/>
                                        <p:tgtEl>
                                          <p:spTgt spid="264198">
                                            <p:txEl>
                                              <p:pRg st="0" end="0"/>
                                            </p:txEl>
                                          </p:spTgt>
                                        </p:tgtEl>
                                        <p:attrNameLst>
                                          <p:attrName>ppt_h</p:attrName>
                                        </p:attrNameLst>
                                      </p:cBhvr>
                                      <p:tavLst>
                                        <p:tav tm="0">
                                          <p:val>
                                            <p:strVal val="#ppt_h"/>
                                          </p:val>
                                        </p:tav>
                                        <p:tav tm="100000">
                                          <p:val>
                                            <p:strVal val="#ppt_h"/>
                                          </p:val>
                                        </p:tav>
                                      </p:tavLst>
                                    </p:anim>
                                    <p:anim calcmode="lin" valueType="num">
                                      <p:cBhvr>
                                        <p:cTn id="40" dur="500" fill="hold"/>
                                        <p:tgtEl>
                                          <p:spTgt spid="264198">
                                            <p:txEl>
                                              <p:pRg st="0" end="0"/>
                                            </p:txEl>
                                          </p:spTgt>
                                        </p:tgtEl>
                                        <p:attrNameLst>
                                          <p:attrName>ppt_x</p:attrName>
                                        </p:attrNameLst>
                                      </p:cBhvr>
                                      <p:tavLst>
                                        <p:tav tm="0">
                                          <p:val>
                                            <p:strVal val="#ppt_x-.2"/>
                                          </p:val>
                                        </p:tav>
                                        <p:tav tm="100000">
                                          <p:val>
                                            <p:strVal val="#ppt_x"/>
                                          </p:val>
                                        </p:tav>
                                      </p:tavLst>
                                    </p:anim>
                                    <p:anim calcmode="lin" valueType="num">
                                      <p:cBhvr>
                                        <p:cTn id="41" dur="500" fill="hold"/>
                                        <p:tgtEl>
                                          <p:spTgt spid="264198">
                                            <p:txEl>
                                              <p:pRg st="0" end="0"/>
                                            </p:txEl>
                                          </p:spTgt>
                                        </p:tgtEl>
                                        <p:attrNameLst>
                                          <p:attrName>ppt_y</p:attrName>
                                        </p:attrNameLst>
                                      </p:cBhvr>
                                      <p:tavLst>
                                        <p:tav tm="0">
                                          <p:val>
                                            <p:strVal val="#ppt_y"/>
                                          </p:val>
                                        </p:tav>
                                        <p:tav tm="100000">
                                          <p:val>
                                            <p:strVal val="#ppt_y"/>
                                          </p:val>
                                        </p:tav>
                                      </p:tavLst>
                                    </p:anim>
                                    <p:animEffect transition="in" filter="fade">
                                      <p:cBhvr>
                                        <p:cTn id="42" dur="500"/>
                                        <p:tgtEl>
                                          <p:spTgt spid="264198">
                                            <p:txEl>
                                              <p:pRg st="0" end="0"/>
                                            </p:txEl>
                                          </p:spTgt>
                                        </p:tgtEl>
                                      </p:cBhvr>
                                    </p:animEffect>
                                  </p:childTnLst>
                                </p:cTn>
                              </p:par>
                            </p:childTnLst>
                          </p:cTn>
                        </p:par>
                        <p:par>
                          <p:cTn id="43" fill="hold" nodeType="afterGroup">
                            <p:stCondLst>
                              <p:cond delay="500"/>
                            </p:stCondLst>
                            <p:childTnLst>
                              <p:par>
                                <p:cTn id="44" presetID="24" presetClass="entr" presetSubtype="0" fill="hold" nodeType="afterEffect">
                                  <p:stCondLst>
                                    <p:cond delay="0"/>
                                  </p:stCondLst>
                                  <p:childTnLst>
                                    <p:set>
                                      <p:cBhvr>
                                        <p:cTn id="45" dur="1" fill="hold">
                                          <p:stCondLst>
                                            <p:cond delay="0"/>
                                          </p:stCondLst>
                                        </p:cTn>
                                        <p:tgtEl>
                                          <p:spTgt spid="264204"/>
                                        </p:tgtEl>
                                        <p:attrNameLst>
                                          <p:attrName>style.visibility</p:attrName>
                                        </p:attrNameLst>
                                      </p:cBhvr>
                                      <p:to>
                                        <p:strVal val="visible"/>
                                      </p:to>
                                    </p:set>
                                    <p:anim to="" calcmode="lin" valueType="num">
                                      <p:cBhvr>
                                        <p:cTn id="46" dur="1" fill="hold"/>
                                        <p:tgtEl>
                                          <p:spTgt spid="264204"/>
                                        </p:tgtEl>
                                        <p:attrNameLst>
                                          <p:attrName/>
                                        </p:attrNameLst>
                                      </p:cBhvr>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64197"/>
                                        </p:tgtEl>
                                        <p:attrNameLst>
                                          <p:attrName>style.visibility</p:attrName>
                                        </p:attrNameLst>
                                      </p:cBhvr>
                                      <p:to>
                                        <p:strVal val="visible"/>
                                      </p:to>
                                    </p:set>
                                    <p:anim calcmode="lin" valueType="num">
                                      <p:cBhvr additive="base">
                                        <p:cTn id="51" dur="500" fill="hold"/>
                                        <p:tgtEl>
                                          <p:spTgt spid="264197"/>
                                        </p:tgtEl>
                                        <p:attrNameLst>
                                          <p:attrName>ppt_x</p:attrName>
                                        </p:attrNameLst>
                                      </p:cBhvr>
                                      <p:tavLst>
                                        <p:tav tm="0">
                                          <p:val>
                                            <p:strVal val="#ppt_x"/>
                                          </p:val>
                                        </p:tav>
                                        <p:tav tm="100000">
                                          <p:val>
                                            <p:strVal val="#ppt_x"/>
                                          </p:val>
                                        </p:tav>
                                      </p:tavLst>
                                    </p:anim>
                                    <p:anim calcmode="lin" valueType="num">
                                      <p:cBhvr additive="base">
                                        <p:cTn id="52" dur="500" fill="hold"/>
                                        <p:tgtEl>
                                          <p:spTgt spid="2641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 Box 2"/>
          <p:cNvSpPr txBox="1">
            <a:spLocks noChangeArrowheads="1"/>
          </p:cNvSpPr>
          <p:nvPr/>
        </p:nvSpPr>
        <p:spPr bwMode="auto">
          <a:xfrm>
            <a:off x="933450" y="304800"/>
            <a:ext cx="72771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r>
              <a:rPr lang="en-US" sz="3600">
                <a:solidFill>
                  <a:srgbClr val="CC3300"/>
                </a:solidFill>
              </a:rPr>
              <a:t>Locomotives became popular and successful because…</a:t>
            </a:r>
          </a:p>
        </p:txBody>
      </p:sp>
      <p:sp>
        <p:nvSpPr>
          <p:cNvPr id="266243" name="Rectangle 3"/>
          <p:cNvSpPr>
            <a:spLocks noChangeArrowheads="1"/>
          </p:cNvSpPr>
          <p:nvPr/>
        </p:nvSpPr>
        <p:spPr bwMode="auto">
          <a:xfrm>
            <a:off x="4457700" y="5008563"/>
            <a:ext cx="4056063"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sz="2800">
                <a:solidFill>
                  <a:srgbClr val="0033CC"/>
                </a:solidFill>
              </a:rPr>
              <a:t>-the steam engine did not need daily care like horses</a:t>
            </a:r>
          </a:p>
        </p:txBody>
      </p:sp>
      <p:sp>
        <p:nvSpPr>
          <p:cNvPr id="266244" name="Rectangle 4"/>
          <p:cNvSpPr>
            <a:spLocks noChangeArrowheads="1"/>
          </p:cNvSpPr>
          <p:nvPr/>
        </p:nvSpPr>
        <p:spPr bwMode="auto">
          <a:xfrm>
            <a:off x="952500" y="1828800"/>
            <a:ext cx="31242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sz="2800">
                <a:solidFill>
                  <a:srgbClr val="0033CC"/>
                </a:solidFill>
              </a:rPr>
              <a:t>-railroads did not freeze in winter like canals</a:t>
            </a:r>
          </a:p>
        </p:txBody>
      </p:sp>
      <p:pic>
        <p:nvPicPr>
          <p:cNvPr id="26624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350" y="3290888"/>
            <a:ext cx="3238500"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66249" name="Picture 9"/>
          <p:cNvPicPr>
            <a:picLocks noChangeAspect="1" noChangeArrowheads="1"/>
          </p:cNvPicPr>
          <p:nvPr/>
        </p:nvPicPr>
        <p:blipFill>
          <a:blip r:embed="rId4">
            <a:extLst>
              <a:ext uri="{28A0092B-C50C-407E-A947-70E740481C1C}">
                <a14:useLocalDpi xmlns:a14="http://schemas.microsoft.com/office/drawing/2010/main" val="0"/>
              </a:ext>
            </a:extLst>
          </a:blip>
          <a:srcRect r="2438"/>
          <a:stretch>
            <a:fillRect/>
          </a:stretch>
        </p:blipFill>
        <p:spPr bwMode="auto">
          <a:xfrm>
            <a:off x="4960938" y="1878013"/>
            <a:ext cx="30480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66244"/>
                                        </p:tgtEl>
                                        <p:attrNameLst>
                                          <p:attrName>style.visibility</p:attrName>
                                        </p:attrNameLst>
                                      </p:cBhvr>
                                      <p:to>
                                        <p:strVal val="visible"/>
                                      </p:to>
                                    </p:set>
                                    <p:anim calcmode="discrete" valueType="clr">
                                      <p:cBhvr override="childStyle">
                                        <p:cTn id="7" dur="80"/>
                                        <p:tgtEl>
                                          <p:spTgt spid="26624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66244"/>
                                        </p:tgtEl>
                                        <p:attrNameLst>
                                          <p:attrName>fillcolor</p:attrName>
                                        </p:attrNameLst>
                                      </p:cBhvr>
                                      <p:tavLst>
                                        <p:tav tm="0">
                                          <p:val>
                                            <p:clrVal>
                                              <a:schemeClr val="accent2"/>
                                            </p:clrVal>
                                          </p:val>
                                        </p:tav>
                                        <p:tav tm="50000">
                                          <p:val>
                                            <p:clrVal>
                                              <a:schemeClr val="hlink"/>
                                            </p:clrVal>
                                          </p:val>
                                        </p:tav>
                                      </p:tavLst>
                                    </p:anim>
                                    <p:set>
                                      <p:cBhvr>
                                        <p:cTn id="9" dur="80"/>
                                        <p:tgtEl>
                                          <p:spTgt spid="266244"/>
                                        </p:tgtEl>
                                        <p:attrNameLst>
                                          <p:attrName>fill.type</p:attrName>
                                        </p:attrNameLst>
                                      </p:cBhvr>
                                      <p:to>
                                        <p:strVal val="solid"/>
                                      </p:to>
                                    </p:set>
                                  </p:childTnLst>
                                </p:cTn>
                              </p:par>
                            </p:childTnLst>
                          </p:cTn>
                        </p:par>
                        <p:par>
                          <p:cTn id="10" fill="hold" nodeType="afterGroup">
                            <p:stCondLst>
                              <p:cond delay="1640"/>
                            </p:stCondLst>
                            <p:childTnLst>
                              <p:par>
                                <p:cTn id="11" presetID="15" presetClass="entr" presetSubtype="0" fill="hold" nodeType="afterEffect">
                                  <p:stCondLst>
                                    <p:cond delay="0"/>
                                  </p:stCondLst>
                                  <p:childTnLst>
                                    <p:set>
                                      <p:cBhvr>
                                        <p:cTn id="12" dur="1" fill="hold">
                                          <p:stCondLst>
                                            <p:cond delay="0"/>
                                          </p:stCondLst>
                                        </p:cTn>
                                        <p:tgtEl>
                                          <p:spTgt spid="266248"/>
                                        </p:tgtEl>
                                        <p:attrNameLst>
                                          <p:attrName>style.visibility</p:attrName>
                                        </p:attrNameLst>
                                      </p:cBhvr>
                                      <p:to>
                                        <p:strVal val="visible"/>
                                      </p:to>
                                    </p:set>
                                    <p:anim calcmode="lin" valueType="num">
                                      <p:cBhvr>
                                        <p:cTn id="13" dur="1000" fill="hold"/>
                                        <p:tgtEl>
                                          <p:spTgt spid="266248"/>
                                        </p:tgtEl>
                                        <p:attrNameLst>
                                          <p:attrName>ppt_w</p:attrName>
                                        </p:attrNameLst>
                                      </p:cBhvr>
                                      <p:tavLst>
                                        <p:tav tm="0">
                                          <p:val>
                                            <p:fltVal val="0"/>
                                          </p:val>
                                        </p:tav>
                                        <p:tav tm="100000">
                                          <p:val>
                                            <p:strVal val="#ppt_w"/>
                                          </p:val>
                                        </p:tav>
                                      </p:tavLst>
                                    </p:anim>
                                    <p:anim calcmode="lin" valueType="num">
                                      <p:cBhvr>
                                        <p:cTn id="14" dur="1000" fill="hold"/>
                                        <p:tgtEl>
                                          <p:spTgt spid="266248"/>
                                        </p:tgtEl>
                                        <p:attrNameLst>
                                          <p:attrName>ppt_h</p:attrName>
                                        </p:attrNameLst>
                                      </p:cBhvr>
                                      <p:tavLst>
                                        <p:tav tm="0">
                                          <p:val>
                                            <p:fltVal val="0"/>
                                          </p:val>
                                        </p:tav>
                                        <p:tav tm="100000">
                                          <p:val>
                                            <p:strVal val="#ppt_h"/>
                                          </p:val>
                                        </p:tav>
                                      </p:tavLst>
                                    </p:anim>
                                    <p:anim calcmode="lin" valueType="num">
                                      <p:cBhvr>
                                        <p:cTn id="15" dur="1000" fill="hold"/>
                                        <p:tgtEl>
                                          <p:spTgt spid="26624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6624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266243"/>
                                        </p:tgtEl>
                                        <p:attrNameLst>
                                          <p:attrName>style.visibility</p:attrName>
                                        </p:attrNameLst>
                                      </p:cBhvr>
                                      <p:to>
                                        <p:strVal val="visible"/>
                                      </p:to>
                                    </p:set>
                                    <p:anim calcmode="discrete" valueType="clr">
                                      <p:cBhvr override="childStyle">
                                        <p:cTn id="21" dur="80"/>
                                        <p:tgtEl>
                                          <p:spTgt spid="266243"/>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266243"/>
                                        </p:tgtEl>
                                        <p:attrNameLst>
                                          <p:attrName>fillcolor</p:attrName>
                                        </p:attrNameLst>
                                      </p:cBhvr>
                                      <p:tavLst>
                                        <p:tav tm="0">
                                          <p:val>
                                            <p:clrVal>
                                              <a:schemeClr val="accent2"/>
                                            </p:clrVal>
                                          </p:val>
                                        </p:tav>
                                        <p:tav tm="50000">
                                          <p:val>
                                            <p:clrVal>
                                              <a:schemeClr val="hlink"/>
                                            </p:clrVal>
                                          </p:val>
                                        </p:tav>
                                      </p:tavLst>
                                    </p:anim>
                                    <p:set>
                                      <p:cBhvr>
                                        <p:cTn id="23" dur="80"/>
                                        <p:tgtEl>
                                          <p:spTgt spid="266243"/>
                                        </p:tgtEl>
                                        <p:attrNameLst>
                                          <p:attrName>fill.type</p:attrName>
                                        </p:attrNameLst>
                                      </p:cBhvr>
                                      <p:to>
                                        <p:strVal val="solid"/>
                                      </p:to>
                                    </p:set>
                                  </p:childTnLst>
                                </p:cTn>
                              </p:par>
                            </p:childTnLst>
                          </p:cTn>
                        </p:par>
                        <p:par>
                          <p:cTn id="24" fill="hold" nodeType="afterGroup">
                            <p:stCondLst>
                              <p:cond delay="1800"/>
                            </p:stCondLst>
                            <p:childTnLst>
                              <p:par>
                                <p:cTn id="25" presetID="52" presetClass="entr" presetSubtype="0" fill="hold" nodeType="afterEffect">
                                  <p:stCondLst>
                                    <p:cond delay="0"/>
                                  </p:stCondLst>
                                  <p:childTnLst>
                                    <p:set>
                                      <p:cBhvr>
                                        <p:cTn id="26" dur="1" fill="hold">
                                          <p:stCondLst>
                                            <p:cond delay="0"/>
                                          </p:stCondLst>
                                        </p:cTn>
                                        <p:tgtEl>
                                          <p:spTgt spid="266249"/>
                                        </p:tgtEl>
                                        <p:attrNameLst>
                                          <p:attrName>style.visibility</p:attrName>
                                        </p:attrNameLst>
                                      </p:cBhvr>
                                      <p:to>
                                        <p:strVal val="visible"/>
                                      </p:to>
                                    </p:set>
                                    <p:animScale>
                                      <p:cBhvr>
                                        <p:cTn id="27" dur="1000" decel="50000" fill="hold">
                                          <p:stCondLst>
                                            <p:cond delay="0"/>
                                          </p:stCondLst>
                                        </p:cTn>
                                        <p:tgtEl>
                                          <p:spTgt spid="26624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266249"/>
                                        </p:tgtEl>
                                        <p:attrNameLst>
                                          <p:attrName>ppt_x</p:attrName>
                                          <p:attrName>ppt_y</p:attrName>
                                        </p:attrNameLst>
                                      </p:cBhvr>
                                    </p:animMotion>
                                    <p:animEffect transition="in" filter="fade">
                                      <p:cBhvr>
                                        <p:cTn id="29" dur="1000"/>
                                        <p:tgtEl>
                                          <p:spTgt spid="266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3" grpId="0"/>
      <p:bldP spid="26624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 Box 2"/>
          <p:cNvSpPr txBox="1">
            <a:spLocks noChangeArrowheads="1"/>
          </p:cNvSpPr>
          <p:nvPr/>
        </p:nvSpPr>
        <p:spPr bwMode="auto">
          <a:xfrm>
            <a:off x="228600" y="449263"/>
            <a:ext cx="7924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eaLnBrk="1" hangingPunct="1">
              <a:spcBef>
                <a:spcPct val="50000"/>
              </a:spcBef>
            </a:pPr>
            <a:endParaRPr lang="en-US" sz="1800"/>
          </a:p>
        </p:txBody>
      </p:sp>
      <p:sp>
        <p:nvSpPr>
          <p:cNvPr id="65538" name="Text Box 3"/>
          <p:cNvSpPr txBox="1">
            <a:spLocks noChangeArrowheads="1"/>
          </p:cNvSpPr>
          <p:nvPr/>
        </p:nvSpPr>
        <p:spPr bwMode="auto">
          <a:xfrm>
            <a:off x="609600" y="525463"/>
            <a:ext cx="7239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endParaRPr lang="en-US" sz="1800"/>
          </a:p>
        </p:txBody>
      </p:sp>
      <p:sp>
        <p:nvSpPr>
          <p:cNvPr id="65539" name="Text Box 4"/>
          <p:cNvSpPr txBox="1">
            <a:spLocks noChangeArrowheads="1"/>
          </p:cNvSpPr>
          <p:nvPr/>
        </p:nvSpPr>
        <p:spPr bwMode="auto">
          <a:xfrm>
            <a:off x="685800" y="165100"/>
            <a:ext cx="7772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sz="2800">
                <a:solidFill>
                  <a:srgbClr val="CC3300"/>
                </a:solidFill>
              </a:rPr>
              <a:t>The Baltimore and Ohio Railroad</a:t>
            </a:r>
          </a:p>
        </p:txBody>
      </p:sp>
      <p:sp>
        <p:nvSpPr>
          <p:cNvPr id="268293" name="Rectangle 5"/>
          <p:cNvSpPr>
            <a:spLocks noChangeArrowheads="1"/>
          </p:cNvSpPr>
          <p:nvPr/>
        </p:nvSpPr>
        <p:spPr bwMode="auto">
          <a:xfrm>
            <a:off x="1011238" y="6019800"/>
            <a:ext cx="7121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spcBef>
                <a:spcPct val="50000"/>
              </a:spcBef>
            </a:pPr>
            <a:r>
              <a:rPr lang="en-US" sz="2400">
                <a:solidFill>
                  <a:srgbClr val="0033CC"/>
                </a:solidFill>
              </a:rPr>
              <a:t>In 1852 the railroad was completed to Wheeling.</a:t>
            </a:r>
          </a:p>
        </p:txBody>
      </p:sp>
      <p:sp>
        <p:nvSpPr>
          <p:cNvPr id="268294" name="Rectangle 6"/>
          <p:cNvSpPr>
            <a:spLocks noChangeArrowheads="1"/>
          </p:cNvSpPr>
          <p:nvPr/>
        </p:nvSpPr>
        <p:spPr bwMode="auto">
          <a:xfrm>
            <a:off x="1639888" y="5470525"/>
            <a:ext cx="58658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spcBef>
                <a:spcPct val="50000"/>
              </a:spcBef>
            </a:pPr>
            <a:r>
              <a:rPr lang="en-US" sz="2000"/>
              <a:t>In 1848 construction began in western Virginia.</a:t>
            </a:r>
          </a:p>
        </p:txBody>
      </p:sp>
      <p:sp>
        <p:nvSpPr>
          <p:cNvPr id="268295" name="Rectangle 7"/>
          <p:cNvSpPr>
            <a:spLocks noChangeArrowheads="1"/>
          </p:cNvSpPr>
          <p:nvPr/>
        </p:nvSpPr>
        <p:spPr bwMode="auto">
          <a:xfrm>
            <a:off x="873125" y="4572000"/>
            <a:ext cx="73977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000"/>
              <a:t>Construction stopped for five years when Virginia would not give Maryland permission to cross its border.</a:t>
            </a:r>
          </a:p>
        </p:txBody>
      </p:sp>
      <p:sp>
        <p:nvSpPr>
          <p:cNvPr id="268296" name="Rectangle 8"/>
          <p:cNvSpPr>
            <a:spLocks noChangeArrowheads="1"/>
          </p:cNvSpPr>
          <p:nvPr/>
        </p:nvSpPr>
        <p:spPr bwMode="auto">
          <a:xfrm>
            <a:off x="4572000" y="3413125"/>
            <a:ext cx="4343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000">
                <a:solidFill>
                  <a:srgbClr val="0033CC"/>
                </a:solidFill>
              </a:rPr>
              <a:t>It took fourteen years for the railroad to stretch from Baltimore to Cumberland, Maryland.</a:t>
            </a:r>
          </a:p>
        </p:txBody>
      </p:sp>
      <p:sp>
        <p:nvSpPr>
          <p:cNvPr id="268297" name="Rectangle 9"/>
          <p:cNvSpPr>
            <a:spLocks noChangeArrowheads="1"/>
          </p:cNvSpPr>
          <p:nvPr/>
        </p:nvSpPr>
        <p:spPr bwMode="auto">
          <a:xfrm>
            <a:off x="4419600" y="1539875"/>
            <a:ext cx="4495800"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sz="2400">
                <a:solidFill>
                  <a:srgbClr val="CC3300"/>
                </a:solidFill>
              </a:rPr>
              <a:t>Obstacles to building the B&amp;O</a:t>
            </a:r>
          </a:p>
          <a:p>
            <a:pPr eaLnBrk="1" hangingPunct="1">
              <a:buFont typeface="Wingdings" charset="0"/>
              <a:buChar char="v"/>
            </a:pPr>
            <a:r>
              <a:rPr lang="en-US"/>
              <a:t> </a:t>
            </a:r>
            <a:r>
              <a:rPr lang="en-US" sz="2000"/>
              <a:t>mountains</a:t>
            </a:r>
          </a:p>
          <a:p>
            <a:pPr eaLnBrk="1" hangingPunct="1">
              <a:buFont typeface="Wingdings" charset="0"/>
              <a:buChar char="v"/>
            </a:pPr>
            <a:r>
              <a:rPr lang="en-US" sz="2000"/>
              <a:t> rivalry between Maryland and its 	border states</a:t>
            </a:r>
          </a:p>
        </p:txBody>
      </p:sp>
      <p:sp>
        <p:nvSpPr>
          <p:cNvPr id="268298" name="Rectangle 10"/>
          <p:cNvSpPr>
            <a:spLocks noChangeArrowheads="1"/>
          </p:cNvSpPr>
          <p:nvPr/>
        </p:nvSpPr>
        <p:spPr bwMode="auto">
          <a:xfrm>
            <a:off x="0" y="701675"/>
            <a:ext cx="914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400">
                <a:solidFill>
                  <a:srgbClr val="0033CC"/>
                </a:solidFill>
              </a:rPr>
              <a:t>Construction of the B&amp;O began in 1828 in Baltimore, Maryland.</a:t>
            </a:r>
          </a:p>
        </p:txBody>
      </p:sp>
      <p:pic>
        <p:nvPicPr>
          <p:cNvPr id="268302"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704975"/>
            <a:ext cx="3581400"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268298">
                                            <p:txEl>
                                              <p:pRg st="0" end="0"/>
                                            </p:txEl>
                                          </p:spTgt>
                                        </p:tgtEl>
                                        <p:attrNameLst>
                                          <p:attrName>style.visibility</p:attrName>
                                        </p:attrNameLst>
                                      </p:cBhvr>
                                      <p:to>
                                        <p:strVal val="visible"/>
                                      </p:to>
                                    </p:set>
                                    <p:anim calcmode="lin" valueType="num">
                                      <p:cBhvr>
                                        <p:cTn id="7" dur="1000" fill="hold"/>
                                        <p:tgtEl>
                                          <p:spTgt spid="268298">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26829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268298">
                                            <p:txEl>
                                              <p:pRg st="0" end="0"/>
                                            </p:txEl>
                                          </p:spTgt>
                                        </p:tgtEl>
                                      </p:cBhvr>
                                    </p:animEffect>
                                  </p:childTnLst>
                                </p:cTn>
                              </p:par>
                            </p:childTnLst>
                          </p:cTn>
                        </p:par>
                        <p:par>
                          <p:cTn id="10" fill="hold" nodeType="afterGroup">
                            <p:stCondLst>
                              <p:cond delay="1000"/>
                            </p:stCondLst>
                            <p:childTnLst>
                              <p:par>
                                <p:cTn id="11" presetID="52" presetClass="entr" presetSubtype="0" fill="hold" nodeType="afterEffect">
                                  <p:stCondLst>
                                    <p:cond delay="0"/>
                                  </p:stCondLst>
                                  <p:childTnLst>
                                    <p:set>
                                      <p:cBhvr>
                                        <p:cTn id="12" dur="1" fill="hold">
                                          <p:stCondLst>
                                            <p:cond delay="0"/>
                                          </p:stCondLst>
                                        </p:cTn>
                                        <p:tgtEl>
                                          <p:spTgt spid="268302"/>
                                        </p:tgtEl>
                                        <p:attrNameLst>
                                          <p:attrName>style.visibility</p:attrName>
                                        </p:attrNameLst>
                                      </p:cBhvr>
                                      <p:to>
                                        <p:strVal val="visible"/>
                                      </p:to>
                                    </p:set>
                                    <p:animScale>
                                      <p:cBhvr>
                                        <p:cTn id="13" dur="1000" decel="50000" fill="hold">
                                          <p:stCondLst>
                                            <p:cond delay="0"/>
                                          </p:stCondLst>
                                        </p:cTn>
                                        <p:tgtEl>
                                          <p:spTgt spid="26830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268302"/>
                                        </p:tgtEl>
                                        <p:attrNameLst>
                                          <p:attrName>ppt_x</p:attrName>
                                          <p:attrName>ppt_y</p:attrName>
                                        </p:attrNameLst>
                                      </p:cBhvr>
                                    </p:animMotion>
                                    <p:animEffect transition="in" filter="fade">
                                      <p:cBhvr>
                                        <p:cTn id="15" dur="1000"/>
                                        <p:tgtEl>
                                          <p:spTgt spid="26830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7" presetClass="entr" presetSubtype="0" fill="hold" nodeType="clickEffect">
                                  <p:stCondLst>
                                    <p:cond delay="0"/>
                                  </p:stCondLst>
                                  <p:iterate type="lt">
                                    <p:tmPct val="50000"/>
                                  </p:iterate>
                                  <p:childTnLst>
                                    <p:set>
                                      <p:cBhvr>
                                        <p:cTn id="19" dur="1" fill="hold">
                                          <p:stCondLst>
                                            <p:cond delay="0"/>
                                          </p:stCondLst>
                                        </p:cTn>
                                        <p:tgtEl>
                                          <p:spTgt spid="268297">
                                            <p:txEl>
                                              <p:pRg st="0" end="0"/>
                                            </p:txEl>
                                          </p:spTgt>
                                        </p:tgtEl>
                                        <p:attrNameLst>
                                          <p:attrName>style.visibility</p:attrName>
                                        </p:attrNameLst>
                                      </p:cBhvr>
                                      <p:to>
                                        <p:strVal val="visible"/>
                                      </p:to>
                                    </p:set>
                                    <p:anim calcmode="discrete" valueType="clr">
                                      <p:cBhvr override="childStyle">
                                        <p:cTn id="20" dur="80"/>
                                        <p:tgtEl>
                                          <p:spTgt spid="26829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268297">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268297">
                                            <p:txEl>
                                              <p:pRg st="0" end="0"/>
                                            </p:txEl>
                                          </p:spTgt>
                                        </p:tgtEl>
                                        <p:attrNameLst>
                                          <p:attrName>fill.type</p:attrName>
                                        </p:attrNameLst>
                                      </p:cBhvr>
                                      <p:to>
                                        <p:strVal val="solid"/>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nodeType="clickEffect">
                                  <p:stCondLst>
                                    <p:cond delay="0"/>
                                  </p:stCondLst>
                                  <p:childTnLst>
                                    <p:set>
                                      <p:cBhvr>
                                        <p:cTn id="26" dur="1" fill="hold">
                                          <p:stCondLst>
                                            <p:cond delay="0"/>
                                          </p:stCondLst>
                                        </p:cTn>
                                        <p:tgtEl>
                                          <p:spTgt spid="268297">
                                            <p:txEl>
                                              <p:pRg st="1" end="1"/>
                                            </p:txEl>
                                          </p:spTgt>
                                        </p:tgtEl>
                                        <p:attrNameLst>
                                          <p:attrName>style.visibility</p:attrName>
                                        </p:attrNameLst>
                                      </p:cBhvr>
                                      <p:to>
                                        <p:strVal val="visible"/>
                                      </p:to>
                                    </p:set>
                                    <p:anim calcmode="lin" valueType="num">
                                      <p:cBhvr additive="base">
                                        <p:cTn id="27" dur="500" fill="hold"/>
                                        <p:tgtEl>
                                          <p:spTgt spid="268297">
                                            <p:txEl>
                                              <p:pRg st="1" end="1"/>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26829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2" fill="hold" nodeType="clickEffect">
                                  <p:stCondLst>
                                    <p:cond delay="0"/>
                                  </p:stCondLst>
                                  <p:childTnLst>
                                    <p:set>
                                      <p:cBhvr>
                                        <p:cTn id="32" dur="1" fill="hold">
                                          <p:stCondLst>
                                            <p:cond delay="0"/>
                                          </p:stCondLst>
                                        </p:cTn>
                                        <p:tgtEl>
                                          <p:spTgt spid="268297">
                                            <p:txEl>
                                              <p:pRg st="2" end="2"/>
                                            </p:txEl>
                                          </p:spTgt>
                                        </p:tgtEl>
                                        <p:attrNameLst>
                                          <p:attrName>style.visibility</p:attrName>
                                        </p:attrNameLst>
                                      </p:cBhvr>
                                      <p:to>
                                        <p:strVal val="visible"/>
                                      </p:to>
                                    </p:set>
                                    <p:anim calcmode="lin" valueType="num">
                                      <p:cBhvr additive="base">
                                        <p:cTn id="33" dur="500" fill="hold"/>
                                        <p:tgtEl>
                                          <p:spTgt spid="268297">
                                            <p:txEl>
                                              <p:pRg st="2" end="2"/>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26829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54" presetClass="entr" presetSubtype="0" accel="100000" fill="hold" nodeType="clickEffect">
                                  <p:stCondLst>
                                    <p:cond delay="0"/>
                                  </p:stCondLst>
                                  <p:childTnLst>
                                    <p:set>
                                      <p:cBhvr>
                                        <p:cTn id="38" dur="1" fill="hold">
                                          <p:stCondLst>
                                            <p:cond delay="0"/>
                                          </p:stCondLst>
                                        </p:cTn>
                                        <p:tgtEl>
                                          <p:spTgt spid="268296">
                                            <p:txEl>
                                              <p:pRg st="0" end="0"/>
                                            </p:txEl>
                                          </p:spTgt>
                                        </p:tgtEl>
                                        <p:attrNameLst>
                                          <p:attrName>style.visibility</p:attrName>
                                        </p:attrNameLst>
                                      </p:cBhvr>
                                      <p:to>
                                        <p:strVal val="visible"/>
                                      </p:to>
                                    </p:set>
                                    <p:anim calcmode="lin" valueType="num">
                                      <p:cBhvr>
                                        <p:cTn id="39" dur="500" fill="hold"/>
                                        <p:tgtEl>
                                          <p:spTgt spid="268296">
                                            <p:txEl>
                                              <p:pRg st="0" end="0"/>
                                            </p:txEl>
                                          </p:spTgt>
                                        </p:tgtEl>
                                        <p:attrNameLst>
                                          <p:attrName>ppt_w</p:attrName>
                                        </p:attrNameLst>
                                      </p:cBhvr>
                                      <p:tavLst>
                                        <p:tav tm="0">
                                          <p:val>
                                            <p:strVal val="#ppt_w*0.05"/>
                                          </p:val>
                                        </p:tav>
                                        <p:tav tm="100000">
                                          <p:val>
                                            <p:strVal val="#ppt_w"/>
                                          </p:val>
                                        </p:tav>
                                      </p:tavLst>
                                    </p:anim>
                                    <p:anim calcmode="lin" valueType="num">
                                      <p:cBhvr>
                                        <p:cTn id="40" dur="500" fill="hold"/>
                                        <p:tgtEl>
                                          <p:spTgt spid="268296">
                                            <p:txEl>
                                              <p:pRg st="0" end="0"/>
                                            </p:txEl>
                                          </p:spTgt>
                                        </p:tgtEl>
                                        <p:attrNameLst>
                                          <p:attrName>ppt_h</p:attrName>
                                        </p:attrNameLst>
                                      </p:cBhvr>
                                      <p:tavLst>
                                        <p:tav tm="0">
                                          <p:val>
                                            <p:strVal val="#ppt_h"/>
                                          </p:val>
                                        </p:tav>
                                        <p:tav tm="100000">
                                          <p:val>
                                            <p:strVal val="#ppt_h"/>
                                          </p:val>
                                        </p:tav>
                                      </p:tavLst>
                                    </p:anim>
                                    <p:anim calcmode="lin" valueType="num">
                                      <p:cBhvr>
                                        <p:cTn id="41" dur="500" fill="hold"/>
                                        <p:tgtEl>
                                          <p:spTgt spid="268296">
                                            <p:txEl>
                                              <p:pRg st="0" end="0"/>
                                            </p:txEl>
                                          </p:spTgt>
                                        </p:tgtEl>
                                        <p:attrNameLst>
                                          <p:attrName>ppt_x</p:attrName>
                                        </p:attrNameLst>
                                      </p:cBhvr>
                                      <p:tavLst>
                                        <p:tav tm="0">
                                          <p:val>
                                            <p:strVal val="#ppt_x-.2"/>
                                          </p:val>
                                        </p:tav>
                                        <p:tav tm="100000">
                                          <p:val>
                                            <p:strVal val="#ppt_x"/>
                                          </p:val>
                                        </p:tav>
                                      </p:tavLst>
                                    </p:anim>
                                    <p:anim calcmode="lin" valueType="num">
                                      <p:cBhvr>
                                        <p:cTn id="42" dur="500" fill="hold"/>
                                        <p:tgtEl>
                                          <p:spTgt spid="268296">
                                            <p:txEl>
                                              <p:pRg st="0" end="0"/>
                                            </p:txEl>
                                          </p:spTgt>
                                        </p:tgtEl>
                                        <p:attrNameLst>
                                          <p:attrName>ppt_y</p:attrName>
                                        </p:attrNameLst>
                                      </p:cBhvr>
                                      <p:tavLst>
                                        <p:tav tm="0">
                                          <p:val>
                                            <p:strVal val="#ppt_y"/>
                                          </p:val>
                                        </p:tav>
                                        <p:tav tm="100000">
                                          <p:val>
                                            <p:strVal val="#ppt_y"/>
                                          </p:val>
                                        </p:tav>
                                      </p:tavLst>
                                    </p:anim>
                                    <p:animEffect transition="in" filter="fade">
                                      <p:cBhvr>
                                        <p:cTn id="43" dur="500"/>
                                        <p:tgtEl>
                                          <p:spTgt spid="268296">
                                            <p:txEl>
                                              <p:pRg st="0" end="0"/>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9" presetClass="entr" presetSubtype="0" fill="hold" nodeType="clickEffect">
                                  <p:stCondLst>
                                    <p:cond delay="0"/>
                                  </p:stCondLst>
                                  <p:childTnLst>
                                    <p:set>
                                      <p:cBhvr>
                                        <p:cTn id="47" dur="1" fill="hold">
                                          <p:stCondLst>
                                            <p:cond delay="0"/>
                                          </p:stCondLst>
                                        </p:cTn>
                                        <p:tgtEl>
                                          <p:spTgt spid="268295">
                                            <p:txEl>
                                              <p:pRg st="0" end="0"/>
                                            </p:txEl>
                                          </p:spTgt>
                                        </p:tgtEl>
                                        <p:attrNameLst>
                                          <p:attrName>style.visibility</p:attrName>
                                        </p:attrNameLst>
                                      </p:cBhvr>
                                      <p:to>
                                        <p:strVal val="visible"/>
                                      </p:to>
                                    </p:set>
                                    <p:anim calcmode="lin" valueType="num">
                                      <p:cBhvr>
                                        <p:cTn id="48" dur="1000" fill="hold"/>
                                        <p:tgtEl>
                                          <p:spTgt spid="268295">
                                            <p:txEl>
                                              <p:pRg st="0" end="0"/>
                                            </p:txEl>
                                          </p:spTgt>
                                        </p:tgtEl>
                                        <p:attrNameLst>
                                          <p:attrName>ppt_x</p:attrName>
                                        </p:attrNameLst>
                                      </p:cBhvr>
                                      <p:tavLst>
                                        <p:tav tm="0">
                                          <p:val>
                                            <p:strVal val="#ppt_x-.2"/>
                                          </p:val>
                                        </p:tav>
                                        <p:tav tm="100000">
                                          <p:val>
                                            <p:strVal val="#ppt_x"/>
                                          </p:val>
                                        </p:tav>
                                      </p:tavLst>
                                    </p:anim>
                                    <p:anim calcmode="lin" valueType="num">
                                      <p:cBhvr>
                                        <p:cTn id="49" dur="1000" fill="hold"/>
                                        <p:tgtEl>
                                          <p:spTgt spid="26829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50" dur="1000"/>
                                        <p:tgtEl>
                                          <p:spTgt spid="268295">
                                            <p:txEl>
                                              <p:pRg st="0" end="0"/>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7" presetClass="entr" presetSubtype="0" fill="hold" nodeType="clickEffect">
                                  <p:stCondLst>
                                    <p:cond delay="0"/>
                                  </p:stCondLst>
                                  <p:iterate type="lt">
                                    <p:tmPct val="50000"/>
                                  </p:iterate>
                                  <p:childTnLst>
                                    <p:set>
                                      <p:cBhvr>
                                        <p:cTn id="54" dur="1" fill="hold">
                                          <p:stCondLst>
                                            <p:cond delay="0"/>
                                          </p:stCondLst>
                                        </p:cTn>
                                        <p:tgtEl>
                                          <p:spTgt spid="268294">
                                            <p:txEl>
                                              <p:pRg st="0" end="0"/>
                                            </p:txEl>
                                          </p:spTgt>
                                        </p:tgtEl>
                                        <p:attrNameLst>
                                          <p:attrName>style.visibility</p:attrName>
                                        </p:attrNameLst>
                                      </p:cBhvr>
                                      <p:to>
                                        <p:strVal val="visible"/>
                                      </p:to>
                                    </p:set>
                                    <p:anim calcmode="discrete" valueType="clr">
                                      <p:cBhvr override="childStyle">
                                        <p:cTn id="55" dur="80"/>
                                        <p:tgtEl>
                                          <p:spTgt spid="26829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6" dur="80"/>
                                        <p:tgtEl>
                                          <p:spTgt spid="268294">
                                            <p:txEl>
                                              <p:pRg st="0" end="0"/>
                                            </p:txEl>
                                          </p:spTgt>
                                        </p:tgtEl>
                                        <p:attrNameLst>
                                          <p:attrName>fillcolor</p:attrName>
                                        </p:attrNameLst>
                                      </p:cBhvr>
                                      <p:tavLst>
                                        <p:tav tm="0">
                                          <p:val>
                                            <p:clrVal>
                                              <a:schemeClr val="accent2"/>
                                            </p:clrVal>
                                          </p:val>
                                        </p:tav>
                                        <p:tav tm="50000">
                                          <p:val>
                                            <p:clrVal>
                                              <a:schemeClr val="hlink"/>
                                            </p:clrVal>
                                          </p:val>
                                        </p:tav>
                                      </p:tavLst>
                                    </p:anim>
                                    <p:set>
                                      <p:cBhvr>
                                        <p:cTn id="57" dur="80"/>
                                        <p:tgtEl>
                                          <p:spTgt spid="268294">
                                            <p:txEl>
                                              <p:pRg st="0" end="0"/>
                                            </p:txEl>
                                          </p:spTgt>
                                        </p:tgtEl>
                                        <p:attrNameLst>
                                          <p:attrName>fill.type</p:attrName>
                                        </p:attrNameLst>
                                      </p:cBhvr>
                                      <p:to>
                                        <p:strVal val="solid"/>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40" presetClass="entr" presetSubtype="0" fill="hold" grpId="0" nodeType="clickEffect">
                                  <p:stCondLst>
                                    <p:cond delay="0"/>
                                  </p:stCondLst>
                                  <p:iterate type="lt">
                                    <p:tmPct val="10000"/>
                                  </p:iterate>
                                  <p:childTnLst>
                                    <p:set>
                                      <p:cBhvr>
                                        <p:cTn id="61" dur="1" fill="hold">
                                          <p:stCondLst>
                                            <p:cond delay="0"/>
                                          </p:stCondLst>
                                        </p:cTn>
                                        <p:tgtEl>
                                          <p:spTgt spid="268293"/>
                                        </p:tgtEl>
                                        <p:attrNameLst>
                                          <p:attrName>style.visibility</p:attrName>
                                        </p:attrNameLst>
                                      </p:cBhvr>
                                      <p:to>
                                        <p:strVal val="visible"/>
                                      </p:to>
                                    </p:set>
                                    <p:animEffect transition="in" filter="fade">
                                      <p:cBhvr>
                                        <p:cTn id="62" dur="500"/>
                                        <p:tgtEl>
                                          <p:spTgt spid="268293"/>
                                        </p:tgtEl>
                                      </p:cBhvr>
                                    </p:animEffect>
                                    <p:anim calcmode="lin" valueType="num">
                                      <p:cBhvr>
                                        <p:cTn id="63" dur="500" fill="hold"/>
                                        <p:tgtEl>
                                          <p:spTgt spid="268293"/>
                                        </p:tgtEl>
                                        <p:attrNameLst>
                                          <p:attrName>ppt_x</p:attrName>
                                        </p:attrNameLst>
                                      </p:cBhvr>
                                      <p:tavLst>
                                        <p:tav tm="0">
                                          <p:val>
                                            <p:strVal val="#ppt_x-.1"/>
                                          </p:val>
                                        </p:tav>
                                        <p:tav tm="100000">
                                          <p:val>
                                            <p:strVal val="#ppt_x"/>
                                          </p:val>
                                        </p:tav>
                                      </p:tavLst>
                                    </p:anim>
                                    <p:anim calcmode="lin" valueType="num">
                                      <p:cBhvr>
                                        <p:cTn id="64" dur="500" fill="hold"/>
                                        <p:tgtEl>
                                          <p:spTgt spid="2682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4" descr="WV_Ch10_Map_28_RailRoads"/>
          <p:cNvPicPr>
            <a:picLocks noChangeAspect="1" noChangeArrowheads="1"/>
          </p:cNvPicPr>
          <p:nvPr/>
        </p:nvPicPr>
        <p:blipFill>
          <a:blip r:embed="rId3">
            <a:extLst>
              <a:ext uri="{28A0092B-C50C-407E-A947-70E740481C1C}">
                <a14:useLocalDpi xmlns:a14="http://schemas.microsoft.com/office/drawing/2010/main" val="0"/>
              </a:ext>
            </a:extLst>
          </a:blip>
          <a:srcRect l="11618" t="31944" r="18677" b="31944"/>
          <a:stretch>
            <a:fillRect/>
          </a:stretch>
        </p:blipFill>
        <p:spPr bwMode="auto">
          <a:xfrm>
            <a:off x="0" y="0"/>
            <a:ext cx="9144000"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Rectangle 6"/>
          <p:cNvSpPr>
            <a:spLocks noChangeArrowheads="1"/>
          </p:cNvSpPr>
          <p:nvPr/>
        </p:nvSpPr>
        <p:spPr bwMode="auto">
          <a:xfrm>
            <a:off x="1181100" y="76200"/>
            <a:ext cx="67818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sz="3600">
                <a:solidFill>
                  <a:srgbClr val="CC3300"/>
                </a:solidFill>
              </a:rPr>
              <a:t>Railroads in Western Virginia</a:t>
            </a:r>
          </a:p>
        </p:txBody>
      </p:sp>
      <p:sp>
        <p:nvSpPr>
          <p:cNvPr id="286727" name="Rectangle 7"/>
          <p:cNvSpPr>
            <a:spLocks noChangeArrowheads="1"/>
          </p:cNvSpPr>
          <p:nvPr/>
        </p:nvSpPr>
        <p:spPr bwMode="auto">
          <a:xfrm>
            <a:off x="6172200" y="3822700"/>
            <a:ext cx="2876550" cy="954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pPr>
            <a:r>
              <a:rPr lang="en-US" sz="1400">
                <a:solidFill>
                  <a:schemeClr val="tx2"/>
                </a:solidFill>
              </a:rPr>
              <a:t>At the time of the Civil War, the B&amp;O and the Northwestern were the only railroads operating in western Virginia.</a:t>
            </a:r>
          </a:p>
        </p:txBody>
      </p:sp>
      <p:sp>
        <p:nvSpPr>
          <p:cNvPr id="286729" name="Rectangle 9"/>
          <p:cNvSpPr>
            <a:spLocks noChangeArrowheads="1"/>
          </p:cNvSpPr>
          <p:nvPr/>
        </p:nvSpPr>
        <p:spPr bwMode="auto">
          <a:xfrm>
            <a:off x="6172200" y="3124200"/>
            <a:ext cx="2876550" cy="7381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pPr>
            <a:r>
              <a:rPr lang="en-US" sz="1400"/>
              <a:t>In 1853 the first B&amp;O passenger and freight service opened in Wheeling.</a:t>
            </a:r>
          </a:p>
        </p:txBody>
      </p:sp>
      <p:sp>
        <p:nvSpPr>
          <p:cNvPr id="286730" name="Rectangle 10"/>
          <p:cNvSpPr>
            <a:spLocks noChangeArrowheads="1"/>
          </p:cNvSpPr>
          <p:nvPr/>
        </p:nvSpPr>
        <p:spPr bwMode="auto">
          <a:xfrm>
            <a:off x="762000" y="4864100"/>
            <a:ext cx="3505200" cy="1384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pPr>
            <a:r>
              <a:rPr lang="en-US" sz="1400">
                <a:solidFill>
                  <a:schemeClr val="tx2"/>
                </a:solidFill>
              </a:rPr>
              <a:t>The Northwestern Virginia Railroad was charted by the B&amp;O in 1851 to appease Parkersburg, which had lost its bid to become the Ohio River terminus on the B&amp;O.  This line was completed in 1857.</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286727">
                                            <p:txEl>
                                              <p:pRg st="0" end="0"/>
                                            </p:txEl>
                                          </p:spTgt>
                                        </p:tgtEl>
                                        <p:attrNameLst>
                                          <p:attrName>style.visibility</p:attrName>
                                        </p:attrNameLst>
                                      </p:cBhvr>
                                      <p:to>
                                        <p:strVal val="visible"/>
                                      </p:to>
                                    </p:set>
                                    <p:animEffect transition="in" filter="fade">
                                      <p:cBhvr>
                                        <p:cTn id="7" dur="770" decel="100000"/>
                                        <p:tgtEl>
                                          <p:spTgt spid="286727">
                                            <p:txEl>
                                              <p:pRg st="0" end="0"/>
                                            </p:txEl>
                                          </p:spTgt>
                                        </p:tgtEl>
                                      </p:cBhvr>
                                    </p:animEffect>
                                    <p:animScale>
                                      <p:cBhvr>
                                        <p:cTn id="8" dur="770" decel="100000"/>
                                        <p:tgtEl>
                                          <p:spTgt spid="286727">
                                            <p:txEl>
                                              <p:pRg st="0" end="0"/>
                                            </p:txEl>
                                          </p:spTgt>
                                        </p:tgtEl>
                                      </p:cBhvr>
                                      <p:from x="10000" y="10000"/>
                                      <p:to x="200000" y="450000"/>
                                    </p:animScale>
                                    <p:animScale>
                                      <p:cBhvr>
                                        <p:cTn id="9" dur="1230" accel="100000" fill="hold">
                                          <p:stCondLst>
                                            <p:cond delay="770"/>
                                          </p:stCondLst>
                                        </p:cTn>
                                        <p:tgtEl>
                                          <p:spTgt spid="286727">
                                            <p:txEl>
                                              <p:pRg st="0" end="0"/>
                                            </p:txEl>
                                          </p:spTgt>
                                        </p:tgtEl>
                                      </p:cBhvr>
                                      <p:from x="200000" y="450000"/>
                                      <p:to x="100000" y="100000"/>
                                    </p:animScale>
                                    <p:set>
                                      <p:cBhvr>
                                        <p:cTn id="10" dur="770" fill="hold"/>
                                        <p:tgtEl>
                                          <p:spTgt spid="286727">
                                            <p:txEl>
                                              <p:pRg st="0" end="0"/>
                                            </p:txEl>
                                          </p:spTgt>
                                        </p:tgtEl>
                                        <p:attrNameLst>
                                          <p:attrName>ppt_x</p:attrName>
                                        </p:attrNameLst>
                                      </p:cBhvr>
                                      <p:to>
                                        <p:strVal val="(0.5)"/>
                                      </p:to>
                                    </p:set>
                                    <p:anim from="(0.5)" to="(#ppt_x)" calcmode="lin" valueType="num">
                                      <p:cBhvr>
                                        <p:cTn id="11" dur="1230" accel="100000" fill="hold">
                                          <p:stCondLst>
                                            <p:cond delay="770"/>
                                          </p:stCondLst>
                                        </p:cTn>
                                        <p:tgtEl>
                                          <p:spTgt spid="286727">
                                            <p:txEl>
                                              <p:pRg st="0" end="0"/>
                                            </p:txEl>
                                          </p:spTgt>
                                        </p:tgtEl>
                                        <p:attrNameLst>
                                          <p:attrName>ppt_x</p:attrName>
                                        </p:attrNameLst>
                                      </p:cBhvr>
                                    </p:anim>
                                    <p:set>
                                      <p:cBhvr>
                                        <p:cTn id="12" dur="770" fill="hold"/>
                                        <p:tgtEl>
                                          <p:spTgt spid="286727">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286727">
                                            <p:txEl>
                                              <p:pRg st="0" end="0"/>
                                            </p:txEl>
                                          </p:spTgt>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nodeType="clickEffect">
                                  <p:stCondLst>
                                    <p:cond delay="0"/>
                                  </p:stCondLst>
                                  <p:childTnLst>
                                    <p:set>
                                      <p:cBhvr>
                                        <p:cTn id="17" dur="1" fill="hold">
                                          <p:stCondLst>
                                            <p:cond delay="0"/>
                                          </p:stCondLst>
                                        </p:cTn>
                                        <p:tgtEl>
                                          <p:spTgt spid="286729">
                                            <p:txEl>
                                              <p:pRg st="0" end="0"/>
                                            </p:txEl>
                                          </p:spTgt>
                                        </p:tgtEl>
                                        <p:attrNameLst>
                                          <p:attrName>style.visibility</p:attrName>
                                        </p:attrNameLst>
                                      </p:cBhvr>
                                      <p:to>
                                        <p:strVal val="visible"/>
                                      </p:to>
                                    </p:set>
                                    <p:animEffect transition="in" filter="fade">
                                      <p:cBhvr>
                                        <p:cTn id="18" dur="770" decel="100000"/>
                                        <p:tgtEl>
                                          <p:spTgt spid="286729">
                                            <p:txEl>
                                              <p:pRg st="0" end="0"/>
                                            </p:txEl>
                                          </p:spTgt>
                                        </p:tgtEl>
                                      </p:cBhvr>
                                    </p:animEffect>
                                    <p:animScale>
                                      <p:cBhvr>
                                        <p:cTn id="19" dur="770" decel="100000"/>
                                        <p:tgtEl>
                                          <p:spTgt spid="286729">
                                            <p:txEl>
                                              <p:pRg st="0" end="0"/>
                                            </p:txEl>
                                          </p:spTgt>
                                        </p:tgtEl>
                                      </p:cBhvr>
                                      <p:from x="10000" y="10000"/>
                                      <p:to x="200000" y="450000"/>
                                    </p:animScale>
                                    <p:animScale>
                                      <p:cBhvr>
                                        <p:cTn id="20" dur="1230" accel="100000" fill="hold">
                                          <p:stCondLst>
                                            <p:cond delay="770"/>
                                          </p:stCondLst>
                                        </p:cTn>
                                        <p:tgtEl>
                                          <p:spTgt spid="286729">
                                            <p:txEl>
                                              <p:pRg st="0" end="0"/>
                                            </p:txEl>
                                          </p:spTgt>
                                        </p:tgtEl>
                                      </p:cBhvr>
                                      <p:from x="200000" y="450000"/>
                                      <p:to x="100000" y="100000"/>
                                    </p:animScale>
                                    <p:set>
                                      <p:cBhvr>
                                        <p:cTn id="21" dur="770" fill="hold"/>
                                        <p:tgtEl>
                                          <p:spTgt spid="286729">
                                            <p:txEl>
                                              <p:pRg st="0" end="0"/>
                                            </p:txEl>
                                          </p:spTgt>
                                        </p:tgtEl>
                                        <p:attrNameLst>
                                          <p:attrName>ppt_x</p:attrName>
                                        </p:attrNameLst>
                                      </p:cBhvr>
                                      <p:to>
                                        <p:strVal val="(0.5)"/>
                                      </p:to>
                                    </p:set>
                                    <p:anim from="(0.5)" to="(#ppt_x)" calcmode="lin" valueType="num">
                                      <p:cBhvr>
                                        <p:cTn id="22" dur="1230" accel="100000" fill="hold">
                                          <p:stCondLst>
                                            <p:cond delay="770"/>
                                          </p:stCondLst>
                                        </p:cTn>
                                        <p:tgtEl>
                                          <p:spTgt spid="286729">
                                            <p:txEl>
                                              <p:pRg st="0" end="0"/>
                                            </p:txEl>
                                          </p:spTgt>
                                        </p:tgtEl>
                                        <p:attrNameLst>
                                          <p:attrName>ppt_x</p:attrName>
                                        </p:attrNameLst>
                                      </p:cBhvr>
                                    </p:anim>
                                    <p:set>
                                      <p:cBhvr>
                                        <p:cTn id="23" dur="770" fill="hold"/>
                                        <p:tgtEl>
                                          <p:spTgt spid="286729">
                                            <p:txEl>
                                              <p:pRg st="0" end="0"/>
                                            </p:txEl>
                                          </p:spTgt>
                                        </p:tgtEl>
                                        <p:attrNameLst>
                                          <p:attrName>ppt_y</p:attrName>
                                        </p:attrNameLst>
                                      </p:cBhvr>
                                      <p:to>
                                        <p:strVal val="(#ppt_y+0.4)"/>
                                      </p:to>
                                    </p:set>
                                    <p:anim from="(#ppt_y+0.4)" to="(#ppt_y)" calcmode="lin" valueType="num">
                                      <p:cBhvr>
                                        <p:cTn id="24" dur="1230" accel="100000" fill="hold">
                                          <p:stCondLst>
                                            <p:cond delay="770"/>
                                          </p:stCondLst>
                                        </p:cTn>
                                        <p:tgtEl>
                                          <p:spTgt spid="286729">
                                            <p:txEl>
                                              <p:pRg st="0" end="0"/>
                                            </p:txEl>
                                          </p:spTgt>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286730"/>
                                        </p:tgtEl>
                                        <p:attrNameLst>
                                          <p:attrName>style.visibility</p:attrName>
                                        </p:attrNameLst>
                                      </p:cBhvr>
                                      <p:to>
                                        <p:strVal val="visible"/>
                                      </p:to>
                                    </p:set>
                                    <p:animEffect transition="in" filter="fade">
                                      <p:cBhvr>
                                        <p:cTn id="29" dur="770" decel="100000"/>
                                        <p:tgtEl>
                                          <p:spTgt spid="286730"/>
                                        </p:tgtEl>
                                      </p:cBhvr>
                                    </p:animEffect>
                                    <p:animScale>
                                      <p:cBhvr>
                                        <p:cTn id="30" dur="770" decel="100000"/>
                                        <p:tgtEl>
                                          <p:spTgt spid="286730"/>
                                        </p:tgtEl>
                                      </p:cBhvr>
                                      <p:from x="10000" y="10000"/>
                                      <p:to x="200000" y="450000"/>
                                    </p:animScale>
                                    <p:animScale>
                                      <p:cBhvr>
                                        <p:cTn id="31" dur="1230" accel="100000" fill="hold">
                                          <p:stCondLst>
                                            <p:cond delay="770"/>
                                          </p:stCondLst>
                                        </p:cTn>
                                        <p:tgtEl>
                                          <p:spTgt spid="286730"/>
                                        </p:tgtEl>
                                      </p:cBhvr>
                                      <p:from x="200000" y="450000"/>
                                      <p:to x="100000" y="100000"/>
                                    </p:animScale>
                                    <p:set>
                                      <p:cBhvr>
                                        <p:cTn id="32" dur="770" fill="hold"/>
                                        <p:tgtEl>
                                          <p:spTgt spid="286730"/>
                                        </p:tgtEl>
                                        <p:attrNameLst>
                                          <p:attrName>ppt_x</p:attrName>
                                        </p:attrNameLst>
                                      </p:cBhvr>
                                      <p:to>
                                        <p:strVal val="(0.5)"/>
                                      </p:to>
                                    </p:set>
                                    <p:anim from="(0.5)" to="(#ppt_x)" calcmode="lin" valueType="num">
                                      <p:cBhvr>
                                        <p:cTn id="33" dur="1230" accel="100000" fill="hold">
                                          <p:stCondLst>
                                            <p:cond delay="770"/>
                                          </p:stCondLst>
                                        </p:cTn>
                                        <p:tgtEl>
                                          <p:spTgt spid="286730"/>
                                        </p:tgtEl>
                                        <p:attrNameLst>
                                          <p:attrName>ppt_x</p:attrName>
                                        </p:attrNameLst>
                                      </p:cBhvr>
                                    </p:anim>
                                    <p:set>
                                      <p:cBhvr>
                                        <p:cTn id="34" dur="770" fill="hold"/>
                                        <p:tgtEl>
                                          <p:spTgt spid="286730"/>
                                        </p:tgtEl>
                                        <p:attrNameLst>
                                          <p:attrName>ppt_y</p:attrName>
                                        </p:attrNameLst>
                                      </p:cBhvr>
                                      <p:to>
                                        <p:strVal val="(#ppt_y+0.4)"/>
                                      </p:to>
                                    </p:set>
                                    <p:anim from="(#ppt_y+0.4)" to="(#ppt_y)" calcmode="lin" valueType="num">
                                      <p:cBhvr>
                                        <p:cTn id="35" dur="1230" accel="100000" fill="hold">
                                          <p:stCondLst>
                                            <p:cond delay="770"/>
                                          </p:stCondLst>
                                        </p:cTn>
                                        <p:tgtEl>
                                          <p:spTgt spid="28673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3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 Box 2"/>
          <p:cNvSpPr txBox="1">
            <a:spLocks noChangeArrowheads="1"/>
          </p:cNvSpPr>
          <p:nvPr/>
        </p:nvSpPr>
        <p:spPr bwMode="auto">
          <a:xfrm>
            <a:off x="1314450" y="228600"/>
            <a:ext cx="65151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sz="3600">
                <a:solidFill>
                  <a:srgbClr val="CC3300"/>
                </a:solidFill>
              </a:rPr>
              <a:t>The Railroad Brings Change</a:t>
            </a:r>
          </a:p>
        </p:txBody>
      </p:sp>
      <p:sp>
        <p:nvSpPr>
          <p:cNvPr id="272387" name="Rectangle 3"/>
          <p:cNvSpPr>
            <a:spLocks noChangeArrowheads="1"/>
          </p:cNvSpPr>
          <p:nvPr/>
        </p:nvSpPr>
        <p:spPr bwMode="auto">
          <a:xfrm>
            <a:off x="4954588" y="4495800"/>
            <a:ext cx="3908425"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000">
                <a:solidFill>
                  <a:srgbClr val="008080"/>
                </a:solidFill>
              </a:rPr>
              <a:t>-created cultural change by bringing railroad construction workers of many nationalities into western Virginia.</a:t>
            </a:r>
          </a:p>
        </p:txBody>
      </p:sp>
      <p:sp>
        <p:nvSpPr>
          <p:cNvPr id="272390" name="Rectangle 6"/>
          <p:cNvSpPr>
            <a:spLocks noChangeArrowheads="1"/>
          </p:cNvSpPr>
          <p:nvPr/>
        </p:nvSpPr>
        <p:spPr bwMode="auto">
          <a:xfrm>
            <a:off x="152400" y="1490663"/>
            <a:ext cx="4648200"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000">
                <a:solidFill>
                  <a:srgbClr val="008080"/>
                </a:solidFill>
              </a:rPr>
              <a:t>-helped create towns along its route</a:t>
            </a:r>
          </a:p>
          <a:p>
            <a:pPr eaLnBrk="1" hangingPunct="1">
              <a:spcBef>
                <a:spcPct val="50000"/>
              </a:spcBef>
            </a:pPr>
            <a:r>
              <a:rPr lang="en-US" sz="2000">
                <a:solidFill>
                  <a:srgbClr val="008080"/>
                </a:solidFill>
              </a:rPr>
              <a:t>-added to the economic growth of the eastern panhandle</a:t>
            </a:r>
          </a:p>
          <a:p>
            <a:pPr eaLnBrk="1" hangingPunct="1">
              <a:spcBef>
                <a:spcPct val="50000"/>
              </a:spcBef>
            </a:pPr>
            <a:r>
              <a:rPr lang="en-US" sz="2000">
                <a:solidFill>
                  <a:srgbClr val="008080"/>
                </a:solidFill>
              </a:rPr>
              <a:t>-provided a direct, easy route to the interior of the region</a:t>
            </a:r>
          </a:p>
        </p:txBody>
      </p:sp>
      <p:sp>
        <p:nvSpPr>
          <p:cNvPr id="272391" name="Rectangle 7"/>
          <p:cNvSpPr>
            <a:spLocks noChangeArrowheads="1"/>
          </p:cNvSpPr>
          <p:nvPr/>
        </p:nvSpPr>
        <p:spPr bwMode="auto">
          <a:xfrm>
            <a:off x="3576638" y="838200"/>
            <a:ext cx="1990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spcBef>
                <a:spcPct val="50000"/>
              </a:spcBef>
            </a:pPr>
            <a:r>
              <a:rPr lang="en-US" sz="2400">
                <a:solidFill>
                  <a:srgbClr val="0033CC"/>
                </a:solidFill>
              </a:rPr>
              <a:t>The railroad</a:t>
            </a:r>
            <a:r>
              <a:rPr lang="en-US"/>
              <a:t> </a:t>
            </a:r>
          </a:p>
        </p:txBody>
      </p:sp>
      <p:pic>
        <p:nvPicPr>
          <p:cNvPr id="272396"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25" y="3609975"/>
            <a:ext cx="2824163" cy="309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72397" name="Picture 13"/>
          <p:cNvPicPr>
            <a:picLocks noChangeAspect="1" noChangeArrowheads="1"/>
          </p:cNvPicPr>
          <p:nvPr/>
        </p:nvPicPr>
        <p:blipFill>
          <a:blip r:embed="rId4">
            <a:extLst>
              <a:ext uri="{28A0092B-C50C-407E-A947-70E740481C1C}">
                <a14:useLocalDpi xmlns:a14="http://schemas.microsoft.com/office/drawing/2010/main" val="0"/>
              </a:ext>
            </a:extLst>
          </a:blip>
          <a:srcRect l="2702" t="4192" b="7773"/>
          <a:stretch>
            <a:fillRect/>
          </a:stretch>
        </p:blipFill>
        <p:spPr bwMode="auto">
          <a:xfrm>
            <a:off x="4800600" y="1485900"/>
            <a:ext cx="4216400" cy="245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72391">
                                            <p:txEl>
                                              <p:pRg st="0" end="0"/>
                                            </p:txEl>
                                          </p:spTgt>
                                        </p:tgtEl>
                                        <p:attrNameLst>
                                          <p:attrName>style.visibility</p:attrName>
                                        </p:attrNameLst>
                                      </p:cBhvr>
                                      <p:to>
                                        <p:strVal val="visible"/>
                                      </p:to>
                                    </p:set>
                                    <p:animEffect transition="in" filter="diamond(in)">
                                      <p:cBhvr>
                                        <p:cTn id="7" dur="2000"/>
                                        <p:tgtEl>
                                          <p:spTgt spid="272391">
                                            <p:txEl>
                                              <p:pRg st="0" end="0"/>
                                            </p:txEl>
                                          </p:spTgt>
                                        </p:tgtEl>
                                      </p:cBhvr>
                                    </p:animEffect>
                                  </p:childTnLst>
                                </p:cTn>
                              </p:par>
                            </p:childTnLst>
                          </p:cTn>
                        </p:par>
                        <p:par>
                          <p:cTn id="8" fill="hold" nodeType="afterGroup">
                            <p:stCondLst>
                              <p:cond delay="2000"/>
                            </p:stCondLst>
                            <p:childTnLst>
                              <p:par>
                                <p:cTn id="9" presetID="25" presetClass="entr" presetSubtype="0" fill="hold" nodeType="afterEffect">
                                  <p:stCondLst>
                                    <p:cond delay="0"/>
                                  </p:stCondLst>
                                  <p:childTnLst>
                                    <p:set>
                                      <p:cBhvr>
                                        <p:cTn id="10" dur="1" fill="hold">
                                          <p:stCondLst>
                                            <p:cond delay="0"/>
                                          </p:stCondLst>
                                        </p:cTn>
                                        <p:tgtEl>
                                          <p:spTgt spid="272396"/>
                                        </p:tgtEl>
                                        <p:attrNameLst>
                                          <p:attrName>style.visibility</p:attrName>
                                        </p:attrNameLst>
                                      </p:cBhvr>
                                      <p:to>
                                        <p:strVal val="visible"/>
                                      </p:to>
                                    </p:set>
                                    <p:anim calcmode="lin" valueType="num">
                                      <p:cBhvr>
                                        <p:cTn id="11" dur="500" decel="50000" fill="hold">
                                          <p:stCondLst>
                                            <p:cond delay="0"/>
                                          </p:stCondLst>
                                        </p:cTn>
                                        <p:tgtEl>
                                          <p:spTgt spid="272396"/>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272396"/>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272396"/>
                                        </p:tgtEl>
                                        <p:attrNameLst>
                                          <p:attrName>ppt_w</p:attrName>
                                        </p:attrNameLst>
                                      </p:cBhvr>
                                      <p:tavLst>
                                        <p:tav tm="0">
                                          <p:val>
                                            <p:strVal val="#ppt_w*.05"/>
                                          </p:val>
                                        </p:tav>
                                        <p:tav tm="100000">
                                          <p:val>
                                            <p:strVal val="#ppt_w"/>
                                          </p:val>
                                        </p:tav>
                                      </p:tavLst>
                                    </p:anim>
                                    <p:anim calcmode="lin" valueType="num">
                                      <p:cBhvr>
                                        <p:cTn id="14" dur="1000" fill="hold"/>
                                        <p:tgtEl>
                                          <p:spTgt spid="272396"/>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272396"/>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272396"/>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272396"/>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27239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0" presetClass="entr" presetSubtype="0" fill="hold" nodeType="clickEffect">
                                  <p:stCondLst>
                                    <p:cond delay="0"/>
                                  </p:stCondLst>
                                  <p:iterate type="lt">
                                    <p:tmPct val="10000"/>
                                  </p:iterate>
                                  <p:childTnLst>
                                    <p:set>
                                      <p:cBhvr>
                                        <p:cTn id="22" dur="1" fill="hold">
                                          <p:stCondLst>
                                            <p:cond delay="0"/>
                                          </p:stCondLst>
                                        </p:cTn>
                                        <p:tgtEl>
                                          <p:spTgt spid="272390">
                                            <p:txEl>
                                              <p:pRg st="0" end="0"/>
                                            </p:txEl>
                                          </p:spTgt>
                                        </p:tgtEl>
                                        <p:attrNameLst>
                                          <p:attrName>style.visibility</p:attrName>
                                        </p:attrNameLst>
                                      </p:cBhvr>
                                      <p:to>
                                        <p:strVal val="visible"/>
                                      </p:to>
                                    </p:set>
                                    <p:animEffect transition="in" filter="fade">
                                      <p:cBhvr>
                                        <p:cTn id="23" dur="500"/>
                                        <p:tgtEl>
                                          <p:spTgt spid="272390">
                                            <p:txEl>
                                              <p:pRg st="0" end="0"/>
                                            </p:txEl>
                                          </p:spTgt>
                                        </p:tgtEl>
                                      </p:cBhvr>
                                    </p:animEffect>
                                    <p:anim calcmode="lin" valueType="num">
                                      <p:cBhvr>
                                        <p:cTn id="24" dur="500" fill="hold"/>
                                        <p:tgtEl>
                                          <p:spTgt spid="272390">
                                            <p:txEl>
                                              <p:pRg st="0" end="0"/>
                                            </p:txEl>
                                          </p:spTgt>
                                        </p:tgtEl>
                                        <p:attrNameLst>
                                          <p:attrName>ppt_x</p:attrName>
                                        </p:attrNameLst>
                                      </p:cBhvr>
                                      <p:tavLst>
                                        <p:tav tm="0">
                                          <p:val>
                                            <p:strVal val="#ppt_x-.1"/>
                                          </p:val>
                                        </p:tav>
                                        <p:tav tm="100000">
                                          <p:val>
                                            <p:strVal val="#ppt_x"/>
                                          </p:val>
                                        </p:tav>
                                      </p:tavLst>
                                    </p:anim>
                                    <p:anim calcmode="lin" valueType="num">
                                      <p:cBhvr>
                                        <p:cTn id="25" dur="500" fill="hold"/>
                                        <p:tgtEl>
                                          <p:spTgt spid="27239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40" presetClass="entr" presetSubtype="0" fill="hold" nodeType="clickEffect">
                                  <p:stCondLst>
                                    <p:cond delay="0"/>
                                  </p:stCondLst>
                                  <p:iterate type="lt">
                                    <p:tmPct val="10000"/>
                                  </p:iterate>
                                  <p:childTnLst>
                                    <p:set>
                                      <p:cBhvr>
                                        <p:cTn id="29" dur="1" fill="hold">
                                          <p:stCondLst>
                                            <p:cond delay="0"/>
                                          </p:stCondLst>
                                        </p:cTn>
                                        <p:tgtEl>
                                          <p:spTgt spid="272390">
                                            <p:txEl>
                                              <p:pRg st="1" end="1"/>
                                            </p:txEl>
                                          </p:spTgt>
                                        </p:tgtEl>
                                        <p:attrNameLst>
                                          <p:attrName>style.visibility</p:attrName>
                                        </p:attrNameLst>
                                      </p:cBhvr>
                                      <p:to>
                                        <p:strVal val="visible"/>
                                      </p:to>
                                    </p:set>
                                    <p:animEffect transition="in" filter="fade">
                                      <p:cBhvr>
                                        <p:cTn id="30" dur="500"/>
                                        <p:tgtEl>
                                          <p:spTgt spid="272390">
                                            <p:txEl>
                                              <p:pRg st="1" end="1"/>
                                            </p:txEl>
                                          </p:spTgt>
                                        </p:tgtEl>
                                      </p:cBhvr>
                                    </p:animEffect>
                                    <p:anim calcmode="lin" valueType="num">
                                      <p:cBhvr>
                                        <p:cTn id="31" dur="500" fill="hold"/>
                                        <p:tgtEl>
                                          <p:spTgt spid="272390">
                                            <p:txEl>
                                              <p:pRg st="1" end="1"/>
                                            </p:txEl>
                                          </p:spTgt>
                                        </p:tgtEl>
                                        <p:attrNameLst>
                                          <p:attrName>ppt_x</p:attrName>
                                        </p:attrNameLst>
                                      </p:cBhvr>
                                      <p:tavLst>
                                        <p:tav tm="0">
                                          <p:val>
                                            <p:strVal val="#ppt_x-.1"/>
                                          </p:val>
                                        </p:tav>
                                        <p:tav tm="100000">
                                          <p:val>
                                            <p:strVal val="#ppt_x"/>
                                          </p:val>
                                        </p:tav>
                                      </p:tavLst>
                                    </p:anim>
                                    <p:anim calcmode="lin" valueType="num">
                                      <p:cBhvr>
                                        <p:cTn id="32" dur="500" fill="hold"/>
                                        <p:tgtEl>
                                          <p:spTgt spid="27239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40" presetClass="entr" presetSubtype="0" fill="hold" nodeType="clickEffect">
                                  <p:stCondLst>
                                    <p:cond delay="0"/>
                                  </p:stCondLst>
                                  <p:iterate type="lt">
                                    <p:tmPct val="10000"/>
                                  </p:iterate>
                                  <p:childTnLst>
                                    <p:set>
                                      <p:cBhvr>
                                        <p:cTn id="36" dur="1" fill="hold">
                                          <p:stCondLst>
                                            <p:cond delay="0"/>
                                          </p:stCondLst>
                                        </p:cTn>
                                        <p:tgtEl>
                                          <p:spTgt spid="272390">
                                            <p:txEl>
                                              <p:pRg st="2" end="2"/>
                                            </p:txEl>
                                          </p:spTgt>
                                        </p:tgtEl>
                                        <p:attrNameLst>
                                          <p:attrName>style.visibility</p:attrName>
                                        </p:attrNameLst>
                                      </p:cBhvr>
                                      <p:to>
                                        <p:strVal val="visible"/>
                                      </p:to>
                                    </p:set>
                                    <p:animEffect transition="in" filter="fade">
                                      <p:cBhvr>
                                        <p:cTn id="37" dur="500"/>
                                        <p:tgtEl>
                                          <p:spTgt spid="272390">
                                            <p:txEl>
                                              <p:pRg st="2" end="2"/>
                                            </p:txEl>
                                          </p:spTgt>
                                        </p:tgtEl>
                                      </p:cBhvr>
                                    </p:animEffect>
                                    <p:anim calcmode="lin" valueType="num">
                                      <p:cBhvr>
                                        <p:cTn id="38" dur="500" fill="hold"/>
                                        <p:tgtEl>
                                          <p:spTgt spid="272390">
                                            <p:txEl>
                                              <p:pRg st="2" end="2"/>
                                            </p:txEl>
                                          </p:spTgt>
                                        </p:tgtEl>
                                        <p:attrNameLst>
                                          <p:attrName>ppt_x</p:attrName>
                                        </p:attrNameLst>
                                      </p:cBhvr>
                                      <p:tavLst>
                                        <p:tav tm="0">
                                          <p:val>
                                            <p:strVal val="#ppt_x-.1"/>
                                          </p:val>
                                        </p:tav>
                                        <p:tav tm="100000">
                                          <p:val>
                                            <p:strVal val="#ppt_x"/>
                                          </p:val>
                                        </p:tav>
                                      </p:tavLst>
                                    </p:anim>
                                    <p:anim calcmode="lin" valueType="num">
                                      <p:cBhvr>
                                        <p:cTn id="39" dur="500" fill="hold"/>
                                        <p:tgtEl>
                                          <p:spTgt spid="27239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40" presetClass="entr" presetSubtype="0" fill="hold" nodeType="clickEffect">
                                  <p:stCondLst>
                                    <p:cond delay="0"/>
                                  </p:stCondLst>
                                  <p:iterate type="lt">
                                    <p:tmPct val="10000"/>
                                  </p:iterate>
                                  <p:childTnLst>
                                    <p:set>
                                      <p:cBhvr>
                                        <p:cTn id="43" dur="1" fill="hold">
                                          <p:stCondLst>
                                            <p:cond delay="0"/>
                                          </p:stCondLst>
                                        </p:cTn>
                                        <p:tgtEl>
                                          <p:spTgt spid="272387">
                                            <p:txEl>
                                              <p:pRg st="0" end="0"/>
                                            </p:txEl>
                                          </p:spTgt>
                                        </p:tgtEl>
                                        <p:attrNameLst>
                                          <p:attrName>style.visibility</p:attrName>
                                        </p:attrNameLst>
                                      </p:cBhvr>
                                      <p:to>
                                        <p:strVal val="visible"/>
                                      </p:to>
                                    </p:set>
                                    <p:animEffect transition="in" filter="fade">
                                      <p:cBhvr>
                                        <p:cTn id="44" dur="500"/>
                                        <p:tgtEl>
                                          <p:spTgt spid="272387">
                                            <p:txEl>
                                              <p:pRg st="0" end="0"/>
                                            </p:txEl>
                                          </p:spTgt>
                                        </p:tgtEl>
                                      </p:cBhvr>
                                    </p:animEffect>
                                    <p:anim calcmode="lin" valueType="num">
                                      <p:cBhvr>
                                        <p:cTn id="45" dur="500" fill="hold"/>
                                        <p:tgtEl>
                                          <p:spTgt spid="272387">
                                            <p:txEl>
                                              <p:pRg st="0" end="0"/>
                                            </p:txEl>
                                          </p:spTgt>
                                        </p:tgtEl>
                                        <p:attrNameLst>
                                          <p:attrName>ppt_x</p:attrName>
                                        </p:attrNameLst>
                                      </p:cBhvr>
                                      <p:tavLst>
                                        <p:tav tm="0">
                                          <p:val>
                                            <p:strVal val="#ppt_x-.1"/>
                                          </p:val>
                                        </p:tav>
                                        <p:tav tm="100000">
                                          <p:val>
                                            <p:strVal val="#ppt_x"/>
                                          </p:val>
                                        </p:tav>
                                      </p:tavLst>
                                    </p:anim>
                                    <p:anim calcmode="lin" valueType="num">
                                      <p:cBhvr>
                                        <p:cTn id="46" dur="500" fill="hold"/>
                                        <p:tgtEl>
                                          <p:spTgt spid="272387">
                                            <p:txEl>
                                              <p:pRg st="0" end="0"/>
                                            </p:txEl>
                                          </p:spTgt>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5350"/>
                            </p:stCondLst>
                            <p:childTnLst>
                              <p:par>
                                <p:cTn id="48" presetID="29" presetClass="entr" presetSubtype="0" fill="hold" nodeType="afterEffect">
                                  <p:stCondLst>
                                    <p:cond delay="0"/>
                                  </p:stCondLst>
                                  <p:childTnLst>
                                    <p:set>
                                      <p:cBhvr>
                                        <p:cTn id="49" dur="1" fill="hold">
                                          <p:stCondLst>
                                            <p:cond delay="0"/>
                                          </p:stCondLst>
                                        </p:cTn>
                                        <p:tgtEl>
                                          <p:spTgt spid="272397"/>
                                        </p:tgtEl>
                                        <p:attrNameLst>
                                          <p:attrName>style.visibility</p:attrName>
                                        </p:attrNameLst>
                                      </p:cBhvr>
                                      <p:to>
                                        <p:strVal val="visible"/>
                                      </p:to>
                                    </p:set>
                                    <p:anim calcmode="lin" valueType="num">
                                      <p:cBhvr>
                                        <p:cTn id="50" dur="1000" fill="hold"/>
                                        <p:tgtEl>
                                          <p:spTgt spid="272397"/>
                                        </p:tgtEl>
                                        <p:attrNameLst>
                                          <p:attrName>ppt_x</p:attrName>
                                        </p:attrNameLst>
                                      </p:cBhvr>
                                      <p:tavLst>
                                        <p:tav tm="0">
                                          <p:val>
                                            <p:strVal val="#ppt_x-.2"/>
                                          </p:val>
                                        </p:tav>
                                        <p:tav tm="100000">
                                          <p:val>
                                            <p:strVal val="#ppt_x"/>
                                          </p:val>
                                        </p:tav>
                                      </p:tavLst>
                                    </p:anim>
                                    <p:anim calcmode="lin" valueType="num">
                                      <p:cBhvr>
                                        <p:cTn id="51" dur="1000" fill="hold"/>
                                        <p:tgtEl>
                                          <p:spTgt spid="272397"/>
                                        </p:tgtEl>
                                        <p:attrNameLst>
                                          <p:attrName>ppt_y</p:attrName>
                                        </p:attrNameLst>
                                      </p:cBhvr>
                                      <p:tavLst>
                                        <p:tav tm="0">
                                          <p:val>
                                            <p:strVal val="#ppt_y"/>
                                          </p:val>
                                        </p:tav>
                                        <p:tav tm="100000">
                                          <p:val>
                                            <p:strVal val="#ppt_y"/>
                                          </p:val>
                                        </p:tav>
                                      </p:tavLst>
                                    </p:anim>
                                    <p:animEffect transition="in" filter="wipe(right)" prLst="gradientSize: 0.1">
                                      <p:cBhvr>
                                        <p:cTn id="52" dur="1000"/>
                                        <p:tgtEl>
                                          <p:spTgt spid="272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 Box 4"/>
          <p:cNvSpPr txBox="1">
            <a:spLocks noChangeArrowheads="1"/>
          </p:cNvSpPr>
          <p:nvPr/>
        </p:nvSpPr>
        <p:spPr bwMode="auto">
          <a:xfrm>
            <a:off x="990600" y="2041525"/>
            <a:ext cx="7162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sz="6000">
                <a:hlinkClick r:id="" action="ppaction://hlinkshowjump?jump=endshow"/>
              </a:rPr>
              <a:t>End Chapter 10</a:t>
            </a:r>
            <a:endParaRPr lang="en-US" sz="6000"/>
          </a:p>
        </p:txBody>
      </p:sp>
      <p:sp>
        <p:nvSpPr>
          <p:cNvPr id="71682" name="Text Box 5"/>
          <p:cNvSpPr txBox="1">
            <a:spLocks noChangeArrowheads="1"/>
          </p:cNvSpPr>
          <p:nvPr/>
        </p:nvSpPr>
        <p:spPr bwMode="auto">
          <a:xfrm>
            <a:off x="2133600" y="3565525"/>
            <a:ext cx="4876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sz="6000">
                <a:hlinkClick r:id="" action="ppaction://hlinkshowjump?jump=firstslide"/>
              </a:rPr>
              <a:t>Main Menu</a:t>
            </a:r>
            <a:endParaRPr lang="en-US" sz="600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5"/>
          <p:cNvSpPr>
            <a:spLocks noChangeArrowheads="1"/>
          </p:cNvSpPr>
          <p:nvPr/>
        </p:nvSpPr>
        <p:spPr bwMode="auto">
          <a:xfrm>
            <a:off x="342900" y="152400"/>
            <a:ext cx="8458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sz="3200">
                <a:solidFill>
                  <a:srgbClr val="CC3300"/>
                </a:solidFill>
              </a:rPr>
              <a:t>Virginia Constitutional Convention </a:t>
            </a:r>
          </a:p>
          <a:p>
            <a:pPr algn="ctr" eaLnBrk="1" hangingPunct="1"/>
            <a:r>
              <a:rPr lang="en-US" sz="3200">
                <a:solidFill>
                  <a:srgbClr val="CC3300"/>
                </a:solidFill>
              </a:rPr>
              <a:t>1829</a:t>
            </a:r>
          </a:p>
        </p:txBody>
      </p:sp>
      <p:pic>
        <p:nvPicPr>
          <p:cNvPr id="217095"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10400" y="876300"/>
            <a:ext cx="1585913"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7096" name="Rectangle 8"/>
          <p:cNvSpPr>
            <a:spLocks noChangeArrowheads="1"/>
          </p:cNvSpPr>
          <p:nvPr/>
        </p:nvSpPr>
        <p:spPr bwMode="auto">
          <a:xfrm>
            <a:off x="6934200" y="3062288"/>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a:hlinkClick r:id="rId4"/>
              </a:rPr>
              <a:t>James Monroe</a:t>
            </a:r>
            <a:endParaRPr lang="en-US"/>
          </a:p>
        </p:txBody>
      </p:sp>
      <p:pic>
        <p:nvPicPr>
          <p:cNvPr id="217097" name="Picture 9" descr="A13F2A9D"/>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27063" y="914400"/>
            <a:ext cx="143033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8" name="Rectangle 10"/>
          <p:cNvSpPr>
            <a:spLocks noChangeArrowheads="1"/>
          </p:cNvSpPr>
          <p:nvPr/>
        </p:nvSpPr>
        <p:spPr bwMode="auto">
          <a:xfrm>
            <a:off x="304800" y="2909888"/>
            <a:ext cx="2076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a:hlinkClick r:id="rId6"/>
              </a:rPr>
              <a:t>Phillip Doddridge</a:t>
            </a:r>
            <a:endParaRPr lang="en-US"/>
          </a:p>
        </p:txBody>
      </p:sp>
      <p:pic>
        <p:nvPicPr>
          <p:cNvPr id="217099" name="Picture 11" descr="A13F2A9D"/>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086600" y="3657600"/>
            <a:ext cx="14287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100" name="Rectangle 12"/>
          <p:cNvSpPr>
            <a:spLocks noChangeArrowheads="1"/>
          </p:cNvSpPr>
          <p:nvPr/>
        </p:nvSpPr>
        <p:spPr bwMode="auto">
          <a:xfrm>
            <a:off x="6629400" y="5486400"/>
            <a:ext cx="2381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a:hlinkClick r:id="rId8"/>
              </a:rPr>
              <a:t>Alexander Campbell</a:t>
            </a:r>
            <a:endParaRPr lang="en-US"/>
          </a:p>
        </p:txBody>
      </p:sp>
      <p:sp>
        <p:nvSpPr>
          <p:cNvPr id="217102" name="Rectangle 14"/>
          <p:cNvSpPr>
            <a:spLocks noChangeArrowheads="1"/>
          </p:cNvSpPr>
          <p:nvPr/>
        </p:nvSpPr>
        <p:spPr bwMode="auto">
          <a:xfrm>
            <a:off x="476250" y="5729288"/>
            <a:ext cx="1885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a:hlinkClick r:id="rId9"/>
              </a:rPr>
              <a:t>James Madison</a:t>
            </a:r>
            <a:endParaRPr lang="en-US"/>
          </a:p>
        </p:txBody>
      </p:sp>
      <p:sp>
        <p:nvSpPr>
          <p:cNvPr id="217104" name="Rectangle 16"/>
          <p:cNvSpPr>
            <a:spLocks noChangeArrowheads="1"/>
          </p:cNvSpPr>
          <p:nvPr/>
        </p:nvSpPr>
        <p:spPr bwMode="auto">
          <a:xfrm>
            <a:off x="3711575" y="4114800"/>
            <a:ext cx="1720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a:hlinkClick r:id="rId10"/>
              </a:rPr>
              <a:t>John Marshall</a:t>
            </a:r>
            <a:endParaRPr lang="en-US"/>
          </a:p>
        </p:txBody>
      </p:sp>
      <p:sp>
        <p:nvSpPr>
          <p:cNvPr id="18442" name="Text Box 17"/>
          <p:cNvSpPr txBox="1">
            <a:spLocks noChangeArrowheads="1"/>
          </p:cNvSpPr>
          <p:nvPr/>
        </p:nvSpPr>
        <p:spPr bwMode="auto">
          <a:xfrm>
            <a:off x="3009900" y="1219200"/>
            <a:ext cx="3124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sz="2800"/>
              <a:t>Delegates</a:t>
            </a:r>
          </a:p>
        </p:txBody>
      </p:sp>
      <p:pic>
        <p:nvPicPr>
          <p:cNvPr id="217107" name="Picture 19" descr="225px-John_Marshall_by_Henry_Inman%2C_1832">
            <a:hlinkClick r:id="rId11" tooltip="John Marshall"/>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619500" y="1981200"/>
            <a:ext cx="1905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08" name="Picture 20"/>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09600" y="3516313"/>
            <a:ext cx="1595438" cy="219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extBox 1"/>
          <p:cNvSpPr txBox="1">
            <a:spLocks noChangeArrowheads="1"/>
          </p:cNvSpPr>
          <p:nvPr/>
        </p:nvSpPr>
        <p:spPr bwMode="auto">
          <a:xfrm>
            <a:off x="3048000" y="5268913"/>
            <a:ext cx="3048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r>
              <a:rPr lang="en-US" sz="1800">
                <a:solidFill>
                  <a:srgbClr val="FF0000"/>
                </a:solidFill>
                <a:hlinkClick r:id="rId14"/>
              </a:rPr>
              <a:t>Judge Lewis Summers</a:t>
            </a:r>
            <a:endParaRPr lang="en-US" sz="1800">
              <a:solidFill>
                <a:srgbClr val="FF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217095"/>
                                        </p:tgtEl>
                                        <p:attrNameLst>
                                          <p:attrName>style.visibility</p:attrName>
                                        </p:attrNameLst>
                                      </p:cBhvr>
                                      <p:to>
                                        <p:strVal val="visible"/>
                                      </p:to>
                                    </p:set>
                                    <p:animEffect transition="in" filter="fade">
                                      <p:cBhvr>
                                        <p:cTn id="7" dur="800" decel="100000"/>
                                        <p:tgtEl>
                                          <p:spTgt spid="217095"/>
                                        </p:tgtEl>
                                      </p:cBhvr>
                                    </p:animEffect>
                                    <p:anim calcmode="lin" valueType="num">
                                      <p:cBhvr>
                                        <p:cTn id="8" dur="800" decel="100000" fill="hold"/>
                                        <p:tgtEl>
                                          <p:spTgt spid="217095"/>
                                        </p:tgtEl>
                                        <p:attrNameLst>
                                          <p:attrName>style.rotation</p:attrName>
                                        </p:attrNameLst>
                                      </p:cBhvr>
                                      <p:tavLst>
                                        <p:tav tm="0">
                                          <p:val>
                                            <p:fltVal val="-90"/>
                                          </p:val>
                                        </p:tav>
                                        <p:tav tm="100000">
                                          <p:val>
                                            <p:fltVal val="0"/>
                                          </p:val>
                                        </p:tav>
                                      </p:tavLst>
                                    </p:anim>
                                    <p:anim calcmode="lin" valueType="num">
                                      <p:cBhvr>
                                        <p:cTn id="9" dur="800" decel="100000" fill="hold"/>
                                        <p:tgtEl>
                                          <p:spTgt spid="217095"/>
                                        </p:tgtEl>
                                        <p:attrNameLst>
                                          <p:attrName>ppt_x</p:attrName>
                                        </p:attrNameLst>
                                      </p:cBhvr>
                                      <p:tavLst>
                                        <p:tav tm="0">
                                          <p:val>
                                            <p:strVal val="#ppt_x+0.4"/>
                                          </p:val>
                                        </p:tav>
                                        <p:tav tm="100000">
                                          <p:val>
                                            <p:strVal val="#ppt_x-0.05"/>
                                          </p:val>
                                        </p:tav>
                                      </p:tavLst>
                                    </p:anim>
                                    <p:anim calcmode="lin" valueType="num">
                                      <p:cBhvr>
                                        <p:cTn id="10" dur="800" decel="100000" fill="hold"/>
                                        <p:tgtEl>
                                          <p:spTgt spid="21709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1709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17095"/>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1" presetClass="entr" presetSubtype="0" fill="hold" nodeType="afterEffect">
                                  <p:stCondLst>
                                    <p:cond delay="0"/>
                                  </p:stCondLst>
                                  <p:childTnLst>
                                    <p:set>
                                      <p:cBhvr>
                                        <p:cTn id="15" dur="1" fill="hold">
                                          <p:stCondLst>
                                            <p:cond delay="0"/>
                                          </p:stCondLst>
                                        </p:cTn>
                                        <p:tgtEl>
                                          <p:spTgt spid="217096">
                                            <p:txEl>
                                              <p:pRg st="0" end="0"/>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2" presetClass="entr" presetSubtype="0" fill="hold" nodeType="clickEffect">
                                  <p:stCondLst>
                                    <p:cond delay="0"/>
                                  </p:stCondLst>
                                  <p:childTnLst>
                                    <p:set>
                                      <p:cBhvr>
                                        <p:cTn id="19" dur="1" fill="hold">
                                          <p:stCondLst>
                                            <p:cond delay="0"/>
                                          </p:stCondLst>
                                        </p:cTn>
                                        <p:tgtEl>
                                          <p:spTgt spid="217108"/>
                                        </p:tgtEl>
                                        <p:attrNameLst>
                                          <p:attrName>style.visibility</p:attrName>
                                        </p:attrNameLst>
                                      </p:cBhvr>
                                      <p:to>
                                        <p:strVal val="visible"/>
                                      </p:to>
                                    </p:set>
                                    <p:animScale>
                                      <p:cBhvr>
                                        <p:cTn id="20" dur="1000" decel="50000" fill="hold">
                                          <p:stCondLst>
                                            <p:cond delay="0"/>
                                          </p:stCondLst>
                                        </p:cTn>
                                        <p:tgtEl>
                                          <p:spTgt spid="21710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217108"/>
                                        </p:tgtEl>
                                        <p:attrNameLst>
                                          <p:attrName>ppt_x</p:attrName>
                                          <p:attrName>ppt_y</p:attrName>
                                        </p:attrNameLst>
                                      </p:cBhvr>
                                    </p:animMotion>
                                    <p:animEffect transition="in" filter="fade">
                                      <p:cBhvr>
                                        <p:cTn id="22" dur="1000"/>
                                        <p:tgtEl>
                                          <p:spTgt spid="217108"/>
                                        </p:tgtEl>
                                      </p:cBhvr>
                                    </p:animEffect>
                                  </p:childTnLst>
                                </p:cTn>
                              </p:par>
                            </p:childTnLst>
                          </p:cTn>
                        </p:par>
                        <p:par>
                          <p:cTn id="23" fill="hold" nodeType="afterGroup">
                            <p:stCondLst>
                              <p:cond delay="1000"/>
                            </p:stCondLst>
                            <p:childTnLst>
                              <p:par>
                                <p:cTn id="24" presetID="1" presetClass="entr" presetSubtype="0" fill="hold" nodeType="afterEffect">
                                  <p:stCondLst>
                                    <p:cond delay="0"/>
                                  </p:stCondLst>
                                  <p:childTnLst>
                                    <p:set>
                                      <p:cBhvr>
                                        <p:cTn id="25" dur="1" fill="hold">
                                          <p:stCondLst>
                                            <p:cond delay="0"/>
                                          </p:stCondLst>
                                        </p:cTn>
                                        <p:tgtEl>
                                          <p:spTgt spid="217102">
                                            <p:txEl>
                                              <p:pRg st="0" end="0"/>
                                            </p:txEl>
                                          </p:spTgt>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52" presetClass="entr" presetSubtype="0" fill="hold" nodeType="clickEffect">
                                  <p:stCondLst>
                                    <p:cond delay="0"/>
                                  </p:stCondLst>
                                  <p:childTnLst>
                                    <p:set>
                                      <p:cBhvr>
                                        <p:cTn id="29" dur="1" fill="hold">
                                          <p:stCondLst>
                                            <p:cond delay="0"/>
                                          </p:stCondLst>
                                        </p:cTn>
                                        <p:tgtEl>
                                          <p:spTgt spid="217099"/>
                                        </p:tgtEl>
                                        <p:attrNameLst>
                                          <p:attrName>style.visibility</p:attrName>
                                        </p:attrNameLst>
                                      </p:cBhvr>
                                      <p:to>
                                        <p:strVal val="visible"/>
                                      </p:to>
                                    </p:set>
                                    <p:animScale>
                                      <p:cBhvr>
                                        <p:cTn id="30" dur="1000" decel="50000" fill="hold">
                                          <p:stCondLst>
                                            <p:cond delay="0"/>
                                          </p:stCondLst>
                                        </p:cTn>
                                        <p:tgtEl>
                                          <p:spTgt spid="21709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217099"/>
                                        </p:tgtEl>
                                        <p:attrNameLst>
                                          <p:attrName>ppt_x</p:attrName>
                                          <p:attrName>ppt_y</p:attrName>
                                        </p:attrNameLst>
                                      </p:cBhvr>
                                    </p:animMotion>
                                    <p:animEffect transition="in" filter="fade">
                                      <p:cBhvr>
                                        <p:cTn id="32" dur="1000"/>
                                        <p:tgtEl>
                                          <p:spTgt spid="217099"/>
                                        </p:tgtEl>
                                      </p:cBhvr>
                                    </p:animEffect>
                                  </p:childTnLst>
                                </p:cTn>
                              </p:par>
                            </p:childTnLst>
                          </p:cTn>
                        </p:par>
                        <p:par>
                          <p:cTn id="33" fill="hold" nodeType="afterGroup">
                            <p:stCondLst>
                              <p:cond delay="1000"/>
                            </p:stCondLst>
                            <p:childTnLst>
                              <p:par>
                                <p:cTn id="34" presetID="1" presetClass="entr" presetSubtype="0" fill="hold" nodeType="afterEffect">
                                  <p:stCondLst>
                                    <p:cond delay="0"/>
                                  </p:stCondLst>
                                  <p:childTnLst>
                                    <p:set>
                                      <p:cBhvr>
                                        <p:cTn id="35" dur="1" fill="hold">
                                          <p:stCondLst>
                                            <p:cond delay="0"/>
                                          </p:stCondLst>
                                        </p:cTn>
                                        <p:tgtEl>
                                          <p:spTgt spid="217100">
                                            <p:txEl>
                                              <p:pRg st="0" end="0"/>
                                            </p:txEl>
                                          </p:spTgt>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52" presetClass="entr" presetSubtype="0" fill="hold" nodeType="clickEffect">
                                  <p:stCondLst>
                                    <p:cond delay="0"/>
                                  </p:stCondLst>
                                  <p:childTnLst>
                                    <p:set>
                                      <p:cBhvr>
                                        <p:cTn id="39" dur="1" fill="hold">
                                          <p:stCondLst>
                                            <p:cond delay="0"/>
                                          </p:stCondLst>
                                        </p:cTn>
                                        <p:tgtEl>
                                          <p:spTgt spid="217097"/>
                                        </p:tgtEl>
                                        <p:attrNameLst>
                                          <p:attrName>style.visibility</p:attrName>
                                        </p:attrNameLst>
                                      </p:cBhvr>
                                      <p:to>
                                        <p:strVal val="visible"/>
                                      </p:to>
                                    </p:set>
                                    <p:animScale>
                                      <p:cBhvr>
                                        <p:cTn id="40" dur="1000" decel="50000" fill="hold">
                                          <p:stCondLst>
                                            <p:cond delay="0"/>
                                          </p:stCondLst>
                                        </p:cTn>
                                        <p:tgtEl>
                                          <p:spTgt spid="21709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217097"/>
                                        </p:tgtEl>
                                        <p:attrNameLst>
                                          <p:attrName>ppt_x</p:attrName>
                                          <p:attrName>ppt_y</p:attrName>
                                        </p:attrNameLst>
                                      </p:cBhvr>
                                    </p:animMotion>
                                    <p:animEffect transition="in" filter="fade">
                                      <p:cBhvr>
                                        <p:cTn id="42" dur="1000"/>
                                        <p:tgtEl>
                                          <p:spTgt spid="217097"/>
                                        </p:tgtEl>
                                      </p:cBhvr>
                                    </p:animEffect>
                                  </p:childTnLst>
                                </p:cTn>
                              </p:par>
                            </p:childTnLst>
                          </p:cTn>
                        </p:par>
                        <p:par>
                          <p:cTn id="43" fill="hold" nodeType="afterGroup">
                            <p:stCondLst>
                              <p:cond delay="1000"/>
                            </p:stCondLst>
                            <p:childTnLst>
                              <p:par>
                                <p:cTn id="44" presetID="1" presetClass="entr" presetSubtype="0" fill="hold" nodeType="afterEffect">
                                  <p:stCondLst>
                                    <p:cond delay="0"/>
                                  </p:stCondLst>
                                  <p:childTnLst>
                                    <p:set>
                                      <p:cBhvr>
                                        <p:cTn id="45" dur="1" fill="hold">
                                          <p:stCondLst>
                                            <p:cond delay="0"/>
                                          </p:stCondLst>
                                        </p:cTn>
                                        <p:tgtEl>
                                          <p:spTgt spid="217098">
                                            <p:txEl>
                                              <p:pRg st="0" end="0"/>
                                            </p:txEl>
                                          </p:spTgt>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52" presetClass="entr" presetSubtype="0" fill="hold" nodeType="clickEffect">
                                  <p:stCondLst>
                                    <p:cond delay="0"/>
                                  </p:stCondLst>
                                  <p:childTnLst>
                                    <p:set>
                                      <p:cBhvr>
                                        <p:cTn id="49" dur="1" fill="hold">
                                          <p:stCondLst>
                                            <p:cond delay="0"/>
                                          </p:stCondLst>
                                        </p:cTn>
                                        <p:tgtEl>
                                          <p:spTgt spid="217107"/>
                                        </p:tgtEl>
                                        <p:attrNameLst>
                                          <p:attrName>style.visibility</p:attrName>
                                        </p:attrNameLst>
                                      </p:cBhvr>
                                      <p:to>
                                        <p:strVal val="visible"/>
                                      </p:to>
                                    </p:set>
                                    <p:animScale>
                                      <p:cBhvr>
                                        <p:cTn id="50" dur="1000" decel="50000" fill="hold">
                                          <p:stCondLst>
                                            <p:cond delay="0"/>
                                          </p:stCondLst>
                                        </p:cTn>
                                        <p:tgtEl>
                                          <p:spTgt spid="21710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1000" decel="50000" fill="hold">
                                          <p:stCondLst>
                                            <p:cond delay="0"/>
                                          </p:stCondLst>
                                        </p:cTn>
                                        <p:tgtEl>
                                          <p:spTgt spid="217107"/>
                                        </p:tgtEl>
                                        <p:attrNameLst>
                                          <p:attrName>ppt_x</p:attrName>
                                          <p:attrName>ppt_y</p:attrName>
                                        </p:attrNameLst>
                                      </p:cBhvr>
                                    </p:animMotion>
                                    <p:animEffect transition="in" filter="fade">
                                      <p:cBhvr>
                                        <p:cTn id="52" dur="1000"/>
                                        <p:tgtEl>
                                          <p:spTgt spid="217107"/>
                                        </p:tgtEl>
                                      </p:cBhvr>
                                    </p:animEffect>
                                  </p:childTnLst>
                                </p:cTn>
                              </p:par>
                            </p:childTnLst>
                          </p:cTn>
                        </p:par>
                        <p:par>
                          <p:cTn id="53" fill="hold" nodeType="afterGroup">
                            <p:stCondLst>
                              <p:cond delay="1000"/>
                            </p:stCondLst>
                            <p:childTnLst>
                              <p:par>
                                <p:cTn id="54" presetID="1" presetClass="entr" presetSubtype="0" fill="hold" nodeType="afterEffect">
                                  <p:stCondLst>
                                    <p:cond delay="0"/>
                                  </p:stCondLst>
                                  <p:childTnLst>
                                    <p:set>
                                      <p:cBhvr>
                                        <p:cTn id="55" dur="1" fill="hold">
                                          <p:stCondLst>
                                            <p:cond delay="0"/>
                                          </p:stCondLst>
                                        </p:cTn>
                                        <p:tgtEl>
                                          <p:spTgt spid="217104">
                                            <p:txEl>
                                              <p:pRg st="0" end="0"/>
                                            </p:txEl>
                                          </p:spTgt>
                                        </p:tgtEl>
                                        <p:attrNameLst>
                                          <p:attrName>style.visibility</p:attrName>
                                        </p:attrNameLst>
                                      </p:cBhvr>
                                      <p:to>
                                        <p:strVal val="visibl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4" fill="hold" nodeType="clickEffect">
                                  <p:stCondLst>
                                    <p:cond delay="0"/>
                                  </p:stCondLst>
                                  <p:childTnLst>
                                    <p:set>
                                      <p:cBhvr>
                                        <p:cTn id="59" dur="1" fill="hold">
                                          <p:stCondLst>
                                            <p:cond delay="0"/>
                                          </p:stCondLst>
                                        </p:cTn>
                                        <p:tgtEl>
                                          <p:spTgt spid="2">
                                            <p:txEl>
                                              <p:pRg st="0" end="0"/>
                                            </p:txEl>
                                          </p:spTgt>
                                        </p:tgtEl>
                                        <p:attrNameLst>
                                          <p:attrName>style.visibility</p:attrName>
                                        </p:attrNameLst>
                                      </p:cBhvr>
                                      <p:to>
                                        <p:strVal val="visible"/>
                                      </p:to>
                                    </p:set>
                                    <p:animEffect transition="in" filter="wipe(down)">
                                      <p:cBhvr>
                                        <p:cTn id="60"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4"/>
          <p:cNvSpPr txBox="1">
            <a:spLocks noChangeArrowheads="1"/>
          </p:cNvSpPr>
          <p:nvPr/>
        </p:nvSpPr>
        <p:spPr bwMode="auto">
          <a:xfrm>
            <a:off x="304800" y="381000"/>
            <a:ext cx="8534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a:solidFill>
                  <a:srgbClr val="CC3300"/>
                </a:solidFill>
              </a:rPr>
              <a:t>Western Virginia vs. Eastern Virginia</a:t>
            </a:r>
          </a:p>
        </p:txBody>
      </p:sp>
      <p:sp>
        <p:nvSpPr>
          <p:cNvPr id="173061" name="Rectangle 5"/>
          <p:cNvSpPr>
            <a:spLocks noChangeArrowheads="1"/>
          </p:cNvSpPr>
          <p:nvPr/>
        </p:nvSpPr>
        <p:spPr bwMode="auto">
          <a:xfrm>
            <a:off x="1031875" y="6183313"/>
            <a:ext cx="101917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spcBef>
                <a:spcPct val="50000"/>
              </a:spcBef>
            </a:pPr>
            <a:r>
              <a:rPr lang="en-US">
                <a:solidFill>
                  <a:srgbClr val="0033CC"/>
                </a:solidFill>
              </a:rPr>
              <a:t>religion</a:t>
            </a:r>
          </a:p>
        </p:txBody>
      </p:sp>
      <p:sp>
        <p:nvSpPr>
          <p:cNvPr id="173062" name="Rectangle 6"/>
          <p:cNvSpPr>
            <a:spLocks noChangeArrowheads="1"/>
          </p:cNvSpPr>
          <p:nvPr/>
        </p:nvSpPr>
        <p:spPr bwMode="auto">
          <a:xfrm>
            <a:off x="6954838" y="6183313"/>
            <a:ext cx="98107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spcBef>
                <a:spcPct val="50000"/>
              </a:spcBef>
            </a:pPr>
            <a:r>
              <a:rPr lang="en-US">
                <a:solidFill>
                  <a:srgbClr val="0033CC"/>
                </a:solidFill>
              </a:rPr>
              <a:t>slavery</a:t>
            </a:r>
          </a:p>
        </p:txBody>
      </p:sp>
      <p:sp>
        <p:nvSpPr>
          <p:cNvPr id="173063" name="Rectangle 7"/>
          <p:cNvSpPr>
            <a:spLocks noChangeArrowheads="1"/>
          </p:cNvSpPr>
          <p:nvPr/>
        </p:nvSpPr>
        <p:spPr bwMode="auto">
          <a:xfrm>
            <a:off x="6737350" y="2286000"/>
            <a:ext cx="1416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spcBef>
                <a:spcPct val="50000"/>
              </a:spcBef>
            </a:pPr>
            <a:r>
              <a:rPr lang="en-US">
                <a:solidFill>
                  <a:srgbClr val="0033CC"/>
                </a:solidFill>
              </a:rPr>
              <a:t>geography</a:t>
            </a:r>
          </a:p>
        </p:txBody>
      </p:sp>
      <p:sp>
        <p:nvSpPr>
          <p:cNvPr id="173064" name="Rectangle 8"/>
          <p:cNvSpPr>
            <a:spLocks noChangeArrowheads="1"/>
          </p:cNvSpPr>
          <p:nvPr/>
        </p:nvSpPr>
        <p:spPr bwMode="auto">
          <a:xfrm>
            <a:off x="3362325" y="2901950"/>
            <a:ext cx="241935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a:solidFill>
                  <a:srgbClr val="0033CC"/>
                </a:solidFill>
              </a:rPr>
              <a:t>representation in the state legislature</a:t>
            </a:r>
          </a:p>
        </p:txBody>
      </p:sp>
      <p:sp>
        <p:nvSpPr>
          <p:cNvPr id="173065" name="Rectangle 9"/>
          <p:cNvSpPr>
            <a:spLocks noChangeArrowheads="1"/>
          </p:cNvSpPr>
          <p:nvPr/>
        </p:nvSpPr>
        <p:spPr bwMode="auto">
          <a:xfrm>
            <a:off x="993775" y="2286000"/>
            <a:ext cx="10953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spcBef>
                <a:spcPct val="50000"/>
              </a:spcBef>
            </a:pPr>
            <a:r>
              <a:rPr lang="en-US">
                <a:solidFill>
                  <a:srgbClr val="0033CC"/>
                </a:solidFill>
              </a:rPr>
              <a:t>suffrage</a:t>
            </a:r>
          </a:p>
        </p:txBody>
      </p:sp>
      <p:sp>
        <p:nvSpPr>
          <p:cNvPr id="173067" name="Rectangle 11"/>
          <p:cNvSpPr>
            <a:spLocks noChangeArrowheads="1"/>
          </p:cNvSpPr>
          <p:nvPr/>
        </p:nvSpPr>
        <p:spPr bwMode="auto">
          <a:xfrm>
            <a:off x="419100" y="1066800"/>
            <a:ext cx="8305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800"/>
              <a:t>Western and Eastern Virginia drew farther apart because of a number of factors, including</a:t>
            </a:r>
          </a:p>
        </p:txBody>
      </p:sp>
      <p:pic>
        <p:nvPicPr>
          <p:cNvPr id="173069" name="Picture 13" descr="4364081514_ca13096b60_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2743200"/>
            <a:ext cx="22098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80" name="Picture 2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4414838"/>
            <a:ext cx="2514600" cy="168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73081" name="Picture 2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208713" y="2743200"/>
            <a:ext cx="2438400"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73082" name="Picture 2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95650" y="3600450"/>
            <a:ext cx="2552700" cy="203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73083" name="Picture 2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340475" y="4583113"/>
            <a:ext cx="2209800" cy="151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73067"/>
                                        </p:tgtEl>
                                        <p:attrNameLst>
                                          <p:attrName>style.visibility</p:attrName>
                                        </p:attrNameLst>
                                      </p:cBhvr>
                                      <p:to>
                                        <p:strVal val="visible"/>
                                      </p:to>
                                    </p:set>
                                    <p:anim calcmode="lin" valueType="num">
                                      <p:cBhvr>
                                        <p:cTn id="7" dur="1000" fill="hold"/>
                                        <p:tgtEl>
                                          <p:spTgt spid="173067"/>
                                        </p:tgtEl>
                                        <p:attrNameLst>
                                          <p:attrName>ppt_x</p:attrName>
                                        </p:attrNameLst>
                                      </p:cBhvr>
                                      <p:tavLst>
                                        <p:tav tm="0">
                                          <p:val>
                                            <p:strVal val="#ppt_x-.2"/>
                                          </p:val>
                                        </p:tav>
                                        <p:tav tm="100000">
                                          <p:val>
                                            <p:strVal val="#ppt_x"/>
                                          </p:val>
                                        </p:tav>
                                      </p:tavLst>
                                    </p:anim>
                                    <p:anim calcmode="lin" valueType="num">
                                      <p:cBhvr>
                                        <p:cTn id="8" dur="1000" fill="hold"/>
                                        <p:tgtEl>
                                          <p:spTgt spid="17306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306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73065"/>
                                        </p:tgtEl>
                                        <p:attrNameLst>
                                          <p:attrName>style.visibility</p:attrName>
                                        </p:attrNameLst>
                                      </p:cBhvr>
                                      <p:to>
                                        <p:strVal val="visible"/>
                                      </p:to>
                                    </p:set>
                                    <p:anim calcmode="discrete" valueType="clr">
                                      <p:cBhvr override="childStyle">
                                        <p:cTn id="14" dur="80"/>
                                        <p:tgtEl>
                                          <p:spTgt spid="17306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73065"/>
                                        </p:tgtEl>
                                        <p:attrNameLst>
                                          <p:attrName>fillcolor</p:attrName>
                                        </p:attrNameLst>
                                      </p:cBhvr>
                                      <p:tavLst>
                                        <p:tav tm="0">
                                          <p:val>
                                            <p:clrVal>
                                              <a:schemeClr val="accent2"/>
                                            </p:clrVal>
                                          </p:val>
                                        </p:tav>
                                        <p:tav tm="50000">
                                          <p:val>
                                            <p:clrVal>
                                              <a:schemeClr val="hlink"/>
                                            </p:clrVal>
                                          </p:val>
                                        </p:tav>
                                      </p:tavLst>
                                    </p:anim>
                                    <p:set>
                                      <p:cBhvr>
                                        <p:cTn id="16" dur="80"/>
                                        <p:tgtEl>
                                          <p:spTgt spid="173065"/>
                                        </p:tgtEl>
                                        <p:attrNameLst>
                                          <p:attrName>fill.type</p:attrName>
                                        </p:attrNameLst>
                                      </p:cBhvr>
                                      <p:to>
                                        <p:strVal val="solid"/>
                                      </p:to>
                                    </p:set>
                                  </p:childTnLst>
                                </p:cTn>
                              </p:par>
                            </p:childTnLst>
                          </p:cTn>
                        </p:par>
                        <p:par>
                          <p:cTn id="17" fill="hold" nodeType="afterGroup">
                            <p:stCondLst>
                              <p:cond delay="360"/>
                            </p:stCondLst>
                            <p:childTnLst>
                              <p:par>
                                <p:cTn id="18" presetID="25" presetClass="entr" presetSubtype="0" fill="hold" nodeType="afterEffect">
                                  <p:stCondLst>
                                    <p:cond delay="0"/>
                                  </p:stCondLst>
                                  <p:childTnLst>
                                    <p:set>
                                      <p:cBhvr>
                                        <p:cTn id="19" dur="1" fill="hold">
                                          <p:stCondLst>
                                            <p:cond delay="0"/>
                                          </p:stCondLst>
                                        </p:cTn>
                                        <p:tgtEl>
                                          <p:spTgt spid="173069"/>
                                        </p:tgtEl>
                                        <p:attrNameLst>
                                          <p:attrName>style.visibility</p:attrName>
                                        </p:attrNameLst>
                                      </p:cBhvr>
                                      <p:to>
                                        <p:strVal val="visible"/>
                                      </p:to>
                                    </p:set>
                                    <p:anim calcmode="lin" valueType="num">
                                      <p:cBhvr>
                                        <p:cTn id="20" dur="500" decel="50000" fill="hold">
                                          <p:stCondLst>
                                            <p:cond delay="0"/>
                                          </p:stCondLst>
                                        </p:cTn>
                                        <p:tgtEl>
                                          <p:spTgt spid="173069"/>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173069"/>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173069"/>
                                        </p:tgtEl>
                                        <p:attrNameLst>
                                          <p:attrName>ppt_w</p:attrName>
                                        </p:attrNameLst>
                                      </p:cBhvr>
                                      <p:tavLst>
                                        <p:tav tm="0">
                                          <p:val>
                                            <p:strVal val="#ppt_w*.05"/>
                                          </p:val>
                                        </p:tav>
                                        <p:tav tm="100000">
                                          <p:val>
                                            <p:strVal val="#ppt_w"/>
                                          </p:val>
                                        </p:tav>
                                      </p:tavLst>
                                    </p:anim>
                                    <p:anim calcmode="lin" valueType="num">
                                      <p:cBhvr>
                                        <p:cTn id="23" dur="1000" fill="hold"/>
                                        <p:tgtEl>
                                          <p:spTgt spid="173069"/>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173069"/>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173069"/>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173069"/>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17306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7" presetClass="entr" presetSubtype="0" fill="hold" nodeType="clickEffect">
                                  <p:stCondLst>
                                    <p:cond delay="0"/>
                                  </p:stCondLst>
                                  <p:iterate type="lt">
                                    <p:tmPct val="50000"/>
                                  </p:iterate>
                                  <p:childTnLst>
                                    <p:set>
                                      <p:cBhvr>
                                        <p:cTn id="31" dur="1" fill="hold">
                                          <p:stCondLst>
                                            <p:cond delay="0"/>
                                          </p:stCondLst>
                                        </p:cTn>
                                        <p:tgtEl>
                                          <p:spTgt spid="173062">
                                            <p:txEl>
                                              <p:pRg st="0" end="0"/>
                                            </p:txEl>
                                          </p:spTgt>
                                        </p:tgtEl>
                                        <p:attrNameLst>
                                          <p:attrName>style.visibility</p:attrName>
                                        </p:attrNameLst>
                                      </p:cBhvr>
                                      <p:to>
                                        <p:strVal val="visible"/>
                                      </p:to>
                                    </p:set>
                                    <p:anim calcmode="discrete" valueType="clr">
                                      <p:cBhvr override="childStyle">
                                        <p:cTn id="32" dur="80"/>
                                        <p:tgtEl>
                                          <p:spTgt spid="17306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173062">
                                            <p:txEl>
                                              <p:pRg st="0" end="0"/>
                                            </p:txEl>
                                          </p:spTgt>
                                        </p:tgtEl>
                                        <p:attrNameLst>
                                          <p:attrName>fillcolor</p:attrName>
                                        </p:attrNameLst>
                                      </p:cBhvr>
                                      <p:tavLst>
                                        <p:tav tm="0">
                                          <p:val>
                                            <p:clrVal>
                                              <a:schemeClr val="accent2"/>
                                            </p:clrVal>
                                          </p:val>
                                        </p:tav>
                                        <p:tav tm="50000">
                                          <p:val>
                                            <p:clrVal>
                                              <a:schemeClr val="hlink"/>
                                            </p:clrVal>
                                          </p:val>
                                        </p:tav>
                                      </p:tavLst>
                                    </p:anim>
                                    <p:set>
                                      <p:cBhvr>
                                        <p:cTn id="34" dur="80"/>
                                        <p:tgtEl>
                                          <p:spTgt spid="173062">
                                            <p:txEl>
                                              <p:pRg st="0" end="0"/>
                                            </p:txEl>
                                          </p:spTgt>
                                        </p:tgtEl>
                                        <p:attrNameLst>
                                          <p:attrName>fill.type</p:attrName>
                                        </p:attrNameLst>
                                      </p:cBhvr>
                                      <p:to>
                                        <p:strVal val="solid"/>
                                      </p:to>
                                    </p:set>
                                  </p:childTnLst>
                                </p:cTn>
                              </p:par>
                            </p:childTnLst>
                          </p:cTn>
                        </p:par>
                        <p:par>
                          <p:cTn id="35" fill="hold" nodeType="afterGroup">
                            <p:stCondLst>
                              <p:cond delay="320"/>
                            </p:stCondLst>
                            <p:childTnLst>
                              <p:par>
                                <p:cTn id="36" presetID="9" presetClass="entr" presetSubtype="0" fill="hold" nodeType="afterEffect">
                                  <p:stCondLst>
                                    <p:cond delay="0"/>
                                  </p:stCondLst>
                                  <p:childTnLst>
                                    <p:set>
                                      <p:cBhvr>
                                        <p:cTn id="37" dur="1" fill="hold">
                                          <p:stCondLst>
                                            <p:cond delay="0"/>
                                          </p:stCondLst>
                                        </p:cTn>
                                        <p:tgtEl>
                                          <p:spTgt spid="173083"/>
                                        </p:tgtEl>
                                        <p:attrNameLst>
                                          <p:attrName>style.visibility</p:attrName>
                                        </p:attrNameLst>
                                      </p:cBhvr>
                                      <p:to>
                                        <p:strVal val="visible"/>
                                      </p:to>
                                    </p:set>
                                    <p:animEffect transition="in" filter="dissolve">
                                      <p:cBhvr>
                                        <p:cTn id="38" dur="500"/>
                                        <p:tgtEl>
                                          <p:spTgt spid="17308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7" presetClass="entr" presetSubtype="0" fill="hold" nodeType="clickEffect">
                                  <p:stCondLst>
                                    <p:cond delay="0"/>
                                  </p:stCondLst>
                                  <p:iterate type="lt">
                                    <p:tmPct val="50000"/>
                                  </p:iterate>
                                  <p:childTnLst>
                                    <p:set>
                                      <p:cBhvr>
                                        <p:cTn id="42" dur="1" fill="hold">
                                          <p:stCondLst>
                                            <p:cond delay="0"/>
                                          </p:stCondLst>
                                        </p:cTn>
                                        <p:tgtEl>
                                          <p:spTgt spid="173064">
                                            <p:txEl>
                                              <p:pRg st="0" end="0"/>
                                            </p:txEl>
                                          </p:spTgt>
                                        </p:tgtEl>
                                        <p:attrNameLst>
                                          <p:attrName>style.visibility</p:attrName>
                                        </p:attrNameLst>
                                      </p:cBhvr>
                                      <p:to>
                                        <p:strVal val="visible"/>
                                      </p:to>
                                    </p:set>
                                    <p:anim calcmode="discrete" valueType="clr">
                                      <p:cBhvr override="childStyle">
                                        <p:cTn id="43" dur="80"/>
                                        <p:tgtEl>
                                          <p:spTgt spid="17306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173064">
                                            <p:txEl>
                                              <p:pRg st="0" end="0"/>
                                            </p:txEl>
                                          </p:spTgt>
                                        </p:tgtEl>
                                        <p:attrNameLst>
                                          <p:attrName>fillcolor</p:attrName>
                                        </p:attrNameLst>
                                      </p:cBhvr>
                                      <p:tavLst>
                                        <p:tav tm="0">
                                          <p:val>
                                            <p:clrVal>
                                              <a:schemeClr val="accent2"/>
                                            </p:clrVal>
                                          </p:val>
                                        </p:tav>
                                        <p:tav tm="50000">
                                          <p:val>
                                            <p:clrVal>
                                              <a:schemeClr val="hlink"/>
                                            </p:clrVal>
                                          </p:val>
                                        </p:tav>
                                      </p:tavLst>
                                    </p:anim>
                                    <p:set>
                                      <p:cBhvr>
                                        <p:cTn id="45" dur="80"/>
                                        <p:tgtEl>
                                          <p:spTgt spid="173064">
                                            <p:txEl>
                                              <p:pRg st="0" end="0"/>
                                            </p:txEl>
                                          </p:spTgt>
                                        </p:tgtEl>
                                        <p:attrNameLst>
                                          <p:attrName>fill.type</p:attrName>
                                        </p:attrNameLst>
                                      </p:cBhvr>
                                      <p:to>
                                        <p:strVal val="solid"/>
                                      </p:to>
                                    </p:set>
                                  </p:childTnLst>
                                </p:cTn>
                              </p:par>
                            </p:childTnLst>
                          </p:cTn>
                        </p:par>
                        <p:par>
                          <p:cTn id="46" fill="hold" nodeType="afterGroup">
                            <p:stCondLst>
                              <p:cond delay="1440"/>
                            </p:stCondLst>
                            <p:childTnLst>
                              <p:par>
                                <p:cTn id="47" presetID="52" presetClass="entr" presetSubtype="0" fill="hold" nodeType="afterEffect">
                                  <p:stCondLst>
                                    <p:cond delay="0"/>
                                  </p:stCondLst>
                                  <p:childTnLst>
                                    <p:set>
                                      <p:cBhvr>
                                        <p:cTn id="48" dur="1" fill="hold">
                                          <p:stCondLst>
                                            <p:cond delay="0"/>
                                          </p:stCondLst>
                                        </p:cTn>
                                        <p:tgtEl>
                                          <p:spTgt spid="173082"/>
                                        </p:tgtEl>
                                        <p:attrNameLst>
                                          <p:attrName>style.visibility</p:attrName>
                                        </p:attrNameLst>
                                      </p:cBhvr>
                                      <p:to>
                                        <p:strVal val="visible"/>
                                      </p:to>
                                    </p:set>
                                    <p:animScale>
                                      <p:cBhvr>
                                        <p:cTn id="49" dur="1000" decel="50000" fill="hold">
                                          <p:stCondLst>
                                            <p:cond delay="0"/>
                                          </p:stCondLst>
                                        </p:cTn>
                                        <p:tgtEl>
                                          <p:spTgt spid="17308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173082"/>
                                        </p:tgtEl>
                                        <p:attrNameLst>
                                          <p:attrName>ppt_x</p:attrName>
                                          <p:attrName>ppt_y</p:attrName>
                                        </p:attrNameLst>
                                      </p:cBhvr>
                                    </p:animMotion>
                                    <p:animEffect transition="in" filter="fade">
                                      <p:cBhvr>
                                        <p:cTn id="51" dur="1000"/>
                                        <p:tgtEl>
                                          <p:spTgt spid="17308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7" presetClass="entr" presetSubtype="0" fill="hold" nodeType="clickEffect">
                                  <p:stCondLst>
                                    <p:cond delay="0"/>
                                  </p:stCondLst>
                                  <p:iterate type="lt">
                                    <p:tmPct val="50000"/>
                                  </p:iterate>
                                  <p:childTnLst>
                                    <p:set>
                                      <p:cBhvr>
                                        <p:cTn id="55" dur="1" fill="hold">
                                          <p:stCondLst>
                                            <p:cond delay="0"/>
                                          </p:stCondLst>
                                        </p:cTn>
                                        <p:tgtEl>
                                          <p:spTgt spid="173061">
                                            <p:txEl>
                                              <p:pRg st="0" end="0"/>
                                            </p:txEl>
                                          </p:spTgt>
                                        </p:tgtEl>
                                        <p:attrNameLst>
                                          <p:attrName>style.visibility</p:attrName>
                                        </p:attrNameLst>
                                      </p:cBhvr>
                                      <p:to>
                                        <p:strVal val="visible"/>
                                      </p:to>
                                    </p:set>
                                    <p:anim calcmode="discrete" valueType="clr">
                                      <p:cBhvr override="childStyle">
                                        <p:cTn id="56" dur="80"/>
                                        <p:tgtEl>
                                          <p:spTgt spid="17306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173061">
                                            <p:txEl>
                                              <p:pRg st="0" end="0"/>
                                            </p:txEl>
                                          </p:spTgt>
                                        </p:tgtEl>
                                        <p:attrNameLst>
                                          <p:attrName>fillcolor</p:attrName>
                                        </p:attrNameLst>
                                      </p:cBhvr>
                                      <p:tavLst>
                                        <p:tav tm="0">
                                          <p:val>
                                            <p:clrVal>
                                              <a:schemeClr val="accent2"/>
                                            </p:clrVal>
                                          </p:val>
                                        </p:tav>
                                        <p:tav tm="50000">
                                          <p:val>
                                            <p:clrVal>
                                              <a:schemeClr val="hlink"/>
                                            </p:clrVal>
                                          </p:val>
                                        </p:tav>
                                      </p:tavLst>
                                    </p:anim>
                                    <p:set>
                                      <p:cBhvr>
                                        <p:cTn id="58" dur="80"/>
                                        <p:tgtEl>
                                          <p:spTgt spid="173061">
                                            <p:txEl>
                                              <p:pRg st="0" end="0"/>
                                            </p:txEl>
                                          </p:spTgt>
                                        </p:tgtEl>
                                        <p:attrNameLst>
                                          <p:attrName>fill.type</p:attrName>
                                        </p:attrNameLst>
                                      </p:cBhvr>
                                      <p:to>
                                        <p:strVal val="solid"/>
                                      </p:to>
                                    </p:set>
                                  </p:childTnLst>
                                </p:cTn>
                              </p:par>
                            </p:childTnLst>
                          </p:cTn>
                        </p:par>
                        <p:par>
                          <p:cTn id="59" fill="hold" nodeType="afterGroup">
                            <p:stCondLst>
                              <p:cond delay="360"/>
                            </p:stCondLst>
                            <p:childTnLst>
                              <p:par>
                                <p:cTn id="60" presetID="8" presetClass="entr" presetSubtype="16" fill="hold" nodeType="afterEffect">
                                  <p:stCondLst>
                                    <p:cond delay="0"/>
                                  </p:stCondLst>
                                  <p:childTnLst>
                                    <p:set>
                                      <p:cBhvr>
                                        <p:cTn id="61" dur="1" fill="hold">
                                          <p:stCondLst>
                                            <p:cond delay="0"/>
                                          </p:stCondLst>
                                        </p:cTn>
                                        <p:tgtEl>
                                          <p:spTgt spid="173080"/>
                                        </p:tgtEl>
                                        <p:attrNameLst>
                                          <p:attrName>style.visibility</p:attrName>
                                        </p:attrNameLst>
                                      </p:cBhvr>
                                      <p:to>
                                        <p:strVal val="visible"/>
                                      </p:to>
                                    </p:set>
                                    <p:animEffect transition="in" filter="diamond(in)">
                                      <p:cBhvr>
                                        <p:cTn id="62" dur="2000"/>
                                        <p:tgtEl>
                                          <p:spTgt spid="17308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7" presetClass="entr" presetSubtype="0" fill="hold" nodeType="clickEffect">
                                  <p:stCondLst>
                                    <p:cond delay="0"/>
                                  </p:stCondLst>
                                  <p:iterate type="lt">
                                    <p:tmPct val="50000"/>
                                  </p:iterate>
                                  <p:childTnLst>
                                    <p:set>
                                      <p:cBhvr>
                                        <p:cTn id="66" dur="1" fill="hold">
                                          <p:stCondLst>
                                            <p:cond delay="0"/>
                                          </p:stCondLst>
                                        </p:cTn>
                                        <p:tgtEl>
                                          <p:spTgt spid="173063">
                                            <p:txEl>
                                              <p:pRg st="0" end="0"/>
                                            </p:txEl>
                                          </p:spTgt>
                                        </p:tgtEl>
                                        <p:attrNameLst>
                                          <p:attrName>style.visibility</p:attrName>
                                        </p:attrNameLst>
                                      </p:cBhvr>
                                      <p:to>
                                        <p:strVal val="visible"/>
                                      </p:to>
                                    </p:set>
                                    <p:anim calcmode="discrete" valueType="clr">
                                      <p:cBhvr override="childStyle">
                                        <p:cTn id="67" dur="80"/>
                                        <p:tgtEl>
                                          <p:spTgt spid="17306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8" dur="80"/>
                                        <p:tgtEl>
                                          <p:spTgt spid="173063">
                                            <p:txEl>
                                              <p:pRg st="0" end="0"/>
                                            </p:txEl>
                                          </p:spTgt>
                                        </p:tgtEl>
                                        <p:attrNameLst>
                                          <p:attrName>fillcolor</p:attrName>
                                        </p:attrNameLst>
                                      </p:cBhvr>
                                      <p:tavLst>
                                        <p:tav tm="0">
                                          <p:val>
                                            <p:clrVal>
                                              <a:schemeClr val="accent2"/>
                                            </p:clrVal>
                                          </p:val>
                                        </p:tav>
                                        <p:tav tm="50000">
                                          <p:val>
                                            <p:clrVal>
                                              <a:schemeClr val="hlink"/>
                                            </p:clrVal>
                                          </p:val>
                                        </p:tav>
                                      </p:tavLst>
                                    </p:anim>
                                    <p:set>
                                      <p:cBhvr>
                                        <p:cTn id="69" dur="80"/>
                                        <p:tgtEl>
                                          <p:spTgt spid="173063">
                                            <p:txEl>
                                              <p:pRg st="0" end="0"/>
                                            </p:txEl>
                                          </p:spTgt>
                                        </p:tgtEl>
                                        <p:attrNameLst>
                                          <p:attrName>fill.type</p:attrName>
                                        </p:attrNameLst>
                                      </p:cBhvr>
                                      <p:to>
                                        <p:strVal val="solid"/>
                                      </p:to>
                                    </p:set>
                                  </p:childTnLst>
                                </p:cTn>
                              </p:par>
                            </p:childTnLst>
                          </p:cTn>
                        </p:par>
                        <p:par>
                          <p:cTn id="70" fill="hold" nodeType="afterGroup">
                            <p:stCondLst>
                              <p:cond delay="400"/>
                            </p:stCondLst>
                            <p:childTnLst>
                              <p:par>
                                <p:cTn id="71" presetID="51" presetClass="entr" presetSubtype="0" fill="hold" nodeType="afterEffect">
                                  <p:stCondLst>
                                    <p:cond delay="0"/>
                                  </p:stCondLst>
                                  <p:childTnLst>
                                    <p:set>
                                      <p:cBhvr>
                                        <p:cTn id="72" dur="1" fill="hold">
                                          <p:stCondLst>
                                            <p:cond delay="0"/>
                                          </p:stCondLst>
                                        </p:cTn>
                                        <p:tgtEl>
                                          <p:spTgt spid="173081"/>
                                        </p:tgtEl>
                                        <p:attrNameLst>
                                          <p:attrName>style.visibility</p:attrName>
                                        </p:attrNameLst>
                                      </p:cBhvr>
                                      <p:to>
                                        <p:strVal val="visible"/>
                                      </p:to>
                                    </p:set>
                                    <p:animEffect transition="in" filter="fade">
                                      <p:cBhvr>
                                        <p:cTn id="73" dur="770" decel="100000"/>
                                        <p:tgtEl>
                                          <p:spTgt spid="173081"/>
                                        </p:tgtEl>
                                      </p:cBhvr>
                                    </p:animEffect>
                                    <p:animScale>
                                      <p:cBhvr>
                                        <p:cTn id="74" dur="770" decel="100000"/>
                                        <p:tgtEl>
                                          <p:spTgt spid="173081"/>
                                        </p:tgtEl>
                                      </p:cBhvr>
                                      <p:from x="10000" y="10000"/>
                                      <p:to x="200000" y="450000"/>
                                    </p:animScale>
                                    <p:animScale>
                                      <p:cBhvr>
                                        <p:cTn id="75" dur="1230" accel="100000" fill="hold">
                                          <p:stCondLst>
                                            <p:cond delay="770"/>
                                          </p:stCondLst>
                                        </p:cTn>
                                        <p:tgtEl>
                                          <p:spTgt spid="173081"/>
                                        </p:tgtEl>
                                      </p:cBhvr>
                                      <p:from x="200000" y="450000"/>
                                      <p:to x="100000" y="100000"/>
                                    </p:animScale>
                                    <p:set>
                                      <p:cBhvr>
                                        <p:cTn id="76" dur="770" fill="hold"/>
                                        <p:tgtEl>
                                          <p:spTgt spid="173081"/>
                                        </p:tgtEl>
                                        <p:attrNameLst>
                                          <p:attrName>ppt_x</p:attrName>
                                        </p:attrNameLst>
                                      </p:cBhvr>
                                      <p:to>
                                        <p:strVal val="(0.5)"/>
                                      </p:to>
                                    </p:set>
                                    <p:anim from="(0.5)" to="(#ppt_x)" calcmode="lin" valueType="num">
                                      <p:cBhvr>
                                        <p:cTn id="77" dur="1230" accel="100000" fill="hold">
                                          <p:stCondLst>
                                            <p:cond delay="770"/>
                                          </p:stCondLst>
                                        </p:cTn>
                                        <p:tgtEl>
                                          <p:spTgt spid="173081"/>
                                        </p:tgtEl>
                                        <p:attrNameLst>
                                          <p:attrName>ppt_x</p:attrName>
                                        </p:attrNameLst>
                                      </p:cBhvr>
                                    </p:anim>
                                    <p:set>
                                      <p:cBhvr>
                                        <p:cTn id="78" dur="770" fill="hold"/>
                                        <p:tgtEl>
                                          <p:spTgt spid="173081"/>
                                        </p:tgtEl>
                                        <p:attrNameLst>
                                          <p:attrName>ppt_y</p:attrName>
                                        </p:attrNameLst>
                                      </p:cBhvr>
                                      <p:to>
                                        <p:strVal val="(#ppt_y+0.4)"/>
                                      </p:to>
                                    </p:set>
                                    <p:anim from="(#ppt_y+0.4)" to="(#ppt_y)" calcmode="lin" valueType="num">
                                      <p:cBhvr>
                                        <p:cTn id="79" dur="1230" accel="100000" fill="hold">
                                          <p:stCondLst>
                                            <p:cond delay="770"/>
                                          </p:stCondLst>
                                        </p:cTn>
                                        <p:tgtEl>
                                          <p:spTgt spid="17308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5" grpId="0"/>
      <p:bldP spid="17306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4"/>
          <p:cNvSpPr>
            <a:spLocks noChangeArrowheads="1"/>
          </p:cNvSpPr>
          <p:nvPr/>
        </p:nvSpPr>
        <p:spPr bwMode="auto">
          <a:xfrm>
            <a:off x="1828800" y="228600"/>
            <a:ext cx="54864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sz="4000">
                <a:solidFill>
                  <a:srgbClr val="CC3300"/>
                </a:solidFill>
              </a:rPr>
              <a:t>Constitutional Issues</a:t>
            </a:r>
          </a:p>
        </p:txBody>
      </p:sp>
      <p:sp>
        <p:nvSpPr>
          <p:cNvPr id="219141" name="Rectangle 5"/>
          <p:cNvSpPr>
            <a:spLocks noChangeArrowheads="1"/>
          </p:cNvSpPr>
          <p:nvPr/>
        </p:nvSpPr>
        <p:spPr bwMode="auto">
          <a:xfrm>
            <a:off x="2459038" y="990600"/>
            <a:ext cx="43211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2800">
                <a:solidFill>
                  <a:srgbClr val="0033CC"/>
                </a:solidFill>
              </a:rPr>
              <a:t>Suffrage/Representation</a:t>
            </a:r>
          </a:p>
        </p:txBody>
      </p:sp>
      <p:sp>
        <p:nvSpPr>
          <p:cNvPr id="219142" name="Rectangle 6"/>
          <p:cNvSpPr>
            <a:spLocks noChangeArrowheads="1"/>
          </p:cNvSpPr>
          <p:nvPr/>
        </p:nvSpPr>
        <p:spPr bwMode="auto">
          <a:xfrm>
            <a:off x="609600" y="2489200"/>
            <a:ext cx="322897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sz="2400"/>
              <a:t>Western Virginians wanted the vote for all white men.</a:t>
            </a:r>
          </a:p>
        </p:txBody>
      </p:sp>
      <p:sp>
        <p:nvSpPr>
          <p:cNvPr id="219143" name="Rectangle 7"/>
          <p:cNvSpPr>
            <a:spLocks noChangeArrowheads="1"/>
          </p:cNvSpPr>
          <p:nvPr/>
        </p:nvSpPr>
        <p:spPr bwMode="auto">
          <a:xfrm>
            <a:off x="4724400" y="1828800"/>
            <a:ext cx="4114800"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2400">
                <a:solidFill>
                  <a:schemeClr val="hlink"/>
                </a:solidFill>
              </a:rPr>
              <a:t>Eastern Virginians wanted to include slaves in the population count to determine representation in the state legislature.  </a:t>
            </a:r>
          </a:p>
        </p:txBody>
      </p:sp>
      <p:sp>
        <p:nvSpPr>
          <p:cNvPr id="219144" name="Rectangle 8"/>
          <p:cNvSpPr>
            <a:spLocks noChangeArrowheads="1"/>
          </p:cNvSpPr>
          <p:nvPr/>
        </p:nvSpPr>
        <p:spPr bwMode="auto">
          <a:xfrm>
            <a:off x="4724400" y="3767138"/>
            <a:ext cx="4114800"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sz="2400"/>
              <a:t>They also wanted property qualifications for voting.</a:t>
            </a:r>
          </a:p>
        </p:txBody>
      </p:sp>
      <p:sp>
        <p:nvSpPr>
          <p:cNvPr id="219145" name="Rectangle 9"/>
          <p:cNvSpPr>
            <a:spLocks noChangeArrowheads="1"/>
          </p:cNvSpPr>
          <p:nvPr/>
        </p:nvSpPr>
        <p:spPr bwMode="auto">
          <a:xfrm>
            <a:off x="2044700" y="4702175"/>
            <a:ext cx="5054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sz="2800">
                <a:solidFill>
                  <a:srgbClr val="0033CC"/>
                </a:solidFill>
              </a:rPr>
              <a:t>Virginia Constitution of 1830</a:t>
            </a:r>
          </a:p>
        </p:txBody>
      </p:sp>
      <p:sp>
        <p:nvSpPr>
          <p:cNvPr id="219146" name="Rectangle 10"/>
          <p:cNvSpPr>
            <a:spLocks noChangeArrowheads="1"/>
          </p:cNvSpPr>
          <p:nvPr/>
        </p:nvSpPr>
        <p:spPr bwMode="auto">
          <a:xfrm>
            <a:off x="1509713" y="5241925"/>
            <a:ext cx="6124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2000"/>
              <a:t>Extended suffrage to people who rented property</a:t>
            </a:r>
          </a:p>
        </p:txBody>
      </p:sp>
      <p:sp>
        <p:nvSpPr>
          <p:cNvPr id="219147" name="Rectangle 11"/>
          <p:cNvSpPr>
            <a:spLocks noChangeArrowheads="1"/>
          </p:cNvSpPr>
          <p:nvPr/>
        </p:nvSpPr>
        <p:spPr bwMode="auto">
          <a:xfrm>
            <a:off x="952500" y="5699125"/>
            <a:ext cx="7239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sz="2000">
                <a:solidFill>
                  <a:schemeClr val="hlink"/>
                </a:solidFill>
              </a:rPr>
              <a:t>Gave the Virginia General Assembly the right to reapportion voting districts after 1841</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219141">
                                            <p:txEl>
                                              <p:pRg st="0" end="0"/>
                                            </p:txEl>
                                          </p:spTgt>
                                        </p:tgtEl>
                                        <p:attrNameLst>
                                          <p:attrName>style.visibility</p:attrName>
                                        </p:attrNameLst>
                                      </p:cBhvr>
                                      <p:to>
                                        <p:strVal val="visible"/>
                                      </p:to>
                                    </p:set>
                                    <p:animEffect transition="in" filter="fade">
                                      <p:cBhvr>
                                        <p:cTn id="7" dur="500"/>
                                        <p:tgtEl>
                                          <p:spTgt spid="219141">
                                            <p:txEl>
                                              <p:pRg st="0" end="0"/>
                                            </p:txEl>
                                          </p:spTgt>
                                        </p:tgtEl>
                                      </p:cBhvr>
                                    </p:animEffect>
                                    <p:anim calcmode="lin" valueType="num">
                                      <p:cBhvr>
                                        <p:cTn id="8" dur="500" fill="hold"/>
                                        <p:tgtEl>
                                          <p:spTgt spid="219141">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21914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219142">
                                            <p:txEl>
                                              <p:pRg st="0" end="0"/>
                                            </p:txEl>
                                          </p:spTgt>
                                        </p:tgtEl>
                                        <p:attrNameLst>
                                          <p:attrName>style.visibility</p:attrName>
                                        </p:attrNameLst>
                                      </p:cBhvr>
                                      <p:to>
                                        <p:strVal val="visible"/>
                                      </p:to>
                                    </p:set>
                                    <p:anim calcmode="lin" valueType="num">
                                      <p:cBhvr>
                                        <p:cTn id="14" dur="1000" fill="hold"/>
                                        <p:tgtEl>
                                          <p:spTgt spid="219142">
                                            <p:txEl>
                                              <p:pRg st="0" end="0"/>
                                            </p:txEl>
                                          </p:spTgt>
                                        </p:tgtEl>
                                        <p:attrNameLst>
                                          <p:attrName>ppt_x</p:attrName>
                                        </p:attrNameLst>
                                      </p:cBhvr>
                                      <p:tavLst>
                                        <p:tav tm="0">
                                          <p:val>
                                            <p:strVal val="#ppt_x-.2"/>
                                          </p:val>
                                        </p:tav>
                                        <p:tav tm="100000">
                                          <p:val>
                                            <p:strVal val="#ppt_x"/>
                                          </p:val>
                                        </p:tav>
                                      </p:tavLst>
                                    </p:anim>
                                    <p:anim calcmode="lin" valueType="num">
                                      <p:cBhvr>
                                        <p:cTn id="15" dur="1000" fill="hold"/>
                                        <p:tgtEl>
                                          <p:spTgt spid="21914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19142">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219143"/>
                                        </p:tgtEl>
                                        <p:attrNameLst>
                                          <p:attrName>style.visibility</p:attrName>
                                        </p:attrNameLst>
                                      </p:cBhvr>
                                      <p:to>
                                        <p:strVal val="visible"/>
                                      </p:to>
                                    </p:set>
                                    <p:anim calcmode="lin" valueType="num">
                                      <p:cBhvr>
                                        <p:cTn id="21" dur="1000" fill="hold"/>
                                        <p:tgtEl>
                                          <p:spTgt spid="219143"/>
                                        </p:tgtEl>
                                        <p:attrNameLst>
                                          <p:attrName>ppt_x</p:attrName>
                                        </p:attrNameLst>
                                      </p:cBhvr>
                                      <p:tavLst>
                                        <p:tav tm="0">
                                          <p:val>
                                            <p:strVal val="#ppt_x-.2"/>
                                          </p:val>
                                        </p:tav>
                                        <p:tav tm="100000">
                                          <p:val>
                                            <p:strVal val="#ppt_x"/>
                                          </p:val>
                                        </p:tav>
                                      </p:tavLst>
                                    </p:anim>
                                    <p:anim calcmode="lin" valueType="num">
                                      <p:cBhvr>
                                        <p:cTn id="22" dur="1000" fill="hold"/>
                                        <p:tgtEl>
                                          <p:spTgt spid="219143"/>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1914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219144">
                                            <p:txEl>
                                              <p:pRg st="0" end="0"/>
                                            </p:txEl>
                                          </p:spTgt>
                                        </p:tgtEl>
                                        <p:attrNameLst>
                                          <p:attrName>style.visibility</p:attrName>
                                        </p:attrNameLst>
                                      </p:cBhvr>
                                      <p:to>
                                        <p:strVal val="visible"/>
                                      </p:to>
                                    </p:set>
                                    <p:anim calcmode="discrete" valueType="clr">
                                      <p:cBhvr override="childStyle">
                                        <p:cTn id="28" dur="80"/>
                                        <p:tgtEl>
                                          <p:spTgt spid="21914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219144">
                                            <p:txEl>
                                              <p:pRg st="0" end="0"/>
                                            </p:txEl>
                                          </p:spTgt>
                                        </p:tgtEl>
                                        <p:attrNameLst>
                                          <p:attrName>fillcolor</p:attrName>
                                        </p:attrNameLst>
                                      </p:cBhvr>
                                      <p:tavLst>
                                        <p:tav tm="0">
                                          <p:val>
                                            <p:clrVal>
                                              <a:schemeClr val="accent2"/>
                                            </p:clrVal>
                                          </p:val>
                                        </p:tav>
                                        <p:tav tm="50000">
                                          <p:val>
                                            <p:clrVal>
                                              <a:schemeClr val="hlink"/>
                                            </p:clrVal>
                                          </p:val>
                                        </p:tav>
                                      </p:tavLst>
                                    </p:anim>
                                    <p:set>
                                      <p:cBhvr>
                                        <p:cTn id="30" dur="80"/>
                                        <p:tgtEl>
                                          <p:spTgt spid="219144">
                                            <p:txEl>
                                              <p:pRg st="0" end="0"/>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19145">
                                            <p:txEl>
                                              <p:pRg st="0" end="0"/>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219146">
                                            <p:txEl>
                                              <p:pRg st="0" end="0"/>
                                            </p:txEl>
                                          </p:spTgt>
                                        </p:tgtEl>
                                        <p:attrNameLst>
                                          <p:attrName>style.visibility</p:attrName>
                                        </p:attrNameLst>
                                      </p:cBhvr>
                                      <p:to>
                                        <p:strVal val="visible"/>
                                      </p:to>
                                    </p:set>
                                    <p:anim calcmode="lin" valueType="num">
                                      <p:cBhvr additive="base">
                                        <p:cTn id="39" dur="500" fill="hold"/>
                                        <p:tgtEl>
                                          <p:spTgt spid="219146">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1914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19147"/>
                                        </p:tgtEl>
                                        <p:attrNameLst>
                                          <p:attrName>style.visibility</p:attrName>
                                        </p:attrNameLst>
                                      </p:cBhvr>
                                      <p:to>
                                        <p:strVal val="visible"/>
                                      </p:to>
                                    </p:set>
                                    <p:anim calcmode="lin" valueType="num">
                                      <p:cBhvr additive="base">
                                        <p:cTn id="45" dur="500" fill="hold"/>
                                        <p:tgtEl>
                                          <p:spTgt spid="219147"/>
                                        </p:tgtEl>
                                        <p:attrNameLst>
                                          <p:attrName>ppt_x</p:attrName>
                                        </p:attrNameLst>
                                      </p:cBhvr>
                                      <p:tavLst>
                                        <p:tav tm="0">
                                          <p:val>
                                            <p:strVal val="#ppt_x"/>
                                          </p:val>
                                        </p:tav>
                                        <p:tav tm="100000">
                                          <p:val>
                                            <p:strVal val="#ppt_x"/>
                                          </p:val>
                                        </p:tav>
                                      </p:tavLst>
                                    </p:anim>
                                    <p:anim calcmode="lin" valueType="num">
                                      <p:cBhvr additive="base">
                                        <p:cTn id="46" dur="500" fill="hold"/>
                                        <p:tgtEl>
                                          <p:spTgt spid="2191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43" grpId="0"/>
      <p:bldP spid="21914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4"/>
          <p:cNvSpPr txBox="1">
            <a:spLocks noChangeArrowheads="1"/>
          </p:cNvSpPr>
          <p:nvPr/>
        </p:nvSpPr>
        <p:spPr bwMode="auto">
          <a:xfrm>
            <a:off x="762000" y="152400"/>
            <a:ext cx="76200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sz="4800">
                <a:solidFill>
                  <a:srgbClr val="CC3300"/>
                </a:solidFill>
              </a:rPr>
              <a:t>Geographic Differences</a:t>
            </a:r>
          </a:p>
        </p:txBody>
      </p:sp>
      <p:sp>
        <p:nvSpPr>
          <p:cNvPr id="175109" name="Rectangle 5"/>
          <p:cNvSpPr>
            <a:spLocks noChangeArrowheads="1"/>
          </p:cNvSpPr>
          <p:nvPr/>
        </p:nvSpPr>
        <p:spPr bwMode="auto">
          <a:xfrm>
            <a:off x="4408488" y="5046663"/>
            <a:ext cx="4441825"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800"/>
              <a:t>Western Virginia, with its hilly terrain, could only support small farms.</a:t>
            </a:r>
          </a:p>
        </p:txBody>
      </p:sp>
      <p:sp>
        <p:nvSpPr>
          <p:cNvPr id="175110" name="Rectangle 6"/>
          <p:cNvSpPr>
            <a:spLocks noChangeArrowheads="1"/>
          </p:cNvSpPr>
          <p:nvPr/>
        </p:nvSpPr>
        <p:spPr bwMode="auto">
          <a:xfrm>
            <a:off x="250825" y="1658938"/>
            <a:ext cx="4222750"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800"/>
              <a:t>Eastern Virginia had large estates or plantations.</a:t>
            </a:r>
          </a:p>
        </p:txBody>
      </p:sp>
      <p:sp>
        <p:nvSpPr>
          <p:cNvPr id="175116" name="Text Box 12"/>
          <p:cNvSpPr txBox="1">
            <a:spLocks noChangeArrowheads="1"/>
          </p:cNvSpPr>
          <p:nvPr/>
        </p:nvSpPr>
        <p:spPr bwMode="auto">
          <a:xfrm>
            <a:off x="5334000" y="4510088"/>
            <a:ext cx="2590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sz="1800">
                <a:hlinkClick r:id="rId3"/>
              </a:rPr>
              <a:t>Berry Hill Plantation</a:t>
            </a:r>
            <a:endParaRPr lang="en-US" sz="1800"/>
          </a:p>
        </p:txBody>
      </p:sp>
      <p:pic>
        <p:nvPicPr>
          <p:cNvPr id="175117" name="Picture 1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0600" y="1489075"/>
            <a:ext cx="3581400" cy="300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75118" name="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 y="3657600"/>
            <a:ext cx="3810000" cy="253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75110">
                                            <p:txEl>
                                              <p:pRg st="0" end="0"/>
                                            </p:txEl>
                                          </p:spTgt>
                                        </p:tgtEl>
                                        <p:attrNameLst>
                                          <p:attrName>style.visibility</p:attrName>
                                        </p:attrNameLst>
                                      </p:cBhvr>
                                      <p:to>
                                        <p:strVal val="visible"/>
                                      </p:to>
                                    </p:set>
                                    <p:anim calcmode="discrete" valueType="clr">
                                      <p:cBhvr override="childStyle">
                                        <p:cTn id="7" dur="80"/>
                                        <p:tgtEl>
                                          <p:spTgt spid="17511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75110">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75110">
                                            <p:txEl>
                                              <p:pRg st="0" end="0"/>
                                            </p:txEl>
                                          </p:spTgt>
                                        </p:tgtEl>
                                        <p:attrNameLst>
                                          <p:attrName>fill.type</p:attrName>
                                        </p:attrNameLst>
                                      </p:cBhvr>
                                      <p:to>
                                        <p:strVal val="solid"/>
                                      </p:to>
                                    </p:set>
                                  </p:childTnLst>
                                </p:cTn>
                              </p:par>
                            </p:childTnLst>
                          </p:cTn>
                        </p:par>
                        <p:par>
                          <p:cTn id="10" fill="hold" nodeType="afterGroup">
                            <p:stCondLst>
                              <p:cond delay="1800"/>
                            </p:stCondLst>
                            <p:childTnLst>
                              <p:par>
                                <p:cTn id="11" presetID="52" presetClass="entr" presetSubtype="0" fill="hold" nodeType="afterEffect">
                                  <p:stCondLst>
                                    <p:cond delay="0"/>
                                  </p:stCondLst>
                                  <p:childTnLst>
                                    <p:set>
                                      <p:cBhvr>
                                        <p:cTn id="12" dur="1" fill="hold">
                                          <p:stCondLst>
                                            <p:cond delay="0"/>
                                          </p:stCondLst>
                                        </p:cTn>
                                        <p:tgtEl>
                                          <p:spTgt spid="175117"/>
                                        </p:tgtEl>
                                        <p:attrNameLst>
                                          <p:attrName>style.visibility</p:attrName>
                                        </p:attrNameLst>
                                      </p:cBhvr>
                                      <p:to>
                                        <p:strVal val="visible"/>
                                      </p:to>
                                    </p:set>
                                    <p:animScale>
                                      <p:cBhvr>
                                        <p:cTn id="13" dur="1000" decel="50000" fill="hold">
                                          <p:stCondLst>
                                            <p:cond delay="0"/>
                                          </p:stCondLst>
                                        </p:cTn>
                                        <p:tgtEl>
                                          <p:spTgt spid="1751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75117"/>
                                        </p:tgtEl>
                                        <p:attrNameLst>
                                          <p:attrName>ppt_x</p:attrName>
                                          <p:attrName>ppt_y</p:attrName>
                                        </p:attrNameLst>
                                      </p:cBhvr>
                                    </p:animMotion>
                                    <p:animEffect transition="in" filter="fade">
                                      <p:cBhvr>
                                        <p:cTn id="15" dur="1000"/>
                                        <p:tgtEl>
                                          <p:spTgt spid="175117"/>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175116"/>
                                        </p:tgtEl>
                                        <p:attrNameLst>
                                          <p:attrName>style.visibility</p:attrName>
                                        </p:attrNameLst>
                                      </p:cBhvr>
                                      <p:to>
                                        <p:strVal val="visible"/>
                                      </p:to>
                                    </p:set>
                                    <p:animEffect transition="in" filter="diamond(in)">
                                      <p:cBhvr>
                                        <p:cTn id="18" dur="2000"/>
                                        <p:tgtEl>
                                          <p:spTgt spid="17511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175109"/>
                                        </p:tgtEl>
                                        <p:attrNameLst>
                                          <p:attrName>style.visibility</p:attrName>
                                        </p:attrNameLst>
                                      </p:cBhvr>
                                      <p:to>
                                        <p:strVal val="visible"/>
                                      </p:to>
                                    </p:set>
                                    <p:anim calcmode="discrete" valueType="clr">
                                      <p:cBhvr override="childStyle">
                                        <p:cTn id="23" dur="80"/>
                                        <p:tgtEl>
                                          <p:spTgt spid="175109"/>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175109"/>
                                        </p:tgtEl>
                                        <p:attrNameLst>
                                          <p:attrName>fillcolor</p:attrName>
                                        </p:attrNameLst>
                                      </p:cBhvr>
                                      <p:tavLst>
                                        <p:tav tm="0">
                                          <p:val>
                                            <p:clrVal>
                                              <a:schemeClr val="accent2"/>
                                            </p:clrVal>
                                          </p:val>
                                        </p:tav>
                                        <p:tav tm="50000">
                                          <p:val>
                                            <p:clrVal>
                                              <a:schemeClr val="hlink"/>
                                            </p:clrVal>
                                          </p:val>
                                        </p:tav>
                                      </p:tavLst>
                                    </p:anim>
                                    <p:set>
                                      <p:cBhvr>
                                        <p:cTn id="25" dur="80"/>
                                        <p:tgtEl>
                                          <p:spTgt spid="175109"/>
                                        </p:tgtEl>
                                        <p:attrNameLst>
                                          <p:attrName>fill.type</p:attrName>
                                        </p:attrNameLst>
                                      </p:cBhvr>
                                      <p:to>
                                        <p:strVal val="solid"/>
                                      </p:to>
                                    </p:set>
                                  </p:childTnLst>
                                </p:cTn>
                              </p:par>
                            </p:childTnLst>
                          </p:cTn>
                        </p:par>
                        <p:par>
                          <p:cTn id="26" fill="hold" nodeType="afterGroup">
                            <p:stCondLst>
                              <p:cond delay="2560"/>
                            </p:stCondLst>
                            <p:childTnLst>
                              <p:par>
                                <p:cTn id="27" presetID="25" presetClass="entr" presetSubtype="0" fill="hold" nodeType="afterEffect">
                                  <p:stCondLst>
                                    <p:cond delay="0"/>
                                  </p:stCondLst>
                                  <p:childTnLst>
                                    <p:set>
                                      <p:cBhvr>
                                        <p:cTn id="28" dur="1" fill="hold">
                                          <p:stCondLst>
                                            <p:cond delay="0"/>
                                          </p:stCondLst>
                                        </p:cTn>
                                        <p:tgtEl>
                                          <p:spTgt spid="175118"/>
                                        </p:tgtEl>
                                        <p:attrNameLst>
                                          <p:attrName>style.visibility</p:attrName>
                                        </p:attrNameLst>
                                      </p:cBhvr>
                                      <p:to>
                                        <p:strVal val="visible"/>
                                      </p:to>
                                    </p:set>
                                    <p:anim calcmode="lin" valueType="num">
                                      <p:cBhvr>
                                        <p:cTn id="29" dur="500" decel="50000" fill="hold">
                                          <p:stCondLst>
                                            <p:cond delay="0"/>
                                          </p:stCondLst>
                                        </p:cTn>
                                        <p:tgtEl>
                                          <p:spTgt spid="175118"/>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75118"/>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75118"/>
                                        </p:tgtEl>
                                        <p:attrNameLst>
                                          <p:attrName>ppt_w</p:attrName>
                                        </p:attrNameLst>
                                      </p:cBhvr>
                                      <p:tavLst>
                                        <p:tav tm="0">
                                          <p:val>
                                            <p:strVal val="#ppt_w*.05"/>
                                          </p:val>
                                        </p:tav>
                                        <p:tav tm="100000">
                                          <p:val>
                                            <p:strVal val="#ppt_w"/>
                                          </p:val>
                                        </p:tav>
                                      </p:tavLst>
                                    </p:anim>
                                    <p:anim calcmode="lin" valueType="num">
                                      <p:cBhvr>
                                        <p:cTn id="32" dur="1000" fill="hold"/>
                                        <p:tgtEl>
                                          <p:spTgt spid="175118"/>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75118"/>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75118"/>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75118"/>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75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9" grpId="0"/>
      <p:bldP spid="1751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4"/>
          <p:cNvSpPr>
            <a:spLocks noChangeArrowheads="1"/>
          </p:cNvSpPr>
          <p:nvPr/>
        </p:nvSpPr>
        <p:spPr bwMode="auto">
          <a:xfrm>
            <a:off x="1427163" y="152400"/>
            <a:ext cx="2251075"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4400">
                <a:solidFill>
                  <a:srgbClr val="CC3300"/>
                </a:solidFill>
              </a:rPr>
              <a:t>Slavery</a:t>
            </a:r>
          </a:p>
        </p:txBody>
      </p:sp>
      <p:sp>
        <p:nvSpPr>
          <p:cNvPr id="221189" name="Rectangle 5"/>
          <p:cNvSpPr>
            <a:spLocks noChangeArrowheads="1"/>
          </p:cNvSpPr>
          <p:nvPr/>
        </p:nvSpPr>
        <p:spPr bwMode="auto">
          <a:xfrm>
            <a:off x="152400" y="914400"/>
            <a:ext cx="48006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400"/>
              <a:t>Eastern Virginia supported slavery because the planters needed slave labor to maintain their plantations.</a:t>
            </a:r>
          </a:p>
        </p:txBody>
      </p:sp>
      <p:sp>
        <p:nvSpPr>
          <p:cNvPr id="221190" name="Rectangle 6"/>
          <p:cNvSpPr>
            <a:spLocks noChangeArrowheads="1"/>
          </p:cNvSpPr>
          <p:nvPr/>
        </p:nvSpPr>
        <p:spPr bwMode="auto">
          <a:xfrm>
            <a:off x="811213" y="2798763"/>
            <a:ext cx="3025775"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800">
                <a:solidFill>
                  <a:srgbClr val="008080"/>
                </a:solidFill>
              </a:rPr>
              <a:t>Arguments </a:t>
            </a:r>
            <a:r>
              <a:rPr lang="en-US" sz="2800">
                <a:solidFill>
                  <a:srgbClr val="0033CC"/>
                </a:solidFill>
              </a:rPr>
              <a:t>FOR</a:t>
            </a:r>
            <a:r>
              <a:rPr lang="en-US" sz="2800">
                <a:solidFill>
                  <a:srgbClr val="008080"/>
                </a:solidFill>
              </a:rPr>
              <a:t> slavery:</a:t>
            </a:r>
          </a:p>
        </p:txBody>
      </p:sp>
      <p:sp>
        <p:nvSpPr>
          <p:cNvPr id="221191" name="Rectangle 7"/>
          <p:cNvSpPr>
            <a:spLocks noChangeArrowheads="1"/>
          </p:cNvSpPr>
          <p:nvPr/>
        </p:nvSpPr>
        <p:spPr bwMode="auto">
          <a:xfrm>
            <a:off x="571500" y="3695700"/>
            <a:ext cx="39624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400"/>
              <a:t>Slavery was not forbidden in the United States Constitution.</a:t>
            </a:r>
          </a:p>
        </p:txBody>
      </p:sp>
      <p:sp>
        <p:nvSpPr>
          <p:cNvPr id="221194" name="Rectangle 10"/>
          <p:cNvSpPr>
            <a:spLocks noChangeArrowheads="1"/>
          </p:cNvSpPr>
          <p:nvPr/>
        </p:nvSpPr>
        <p:spPr bwMode="auto">
          <a:xfrm>
            <a:off x="762000" y="4916488"/>
            <a:ext cx="3581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400"/>
              <a:t>The Bible mentioned slaves.</a:t>
            </a:r>
          </a:p>
        </p:txBody>
      </p:sp>
      <p:sp>
        <p:nvSpPr>
          <p:cNvPr id="221195" name="Rectangle 11"/>
          <p:cNvSpPr>
            <a:spLocks noChangeArrowheads="1"/>
          </p:cNvSpPr>
          <p:nvPr/>
        </p:nvSpPr>
        <p:spPr bwMode="auto">
          <a:xfrm>
            <a:off x="331788" y="5759450"/>
            <a:ext cx="84804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800">
                <a:solidFill>
                  <a:srgbClr val="CC3300"/>
                </a:solidFill>
              </a:rPr>
              <a:t>Western Virginia pushed for the emancipation of slaves.</a:t>
            </a:r>
          </a:p>
        </p:txBody>
      </p:sp>
      <p:sp>
        <p:nvSpPr>
          <p:cNvPr id="221196" name="Rectangle 12"/>
          <p:cNvSpPr>
            <a:spLocks noChangeArrowheads="1"/>
          </p:cNvSpPr>
          <p:nvPr/>
        </p:nvSpPr>
        <p:spPr bwMode="auto">
          <a:xfrm>
            <a:off x="4953000" y="2798763"/>
            <a:ext cx="3781425"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800">
                <a:solidFill>
                  <a:srgbClr val="008080"/>
                </a:solidFill>
              </a:rPr>
              <a:t>Arguments </a:t>
            </a:r>
            <a:r>
              <a:rPr lang="en-US" sz="2800">
                <a:solidFill>
                  <a:srgbClr val="0033CC"/>
                </a:solidFill>
              </a:rPr>
              <a:t>AGAINST</a:t>
            </a:r>
            <a:r>
              <a:rPr lang="en-US" sz="2800">
                <a:solidFill>
                  <a:srgbClr val="008080"/>
                </a:solidFill>
              </a:rPr>
              <a:t> slavery:</a:t>
            </a:r>
          </a:p>
        </p:txBody>
      </p:sp>
      <p:sp>
        <p:nvSpPr>
          <p:cNvPr id="221197" name="Rectangle 13"/>
          <p:cNvSpPr>
            <a:spLocks noChangeArrowheads="1"/>
          </p:cNvSpPr>
          <p:nvPr/>
        </p:nvSpPr>
        <p:spPr bwMode="auto">
          <a:xfrm>
            <a:off x="4478338" y="3708400"/>
            <a:ext cx="47307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400"/>
              <a:t>Slavery went against the Declaration of Independence.</a:t>
            </a:r>
          </a:p>
        </p:txBody>
      </p:sp>
      <p:sp>
        <p:nvSpPr>
          <p:cNvPr id="221198" name="Rectangle 14"/>
          <p:cNvSpPr>
            <a:spLocks noChangeArrowheads="1"/>
          </p:cNvSpPr>
          <p:nvPr/>
        </p:nvSpPr>
        <p:spPr bwMode="auto">
          <a:xfrm>
            <a:off x="4789488" y="4613275"/>
            <a:ext cx="41084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400"/>
              <a:t>The Bible showed the ills of slavery.</a:t>
            </a:r>
          </a:p>
        </p:txBody>
      </p:sp>
      <p:pic>
        <p:nvPicPr>
          <p:cNvPr id="221199" name="Picture 1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05400" y="152400"/>
            <a:ext cx="3810000" cy="258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221189">
                                            <p:txEl>
                                              <p:pRg st="0" end="0"/>
                                            </p:txEl>
                                          </p:spTgt>
                                        </p:tgtEl>
                                        <p:attrNameLst>
                                          <p:attrName>style.visibility</p:attrName>
                                        </p:attrNameLst>
                                      </p:cBhvr>
                                      <p:to>
                                        <p:strVal val="visible"/>
                                      </p:to>
                                    </p:set>
                                    <p:anim calcmode="lin" valueType="num">
                                      <p:cBhvr>
                                        <p:cTn id="7" dur="1000" fill="hold"/>
                                        <p:tgtEl>
                                          <p:spTgt spid="221189">
                                            <p:txEl>
                                              <p:pRg st="0" end="0"/>
                                            </p:txEl>
                                          </p:spTgt>
                                        </p:tgtEl>
                                        <p:attrNameLst>
                                          <p:attrName>ppt_w</p:attrName>
                                        </p:attrNameLst>
                                      </p:cBhvr>
                                      <p:tavLst>
                                        <p:tav tm="0">
                                          <p:val>
                                            <p:strVal val="#ppt_w*0.05"/>
                                          </p:val>
                                        </p:tav>
                                        <p:tav tm="100000">
                                          <p:val>
                                            <p:strVal val="#ppt_w"/>
                                          </p:val>
                                        </p:tav>
                                      </p:tavLst>
                                    </p:anim>
                                    <p:anim calcmode="lin" valueType="num">
                                      <p:cBhvr>
                                        <p:cTn id="8" dur="1000" fill="hold"/>
                                        <p:tgtEl>
                                          <p:spTgt spid="221189">
                                            <p:txEl>
                                              <p:pRg st="0" end="0"/>
                                            </p:txEl>
                                          </p:spTgt>
                                        </p:tgtEl>
                                        <p:attrNameLst>
                                          <p:attrName>ppt_h</p:attrName>
                                        </p:attrNameLst>
                                      </p:cBhvr>
                                      <p:tavLst>
                                        <p:tav tm="0">
                                          <p:val>
                                            <p:strVal val="#ppt_h"/>
                                          </p:val>
                                        </p:tav>
                                        <p:tav tm="100000">
                                          <p:val>
                                            <p:strVal val="#ppt_h"/>
                                          </p:val>
                                        </p:tav>
                                      </p:tavLst>
                                    </p:anim>
                                    <p:anim calcmode="lin" valueType="num">
                                      <p:cBhvr>
                                        <p:cTn id="9" dur="1000" fill="hold"/>
                                        <p:tgtEl>
                                          <p:spTgt spid="221189">
                                            <p:txEl>
                                              <p:pRg st="0" end="0"/>
                                            </p:txEl>
                                          </p:spTgt>
                                        </p:tgtEl>
                                        <p:attrNameLst>
                                          <p:attrName>ppt_x</p:attrName>
                                        </p:attrNameLst>
                                      </p:cBhvr>
                                      <p:tavLst>
                                        <p:tav tm="0">
                                          <p:val>
                                            <p:strVal val="#ppt_x-.2"/>
                                          </p:val>
                                        </p:tav>
                                        <p:tav tm="100000">
                                          <p:val>
                                            <p:strVal val="#ppt_x"/>
                                          </p:val>
                                        </p:tav>
                                      </p:tavLst>
                                    </p:anim>
                                    <p:anim calcmode="lin" valueType="num">
                                      <p:cBhvr>
                                        <p:cTn id="10" dur="1000" fill="hold"/>
                                        <p:tgtEl>
                                          <p:spTgt spid="221189">
                                            <p:txEl>
                                              <p:pRg st="0" end="0"/>
                                            </p:txEl>
                                          </p:spTgt>
                                        </p:tgtEl>
                                        <p:attrNameLst>
                                          <p:attrName>ppt_y</p:attrName>
                                        </p:attrNameLst>
                                      </p:cBhvr>
                                      <p:tavLst>
                                        <p:tav tm="0">
                                          <p:val>
                                            <p:strVal val="#ppt_y"/>
                                          </p:val>
                                        </p:tav>
                                        <p:tav tm="100000">
                                          <p:val>
                                            <p:strVal val="#ppt_y"/>
                                          </p:val>
                                        </p:tav>
                                      </p:tavLst>
                                    </p:anim>
                                    <p:animEffect transition="in" filter="fade">
                                      <p:cBhvr>
                                        <p:cTn id="11" dur="1000"/>
                                        <p:tgtEl>
                                          <p:spTgt spid="221189">
                                            <p:txEl>
                                              <p:pRg st="0" end="0"/>
                                            </p:txEl>
                                          </p:spTgt>
                                        </p:tgtEl>
                                      </p:cBhvr>
                                    </p:animEffect>
                                  </p:childTnLst>
                                </p:cTn>
                              </p:par>
                            </p:childTnLst>
                          </p:cTn>
                        </p:par>
                        <p:par>
                          <p:cTn id="12" fill="hold" nodeType="afterGroup">
                            <p:stCondLst>
                              <p:cond delay="1000"/>
                            </p:stCondLst>
                            <p:childTnLst>
                              <p:par>
                                <p:cTn id="13" presetID="52" presetClass="entr" presetSubtype="0" fill="hold" nodeType="afterEffect">
                                  <p:stCondLst>
                                    <p:cond delay="0"/>
                                  </p:stCondLst>
                                  <p:childTnLst>
                                    <p:set>
                                      <p:cBhvr>
                                        <p:cTn id="14" dur="1" fill="hold">
                                          <p:stCondLst>
                                            <p:cond delay="0"/>
                                          </p:stCondLst>
                                        </p:cTn>
                                        <p:tgtEl>
                                          <p:spTgt spid="221199"/>
                                        </p:tgtEl>
                                        <p:attrNameLst>
                                          <p:attrName>style.visibility</p:attrName>
                                        </p:attrNameLst>
                                      </p:cBhvr>
                                      <p:to>
                                        <p:strVal val="visible"/>
                                      </p:to>
                                    </p:set>
                                    <p:animScale>
                                      <p:cBhvr>
                                        <p:cTn id="15" dur="1000" decel="50000" fill="hold">
                                          <p:stCondLst>
                                            <p:cond delay="0"/>
                                          </p:stCondLst>
                                        </p:cTn>
                                        <p:tgtEl>
                                          <p:spTgt spid="22119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221199"/>
                                        </p:tgtEl>
                                        <p:attrNameLst>
                                          <p:attrName>ppt_x</p:attrName>
                                          <p:attrName>ppt_y</p:attrName>
                                        </p:attrNameLst>
                                      </p:cBhvr>
                                    </p:animMotion>
                                    <p:animEffect transition="in" filter="fade">
                                      <p:cBhvr>
                                        <p:cTn id="17" dur="1000"/>
                                        <p:tgtEl>
                                          <p:spTgt spid="22119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4" presetClass="entr" presetSubtype="0" accel="100000" fill="hold" nodeType="clickEffect">
                                  <p:stCondLst>
                                    <p:cond delay="0"/>
                                  </p:stCondLst>
                                  <p:childTnLst>
                                    <p:set>
                                      <p:cBhvr>
                                        <p:cTn id="21" dur="1" fill="hold">
                                          <p:stCondLst>
                                            <p:cond delay="0"/>
                                          </p:stCondLst>
                                        </p:cTn>
                                        <p:tgtEl>
                                          <p:spTgt spid="221190">
                                            <p:txEl>
                                              <p:pRg st="0" end="0"/>
                                            </p:txEl>
                                          </p:spTgt>
                                        </p:tgtEl>
                                        <p:attrNameLst>
                                          <p:attrName>style.visibility</p:attrName>
                                        </p:attrNameLst>
                                      </p:cBhvr>
                                      <p:to>
                                        <p:strVal val="visible"/>
                                      </p:to>
                                    </p:set>
                                    <p:anim calcmode="lin" valueType="num">
                                      <p:cBhvr>
                                        <p:cTn id="22" dur="500" fill="hold"/>
                                        <p:tgtEl>
                                          <p:spTgt spid="221190">
                                            <p:txEl>
                                              <p:pRg st="0" end="0"/>
                                            </p:txEl>
                                          </p:spTgt>
                                        </p:tgtEl>
                                        <p:attrNameLst>
                                          <p:attrName>ppt_w</p:attrName>
                                        </p:attrNameLst>
                                      </p:cBhvr>
                                      <p:tavLst>
                                        <p:tav tm="0">
                                          <p:val>
                                            <p:strVal val="#ppt_w*0.05"/>
                                          </p:val>
                                        </p:tav>
                                        <p:tav tm="100000">
                                          <p:val>
                                            <p:strVal val="#ppt_w"/>
                                          </p:val>
                                        </p:tav>
                                      </p:tavLst>
                                    </p:anim>
                                    <p:anim calcmode="lin" valueType="num">
                                      <p:cBhvr>
                                        <p:cTn id="23" dur="500" fill="hold"/>
                                        <p:tgtEl>
                                          <p:spTgt spid="221190">
                                            <p:txEl>
                                              <p:pRg st="0" end="0"/>
                                            </p:txEl>
                                          </p:spTgt>
                                        </p:tgtEl>
                                        <p:attrNameLst>
                                          <p:attrName>ppt_h</p:attrName>
                                        </p:attrNameLst>
                                      </p:cBhvr>
                                      <p:tavLst>
                                        <p:tav tm="0">
                                          <p:val>
                                            <p:strVal val="#ppt_h"/>
                                          </p:val>
                                        </p:tav>
                                        <p:tav tm="100000">
                                          <p:val>
                                            <p:strVal val="#ppt_h"/>
                                          </p:val>
                                        </p:tav>
                                      </p:tavLst>
                                    </p:anim>
                                    <p:anim calcmode="lin" valueType="num">
                                      <p:cBhvr>
                                        <p:cTn id="24" dur="500" fill="hold"/>
                                        <p:tgtEl>
                                          <p:spTgt spid="221190">
                                            <p:txEl>
                                              <p:pRg st="0" end="0"/>
                                            </p:txEl>
                                          </p:spTgt>
                                        </p:tgtEl>
                                        <p:attrNameLst>
                                          <p:attrName>ppt_x</p:attrName>
                                        </p:attrNameLst>
                                      </p:cBhvr>
                                      <p:tavLst>
                                        <p:tav tm="0">
                                          <p:val>
                                            <p:strVal val="#ppt_x-.2"/>
                                          </p:val>
                                        </p:tav>
                                        <p:tav tm="100000">
                                          <p:val>
                                            <p:strVal val="#ppt_x"/>
                                          </p:val>
                                        </p:tav>
                                      </p:tavLst>
                                    </p:anim>
                                    <p:anim calcmode="lin" valueType="num">
                                      <p:cBhvr>
                                        <p:cTn id="25" dur="500" fill="hold"/>
                                        <p:tgtEl>
                                          <p:spTgt spid="221190">
                                            <p:txEl>
                                              <p:pRg st="0" end="0"/>
                                            </p:txEl>
                                          </p:spTgt>
                                        </p:tgtEl>
                                        <p:attrNameLst>
                                          <p:attrName>ppt_y</p:attrName>
                                        </p:attrNameLst>
                                      </p:cBhvr>
                                      <p:tavLst>
                                        <p:tav tm="0">
                                          <p:val>
                                            <p:strVal val="#ppt_y"/>
                                          </p:val>
                                        </p:tav>
                                        <p:tav tm="100000">
                                          <p:val>
                                            <p:strVal val="#ppt_y"/>
                                          </p:val>
                                        </p:tav>
                                      </p:tavLst>
                                    </p:anim>
                                    <p:animEffect transition="in" filter="fade">
                                      <p:cBhvr>
                                        <p:cTn id="26" dur="500"/>
                                        <p:tgtEl>
                                          <p:spTgt spid="221190">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7" presetClass="entr" presetSubtype="0" fill="hold" nodeType="clickEffect">
                                  <p:stCondLst>
                                    <p:cond delay="0"/>
                                  </p:stCondLst>
                                  <p:iterate type="lt">
                                    <p:tmPct val="50000"/>
                                  </p:iterate>
                                  <p:childTnLst>
                                    <p:set>
                                      <p:cBhvr>
                                        <p:cTn id="30" dur="1" fill="hold">
                                          <p:stCondLst>
                                            <p:cond delay="0"/>
                                          </p:stCondLst>
                                        </p:cTn>
                                        <p:tgtEl>
                                          <p:spTgt spid="221191">
                                            <p:txEl>
                                              <p:pRg st="0" end="0"/>
                                            </p:txEl>
                                          </p:spTgt>
                                        </p:tgtEl>
                                        <p:attrNameLst>
                                          <p:attrName>style.visibility</p:attrName>
                                        </p:attrNameLst>
                                      </p:cBhvr>
                                      <p:to>
                                        <p:strVal val="visible"/>
                                      </p:to>
                                    </p:set>
                                    <p:anim calcmode="discrete" valueType="clr">
                                      <p:cBhvr override="childStyle">
                                        <p:cTn id="31" dur="80"/>
                                        <p:tgtEl>
                                          <p:spTgt spid="22119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221191">
                                            <p:txEl>
                                              <p:pRg st="0" end="0"/>
                                            </p:txEl>
                                          </p:spTgt>
                                        </p:tgtEl>
                                        <p:attrNameLst>
                                          <p:attrName>fillcolor</p:attrName>
                                        </p:attrNameLst>
                                      </p:cBhvr>
                                      <p:tavLst>
                                        <p:tav tm="0">
                                          <p:val>
                                            <p:clrVal>
                                              <a:schemeClr val="accent2"/>
                                            </p:clrVal>
                                          </p:val>
                                        </p:tav>
                                        <p:tav tm="50000">
                                          <p:val>
                                            <p:clrVal>
                                              <a:schemeClr val="hlink"/>
                                            </p:clrVal>
                                          </p:val>
                                        </p:tav>
                                      </p:tavLst>
                                    </p:anim>
                                    <p:set>
                                      <p:cBhvr>
                                        <p:cTn id="33" dur="80"/>
                                        <p:tgtEl>
                                          <p:spTgt spid="221191">
                                            <p:txEl>
                                              <p:pRg st="0" end="0"/>
                                            </p:txEl>
                                          </p:spTgt>
                                        </p:tgtEl>
                                        <p:attrNameLst>
                                          <p:attrName>fill.type</p:attrName>
                                        </p:attrNameLst>
                                      </p:cBhvr>
                                      <p:to>
                                        <p:strVal val="solid"/>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7" presetClass="entr" presetSubtype="0" fill="hold" grpId="0" nodeType="clickEffect">
                                  <p:stCondLst>
                                    <p:cond delay="0"/>
                                  </p:stCondLst>
                                  <p:iterate type="lt">
                                    <p:tmPct val="50000"/>
                                  </p:iterate>
                                  <p:childTnLst>
                                    <p:set>
                                      <p:cBhvr>
                                        <p:cTn id="37" dur="1" fill="hold">
                                          <p:stCondLst>
                                            <p:cond delay="0"/>
                                          </p:stCondLst>
                                        </p:cTn>
                                        <p:tgtEl>
                                          <p:spTgt spid="221194"/>
                                        </p:tgtEl>
                                        <p:attrNameLst>
                                          <p:attrName>style.visibility</p:attrName>
                                        </p:attrNameLst>
                                      </p:cBhvr>
                                      <p:to>
                                        <p:strVal val="visible"/>
                                      </p:to>
                                    </p:set>
                                    <p:anim calcmode="discrete" valueType="clr">
                                      <p:cBhvr override="childStyle">
                                        <p:cTn id="38" dur="80"/>
                                        <p:tgtEl>
                                          <p:spTgt spid="221194"/>
                                        </p:tgtEl>
                                        <p:attrNameLst>
                                          <p:attrName>style.color</p:attrName>
                                        </p:attrNameLst>
                                      </p:cBhvr>
                                      <p:tavLst>
                                        <p:tav tm="0">
                                          <p:val>
                                            <p:clrVal>
                                              <a:schemeClr val="accent2"/>
                                            </p:clrVal>
                                          </p:val>
                                        </p:tav>
                                        <p:tav tm="50000">
                                          <p:val>
                                            <p:clrVal>
                                              <a:schemeClr val="hlink"/>
                                            </p:clrVal>
                                          </p:val>
                                        </p:tav>
                                      </p:tavLst>
                                    </p:anim>
                                    <p:anim calcmode="discrete" valueType="clr">
                                      <p:cBhvr>
                                        <p:cTn id="39" dur="80"/>
                                        <p:tgtEl>
                                          <p:spTgt spid="221194"/>
                                        </p:tgtEl>
                                        <p:attrNameLst>
                                          <p:attrName>fillcolor</p:attrName>
                                        </p:attrNameLst>
                                      </p:cBhvr>
                                      <p:tavLst>
                                        <p:tav tm="0">
                                          <p:val>
                                            <p:clrVal>
                                              <a:schemeClr val="accent2"/>
                                            </p:clrVal>
                                          </p:val>
                                        </p:tav>
                                        <p:tav tm="50000">
                                          <p:val>
                                            <p:clrVal>
                                              <a:schemeClr val="hlink"/>
                                            </p:clrVal>
                                          </p:val>
                                        </p:tav>
                                      </p:tavLst>
                                    </p:anim>
                                    <p:set>
                                      <p:cBhvr>
                                        <p:cTn id="40" dur="80"/>
                                        <p:tgtEl>
                                          <p:spTgt spid="221194"/>
                                        </p:tgtEl>
                                        <p:attrNameLst>
                                          <p:attrName>fill.type</p:attrName>
                                        </p:attrNameLst>
                                      </p:cBhvr>
                                      <p:to>
                                        <p:strVal val="solid"/>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54" presetClass="entr" presetSubtype="0" accel="100000" fill="hold" nodeType="clickEffect">
                                  <p:stCondLst>
                                    <p:cond delay="0"/>
                                  </p:stCondLst>
                                  <p:childTnLst>
                                    <p:set>
                                      <p:cBhvr>
                                        <p:cTn id="44" dur="1" fill="hold">
                                          <p:stCondLst>
                                            <p:cond delay="0"/>
                                          </p:stCondLst>
                                        </p:cTn>
                                        <p:tgtEl>
                                          <p:spTgt spid="221196">
                                            <p:txEl>
                                              <p:pRg st="0" end="0"/>
                                            </p:txEl>
                                          </p:spTgt>
                                        </p:tgtEl>
                                        <p:attrNameLst>
                                          <p:attrName>style.visibility</p:attrName>
                                        </p:attrNameLst>
                                      </p:cBhvr>
                                      <p:to>
                                        <p:strVal val="visible"/>
                                      </p:to>
                                    </p:set>
                                    <p:anim calcmode="lin" valueType="num">
                                      <p:cBhvr>
                                        <p:cTn id="45" dur="500" fill="hold"/>
                                        <p:tgtEl>
                                          <p:spTgt spid="221196">
                                            <p:txEl>
                                              <p:pRg st="0" end="0"/>
                                            </p:txEl>
                                          </p:spTgt>
                                        </p:tgtEl>
                                        <p:attrNameLst>
                                          <p:attrName>ppt_w</p:attrName>
                                        </p:attrNameLst>
                                      </p:cBhvr>
                                      <p:tavLst>
                                        <p:tav tm="0">
                                          <p:val>
                                            <p:strVal val="#ppt_w*0.05"/>
                                          </p:val>
                                        </p:tav>
                                        <p:tav tm="100000">
                                          <p:val>
                                            <p:strVal val="#ppt_w"/>
                                          </p:val>
                                        </p:tav>
                                      </p:tavLst>
                                    </p:anim>
                                    <p:anim calcmode="lin" valueType="num">
                                      <p:cBhvr>
                                        <p:cTn id="46" dur="500" fill="hold"/>
                                        <p:tgtEl>
                                          <p:spTgt spid="221196">
                                            <p:txEl>
                                              <p:pRg st="0" end="0"/>
                                            </p:txEl>
                                          </p:spTgt>
                                        </p:tgtEl>
                                        <p:attrNameLst>
                                          <p:attrName>ppt_h</p:attrName>
                                        </p:attrNameLst>
                                      </p:cBhvr>
                                      <p:tavLst>
                                        <p:tav tm="0">
                                          <p:val>
                                            <p:strVal val="#ppt_h"/>
                                          </p:val>
                                        </p:tav>
                                        <p:tav tm="100000">
                                          <p:val>
                                            <p:strVal val="#ppt_h"/>
                                          </p:val>
                                        </p:tav>
                                      </p:tavLst>
                                    </p:anim>
                                    <p:anim calcmode="lin" valueType="num">
                                      <p:cBhvr>
                                        <p:cTn id="47" dur="500" fill="hold"/>
                                        <p:tgtEl>
                                          <p:spTgt spid="221196">
                                            <p:txEl>
                                              <p:pRg st="0" end="0"/>
                                            </p:txEl>
                                          </p:spTgt>
                                        </p:tgtEl>
                                        <p:attrNameLst>
                                          <p:attrName>ppt_x</p:attrName>
                                        </p:attrNameLst>
                                      </p:cBhvr>
                                      <p:tavLst>
                                        <p:tav tm="0">
                                          <p:val>
                                            <p:strVal val="#ppt_x-.2"/>
                                          </p:val>
                                        </p:tav>
                                        <p:tav tm="100000">
                                          <p:val>
                                            <p:strVal val="#ppt_x"/>
                                          </p:val>
                                        </p:tav>
                                      </p:tavLst>
                                    </p:anim>
                                    <p:anim calcmode="lin" valueType="num">
                                      <p:cBhvr>
                                        <p:cTn id="48" dur="500" fill="hold"/>
                                        <p:tgtEl>
                                          <p:spTgt spid="221196">
                                            <p:txEl>
                                              <p:pRg st="0" end="0"/>
                                            </p:txEl>
                                          </p:spTgt>
                                        </p:tgtEl>
                                        <p:attrNameLst>
                                          <p:attrName>ppt_y</p:attrName>
                                        </p:attrNameLst>
                                      </p:cBhvr>
                                      <p:tavLst>
                                        <p:tav tm="0">
                                          <p:val>
                                            <p:strVal val="#ppt_y"/>
                                          </p:val>
                                        </p:tav>
                                        <p:tav tm="100000">
                                          <p:val>
                                            <p:strVal val="#ppt_y"/>
                                          </p:val>
                                        </p:tav>
                                      </p:tavLst>
                                    </p:anim>
                                    <p:animEffect transition="in" filter="fade">
                                      <p:cBhvr>
                                        <p:cTn id="49" dur="500"/>
                                        <p:tgtEl>
                                          <p:spTgt spid="221196">
                                            <p:txEl>
                                              <p:pRg st="0" end="0"/>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7" presetClass="entr" presetSubtype="0" fill="hold" nodeType="clickEffect">
                                  <p:stCondLst>
                                    <p:cond delay="0"/>
                                  </p:stCondLst>
                                  <p:iterate type="lt">
                                    <p:tmPct val="50000"/>
                                  </p:iterate>
                                  <p:childTnLst>
                                    <p:set>
                                      <p:cBhvr>
                                        <p:cTn id="53" dur="1" fill="hold">
                                          <p:stCondLst>
                                            <p:cond delay="0"/>
                                          </p:stCondLst>
                                        </p:cTn>
                                        <p:tgtEl>
                                          <p:spTgt spid="221197">
                                            <p:txEl>
                                              <p:pRg st="0" end="0"/>
                                            </p:txEl>
                                          </p:spTgt>
                                        </p:tgtEl>
                                        <p:attrNameLst>
                                          <p:attrName>style.visibility</p:attrName>
                                        </p:attrNameLst>
                                      </p:cBhvr>
                                      <p:to>
                                        <p:strVal val="visible"/>
                                      </p:to>
                                    </p:set>
                                    <p:anim calcmode="discrete" valueType="clr">
                                      <p:cBhvr override="childStyle">
                                        <p:cTn id="54" dur="80"/>
                                        <p:tgtEl>
                                          <p:spTgt spid="22119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5" dur="80"/>
                                        <p:tgtEl>
                                          <p:spTgt spid="221197">
                                            <p:txEl>
                                              <p:pRg st="0" end="0"/>
                                            </p:txEl>
                                          </p:spTgt>
                                        </p:tgtEl>
                                        <p:attrNameLst>
                                          <p:attrName>fillcolor</p:attrName>
                                        </p:attrNameLst>
                                      </p:cBhvr>
                                      <p:tavLst>
                                        <p:tav tm="0">
                                          <p:val>
                                            <p:clrVal>
                                              <a:schemeClr val="accent2"/>
                                            </p:clrVal>
                                          </p:val>
                                        </p:tav>
                                        <p:tav tm="50000">
                                          <p:val>
                                            <p:clrVal>
                                              <a:schemeClr val="hlink"/>
                                            </p:clrVal>
                                          </p:val>
                                        </p:tav>
                                      </p:tavLst>
                                    </p:anim>
                                    <p:set>
                                      <p:cBhvr>
                                        <p:cTn id="56" dur="80"/>
                                        <p:tgtEl>
                                          <p:spTgt spid="221197">
                                            <p:txEl>
                                              <p:pRg st="0" end="0"/>
                                            </p:txEl>
                                          </p:spTgt>
                                        </p:tgtEl>
                                        <p:attrNameLst>
                                          <p:attrName>fill.type</p:attrName>
                                        </p:attrNameLst>
                                      </p:cBhvr>
                                      <p:to>
                                        <p:strVal val="solid"/>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7" presetClass="entr" presetSubtype="0" fill="hold" nodeType="clickEffect">
                                  <p:stCondLst>
                                    <p:cond delay="0"/>
                                  </p:stCondLst>
                                  <p:iterate type="lt">
                                    <p:tmPct val="50000"/>
                                  </p:iterate>
                                  <p:childTnLst>
                                    <p:set>
                                      <p:cBhvr>
                                        <p:cTn id="60" dur="1" fill="hold">
                                          <p:stCondLst>
                                            <p:cond delay="0"/>
                                          </p:stCondLst>
                                        </p:cTn>
                                        <p:tgtEl>
                                          <p:spTgt spid="221198">
                                            <p:txEl>
                                              <p:pRg st="0" end="0"/>
                                            </p:txEl>
                                          </p:spTgt>
                                        </p:tgtEl>
                                        <p:attrNameLst>
                                          <p:attrName>style.visibility</p:attrName>
                                        </p:attrNameLst>
                                      </p:cBhvr>
                                      <p:to>
                                        <p:strVal val="visible"/>
                                      </p:to>
                                    </p:set>
                                    <p:anim calcmode="discrete" valueType="clr">
                                      <p:cBhvr override="childStyle">
                                        <p:cTn id="61" dur="80"/>
                                        <p:tgtEl>
                                          <p:spTgt spid="2211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2" dur="80"/>
                                        <p:tgtEl>
                                          <p:spTgt spid="221198">
                                            <p:txEl>
                                              <p:pRg st="0" end="0"/>
                                            </p:txEl>
                                          </p:spTgt>
                                        </p:tgtEl>
                                        <p:attrNameLst>
                                          <p:attrName>fillcolor</p:attrName>
                                        </p:attrNameLst>
                                      </p:cBhvr>
                                      <p:tavLst>
                                        <p:tav tm="0">
                                          <p:val>
                                            <p:clrVal>
                                              <a:schemeClr val="accent2"/>
                                            </p:clrVal>
                                          </p:val>
                                        </p:tav>
                                        <p:tav tm="50000">
                                          <p:val>
                                            <p:clrVal>
                                              <a:schemeClr val="hlink"/>
                                            </p:clrVal>
                                          </p:val>
                                        </p:tav>
                                      </p:tavLst>
                                    </p:anim>
                                    <p:set>
                                      <p:cBhvr>
                                        <p:cTn id="63" dur="80"/>
                                        <p:tgtEl>
                                          <p:spTgt spid="221198">
                                            <p:txEl>
                                              <p:pRg st="0" end="0"/>
                                            </p:txEl>
                                          </p:spTgt>
                                        </p:tgtEl>
                                        <p:attrNameLst>
                                          <p:attrName>fill.type</p:attrName>
                                        </p:attrNameLst>
                                      </p:cBhvr>
                                      <p:to>
                                        <p:strVal val="solid"/>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40" presetClass="entr" presetSubtype="0" fill="hold" grpId="0" nodeType="clickEffect">
                                  <p:stCondLst>
                                    <p:cond delay="0"/>
                                  </p:stCondLst>
                                  <p:iterate type="lt">
                                    <p:tmPct val="10000"/>
                                  </p:iterate>
                                  <p:childTnLst>
                                    <p:set>
                                      <p:cBhvr>
                                        <p:cTn id="67" dur="1" fill="hold">
                                          <p:stCondLst>
                                            <p:cond delay="0"/>
                                          </p:stCondLst>
                                        </p:cTn>
                                        <p:tgtEl>
                                          <p:spTgt spid="221195"/>
                                        </p:tgtEl>
                                        <p:attrNameLst>
                                          <p:attrName>style.visibility</p:attrName>
                                        </p:attrNameLst>
                                      </p:cBhvr>
                                      <p:to>
                                        <p:strVal val="visible"/>
                                      </p:to>
                                    </p:set>
                                    <p:animEffect transition="in" filter="fade">
                                      <p:cBhvr>
                                        <p:cTn id="68" dur="500"/>
                                        <p:tgtEl>
                                          <p:spTgt spid="221195"/>
                                        </p:tgtEl>
                                      </p:cBhvr>
                                    </p:animEffect>
                                    <p:anim calcmode="lin" valueType="num">
                                      <p:cBhvr>
                                        <p:cTn id="69" dur="500" fill="hold"/>
                                        <p:tgtEl>
                                          <p:spTgt spid="221195"/>
                                        </p:tgtEl>
                                        <p:attrNameLst>
                                          <p:attrName>ppt_x</p:attrName>
                                        </p:attrNameLst>
                                      </p:cBhvr>
                                      <p:tavLst>
                                        <p:tav tm="0">
                                          <p:val>
                                            <p:strVal val="#ppt_x-.1"/>
                                          </p:val>
                                        </p:tav>
                                        <p:tav tm="100000">
                                          <p:val>
                                            <p:strVal val="#ppt_x"/>
                                          </p:val>
                                        </p:tav>
                                      </p:tavLst>
                                    </p:anim>
                                    <p:anim calcmode="lin" valueType="num">
                                      <p:cBhvr>
                                        <p:cTn id="70" dur="500" fill="hold"/>
                                        <p:tgtEl>
                                          <p:spTgt spid="2211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94" grpId="0"/>
      <p:bldP spid="22119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4"/>
          <p:cNvSpPr>
            <a:spLocks noChangeArrowheads="1"/>
          </p:cNvSpPr>
          <p:nvPr/>
        </p:nvSpPr>
        <p:spPr bwMode="auto">
          <a:xfrm>
            <a:off x="304800" y="349250"/>
            <a:ext cx="8534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800">
                <a:solidFill>
                  <a:srgbClr val="CC3300"/>
                </a:solidFill>
              </a:rPr>
              <a:t>Religious groups took sides in the slavery issue, further dividing eastern and western Virginia.</a:t>
            </a:r>
          </a:p>
        </p:txBody>
      </p:sp>
      <p:sp>
        <p:nvSpPr>
          <p:cNvPr id="223237" name="Rectangle 5"/>
          <p:cNvSpPr>
            <a:spLocks noChangeArrowheads="1"/>
          </p:cNvSpPr>
          <p:nvPr/>
        </p:nvSpPr>
        <p:spPr bwMode="auto">
          <a:xfrm>
            <a:off x="307975" y="1736725"/>
            <a:ext cx="50292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000"/>
              <a:t>In the East, the most important church was the Episcopal Church, which supported slavery.  Many wealthy, aristocratic slave owners were members of the Episcopal Church.</a:t>
            </a:r>
          </a:p>
        </p:txBody>
      </p:sp>
      <p:sp>
        <p:nvSpPr>
          <p:cNvPr id="223238" name="Rectangle 6"/>
          <p:cNvSpPr>
            <a:spLocks noChangeArrowheads="1"/>
          </p:cNvSpPr>
          <p:nvPr/>
        </p:nvSpPr>
        <p:spPr bwMode="auto">
          <a:xfrm>
            <a:off x="5561013" y="1584325"/>
            <a:ext cx="32766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000"/>
              <a:t>In the West, religious denominations included Methodist, Baptist, Presbyterian, Quaker, Dunkard, Mennonite, Moravian, and Lutheran.</a:t>
            </a:r>
          </a:p>
        </p:txBody>
      </p:sp>
      <p:sp>
        <p:nvSpPr>
          <p:cNvPr id="223239" name="Rectangle 7"/>
          <p:cNvSpPr>
            <a:spLocks noChangeArrowheads="1"/>
          </p:cNvSpPr>
          <p:nvPr/>
        </p:nvSpPr>
        <p:spPr bwMode="auto">
          <a:xfrm>
            <a:off x="647700" y="3970338"/>
            <a:ext cx="7848600"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400">
                <a:solidFill>
                  <a:srgbClr val="0033CC"/>
                </a:solidFill>
              </a:rPr>
              <a:t>Some Methodist, Baptist, and Presbyterian churches also supported slavery</a:t>
            </a:r>
            <a:r>
              <a:rPr lang="en-US">
                <a:solidFill>
                  <a:srgbClr val="0033CC"/>
                </a:solidFill>
              </a:rPr>
              <a:t>.</a:t>
            </a:r>
          </a:p>
        </p:txBody>
      </p:sp>
      <p:sp>
        <p:nvSpPr>
          <p:cNvPr id="223240" name="Rectangle 8"/>
          <p:cNvSpPr>
            <a:spLocks noChangeArrowheads="1"/>
          </p:cNvSpPr>
          <p:nvPr/>
        </p:nvSpPr>
        <p:spPr bwMode="auto">
          <a:xfrm>
            <a:off x="342900" y="5105400"/>
            <a:ext cx="8458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400">
                <a:solidFill>
                  <a:srgbClr val="0033CC"/>
                </a:solidFill>
              </a:rPr>
              <a:t>The Methodist church actually split into two divisions because of the slavery issue</a:t>
            </a:r>
            <a:r>
              <a:rPr lang="en-US">
                <a:solidFill>
                  <a:srgbClr val="0033CC"/>
                </a:solidFill>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223237">
                                            <p:txEl>
                                              <p:pRg st="0" end="0"/>
                                            </p:txEl>
                                          </p:spTgt>
                                        </p:tgtEl>
                                        <p:attrNameLst>
                                          <p:attrName>style.visibility</p:attrName>
                                        </p:attrNameLst>
                                      </p:cBhvr>
                                      <p:to>
                                        <p:strVal val="visible"/>
                                      </p:to>
                                    </p:set>
                                    <p:anim calcmode="lin" valueType="num">
                                      <p:cBhvr>
                                        <p:cTn id="7" dur="1000" fill="hold"/>
                                        <p:tgtEl>
                                          <p:spTgt spid="223237">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22323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22323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223238"/>
                                        </p:tgtEl>
                                        <p:attrNameLst>
                                          <p:attrName>style.visibility</p:attrName>
                                        </p:attrNameLst>
                                      </p:cBhvr>
                                      <p:to>
                                        <p:strVal val="visible"/>
                                      </p:to>
                                    </p:set>
                                    <p:anim calcmode="lin" valueType="num">
                                      <p:cBhvr>
                                        <p:cTn id="14" dur="1000" fill="hold"/>
                                        <p:tgtEl>
                                          <p:spTgt spid="223238"/>
                                        </p:tgtEl>
                                        <p:attrNameLst>
                                          <p:attrName>ppt_x</p:attrName>
                                        </p:attrNameLst>
                                      </p:cBhvr>
                                      <p:tavLst>
                                        <p:tav tm="0">
                                          <p:val>
                                            <p:strVal val="#ppt_x-.2"/>
                                          </p:val>
                                        </p:tav>
                                        <p:tav tm="100000">
                                          <p:val>
                                            <p:strVal val="#ppt_x"/>
                                          </p:val>
                                        </p:tav>
                                      </p:tavLst>
                                    </p:anim>
                                    <p:anim calcmode="lin" valueType="num">
                                      <p:cBhvr>
                                        <p:cTn id="15" dur="1000" fill="hold"/>
                                        <p:tgtEl>
                                          <p:spTgt spid="223238"/>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2323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223239">
                                            <p:txEl>
                                              <p:pRg st="0" end="0"/>
                                            </p:txEl>
                                          </p:spTgt>
                                        </p:tgtEl>
                                        <p:attrNameLst>
                                          <p:attrName>style.visibility</p:attrName>
                                        </p:attrNameLst>
                                      </p:cBhvr>
                                      <p:to>
                                        <p:strVal val="visible"/>
                                      </p:to>
                                    </p:set>
                                    <p:anim calcmode="discrete" valueType="clr">
                                      <p:cBhvr override="childStyle">
                                        <p:cTn id="21" dur="80"/>
                                        <p:tgtEl>
                                          <p:spTgt spid="22323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223239">
                                            <p:txEl>
                                              <p:pRg st="0" end="0"/>
                                            </p:txEl>
                                          </p:spTgt>
                                        </p:tgtEl>
                                        <p:attrNameLst>
                                          <p:attrName>fillcolor</p:attrName>
                                        </p:attrNameLst>
                                      </p:cBhvr>
                                      <p:tavLst>
                                        <p:tav tm="0">
                                          <p:val>
                                            <p:clrVal>
                                              <a:schemeClr val="accent2"/>
                                            </p:clrVal>
                                          </p:val>
                                        </p:tav>
                                        <p:tav tm="50000">
                                          <p:val>
                                            <p:clrVal>
                                              <a:schemeClr val="hlink"/>
                                            </p:clrVal>
                                          </p:val>
                                        </p:tav>
                                      </p:tavLst>
                                    </p:anim>
                                    <p:set>
                                      <p:cBhvr>
                                        <p:cTn id="23" dur="80"/>
                                        <p:tgtEl>
                                          <p:spTgt spid="223239">
                                            <p:txEl>
                                              <p:pRg st="0" end="0"/>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223240">
                                            <p:txEl>
                                              <p:pRg st="0" end="0"/>
                                            </p:txEl>
                                          </p:spTgt>
                                        </p:tgtEl>
                                        <p:attrNameLst>
                                          <p:attrName>style.visibility</p:attrName>
                                        </p:attrNameLst>
                                      </p:cBhvr>
                                      <p:to>
                                        <p:strVal val="visible"/>
                                      </p:to>
                                    </p:set>
                                    <p:anim calcmode="lin" valueType="num">
                                      <p:cBhvr additive="base">
                                        <p:cTn id="28" dur="500" fill="hold"/>
                                        <p:tgtEl>
                                          <p:spTgt spid="223240">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2324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4"/>
          <p:cNvSpPr>
            <a:spLocks noChangeArrowheads="1"/>
          </p:cNvSpPr>
          <p:nvPr/>
        </p:nvSpPr>
        <p:spPr bwMode="auto">
          <a:xfrm>
            <a:off x="4479925" y="32464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spcBef>
                <a:spcPct val="50000"/>
              </a:spcBef>
            </a:pPr>
            <a:endParaRPr lang="en-US"/>
          </a:p>
        </p:txBody>
      </p:sp>
      <p:sp>
        <p:nvSpPr>
          <p:cNvPr id="30722" name="Rectangle 5"/>
          <p:cNvSpPr>
            <a:spLocks noChangeArrowheads="1"/>
          </p:cNvSpPr>
          <p:nvPr/>
        </p:nvSpPr>
        <p:spPr bwMode="auto">
          <a:xfrm>
            <a:off x="2498725" y="192088"/>
            <a:ext cx="414655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3600">
                <a:solidFill>
                  <a:srgbClr val="CC3300"/>
                </a:solidFill>
              </a:rPr>
              <a:t>Ruffner Pamphlet</a:t>
            </a:r>
          </a:p>
        </p:txBody>
      </p:sp>
      <p:sp>
        <p:nvSpPr>
          <p:cNvPr id="225286" name="Rectangle 6"/>
          <p:cNvSpPr>
            <a:spLocks noChangeArrowheads="1"/>
          </p:cNvSpPr>
          <p:nvPr/>
        </p:nvSpPr>
        <p:spPr bwMode="auto">
          <a:xfrm>
            <a:off x="304800" y="914400"/>
            <a:ext cx="39624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400">
                <a:solidFill>
                  <a:srgbClr val="0033CC"/>
                </a:solidFill>
              </a:rPr>
              <a:t>Henry Ruffner made a speech at Washington College (now Washington and Lee University) in which he took a firm stand against slavery.</a:t>
            </a:r>
          </a:p>
        </p:txBody>
      </p:sp>
      <p:sp>
        <p:nvSpPr>
          <p:cNvPr id="225288" name="Rectangle 8"/>
          <p:cNvSpPr>
            <a:spLocks noChangeArrowheads="1"/>
          </p:cNvSpPr>
          <p:nvPr/>
        </p:nvSpPr>
        <p:spPr bwMode="auto">
          <a:xfrm>
            <a:off x="304800" y="3429000"/>
            <a:ext cx="8534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a:t>He suggested that slavery was responsible for limiting economic  progress in western Virginia.  He compared Wheeling and Pittsburgh and concluded that Pittsburgh had become larger and more industrialized than Wheeling because slavery was not allowed in Pennsylvania.</a:t>
            </a:r>
          </a:p>
        </p:txBody>
      </p:sp>
      <p:sp>
        <p:nvSpPr>
          <p:cNvPr id="225290" name="Rectangle 10"/>
          <p:cNvSpPr>
            <a:spLocks noChangeArrowheads="1"/>
          </p:cNvSpPr>
          <p:nvPr/>
        </p:nvSpPr>
        <p:spPr bwMode="auto">
          <a:xfrm>
            <a:off x="342900" y="5943600"/>
            <a:ext cx="8458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a:t>Ruffner proposed that the Virginia legislature permit western Virginia to be free while the eastern tidewater could be slave.</a:t>
            </a:r>
          </a:p>
        </p:txBody>
      </p:sp>
      <p:sp>
        <p:nvSpPr>
          <p:cNvPr id="225291" name="Rectangle 11"/>
          <p:cNvSpPr>
            <a:spLocks noChangeArrowheads="1"/>
          </p:cNvSpPr>
          <p:nvPr/>
        </p:nvSpPr>
        <p:spPr bwMode="auto">
          <a:xfrm>
            <a:off x="190500" y="4724400"/>
            <a:ext cx="8763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a:solidFill>
                  <a:srgbClr val="0033CC"/>
                </a:solidFill>
              </a:rPr>
              <a:t>He further stated that western Virginia’s resources of forests, iron, coal, limestone, and salt were ideally suited to industrialization, but were not developed because of the emphasis of the eastern-dominated Virginia  legislature on slavery.</a:t>
            </a:r>
          </a:p>
        </p:txBody>
      </p:sp>
      <p:pic>
        <p:nvPicPr>
          <p:cNvPr id="225292" name="Picture 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38650" y="871538"/>
            <a:ext cx="4359275"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25286">
                                            <p:txEl>
                                              <p:pRg st="0" end="0"/>
                                            </p:txEl>
                                          </p:spTgt>
                                        </p:tgtEl>
                                        <p:attrNameLst>
                                          <p:attrName>style.visibility</p:attrName>
                                        </p:attrNameLst>
                                      </p:cBhvr>
                                      <p:to>
                                        <p:strVal val="visible"/>
                                      </p:to>
                                    </p:set>
                                    <p:animEffect transition="in" filter="wedge">
                                      <p:cBhvr>
                                        <p:cTn id="7" dur="2000"/>
                                        <p:tgtEl>
                                          <p:spTgt spid="225286">
                                            <p:txEl>
                                              <p:pRg st="0" end="0"/>
                                            </p:txEl>
                                          </p:spTgt>
                                        </p:tgtEl>
                                      </p:cBhvr>
                                    </p:animEffect>
                                  </p:childTnLst>
                                </p:cTn>
                              </p:par>
                            </p:childTnLst>
                          </p:cTn>
                        </p:par>
                        <p:par>
                          <p:cTn id="8" fill="hold" nodeType="afterGroup">
                            <p:stCondLst>
                              <p:cond delay="2000"/>
                            </p:stCondLst>
                            <p:childTnLst>
                              <p:par>
                                <p:cTn id="9" presetID="9" presetClass="entr" presetSubtype="0" fill="hold" nodeType="afterEffect">
                                  <p:stCondLst>
                                    <p:cond delay="0"/>
                                  </p:stCondLst>
                                  <p:childTnLst>
                                    <p:set>
                                      <p:cBhvr>
                                        <p:cTn id="10" dur="1" fill="hold">
                                          <p:stCondLst>
                                            <p:cond delay="0"/>
                                          </p:stCondLst>
                                        </p:cTn>
                                        <p:tgtEl>
                                          <p:spTgt spid="225292"/>
                                        </p:tgtEl>
                                        <p:attrNameLst>
                                          <p:attrName>style.visibility</p:attrName>
                                        </p:attrNameLst>
                                      </p:cBhvr>
                                      <p:to>
                                        <p:strVal val="visible"/>
                                      </p:to>
                                    </p:set>
                                    <p:animEffect transition="in" filter="dissolve">
                                      <p:cBhvr>
                                        <p:cTn id="11" dur="500"/>
                                        <p:tgtEl>
                                          <p:spTgt spid="22529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0" presetClass="entr" presetSubtype="0" fill="hold" nodeType="clickEffect">
                                  <p:stCondLst>
                                    <p:cond delay="0"/>
                                  </p:stCondLst>
                                  <p:childTnLst>
                                    <p:set>
                                      <p:cBhvr>
                                        <p:cTn id="15" dur="1" fill="hold">
                                          <p:stCondLst>
                                            <p:cond delay="0"/>
                                          </p:stCondLst>
                                        </p:cTn>
                                        <p:tgtEl>
                                          <p:spTgt spid="225288">
                                            <p:txEl>
                                              <p:pRg st="0" end="0"/>
                                            </p:txEl>
                                          </p:spTgt>
                                        </p:tgtEl>
                                        <p:attrNameLst>
                                          <p:attrName>style.visibility</p:attrName>
                                        </p:attrNameLst>
                                      </p:cBhvr>
                                      <p:to>
                                        <p:strVal val="visible"/>
                                      </p:to>
                                    </p:set>
                                    <p:animEffect transition="in" filter="wedge">
                                      <p:cBhvr>
                                        <p:cTn id="16" dur="2000"/>
                                        <p:tgtEl>
                                          <p:spTgt spid="225288">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0" presetClass="entr" presetSubtype="0" fill="hold" nodeType="clickEffect">
                                  <p:stCondLst>
                                    <p:cond delay="0"/>
                                  </p:stCondLst>
                                  <p:iterate type="lt">
                                    <p:tmPct val="10000"/>
                                  </p:iterate>
                                  <p:childTnLst>
                                    <p:set>
                                      <p:cBhvr>
                                        <p:cTn id="20" dur="1" fill="hold">
                                          <p:stCondLst>
                                            <p:cond delay="0"/>
                                          </p:stCondLst>
                                        </p:cTn>
                                        <p:tgtEl>
                                          <p:spTgt spid="225291">
                                            <p:txEl>
                                              <p:pRg st="0" end="0"/>
                                            </p:txEl>
                                          </p:spTgt>
                                        </p:tgtEl>
                                        <p:attrNameLst>
                                          <p:attrName>style.visibility</p:attrName>
                                        </p:attrNameLst>
                                      </p:cBhvr>
                                      <p:to>
                                        <p:strVal val="visible"/>
                                      </p:to>
                                    </p:set>
                                    <p:animEffect transition="in" filter="fade">
                                      <p:cBhvr>
                                        <p:cTn id="21" dur="500"/>
                                        <p:tgtEl>
                                          <p:spTgt spid="225291">
                                            <p:txEl>
                                              <p:pRg st="0" end="0"/>
                                            </p:txEl>
                                          </p:spTgt>
                                        </p:tgtEl>
                                      </p:cBhvr>
                                    </p:animEffect>
                                    <p:anim calcmode="lin" valueType="num">
                                      <p:cBhvr>
                                        <p:cTn id="22" dur="500" fill="hold"/>
                                        <p:tgtEl>
                                          <p:spTgt spid="225291">
                                            <p:txEl>
                                              <p:pRg st="0" end="0"/>
                                            </p:txEl>
                                          </p:spTgt>
                                        </p:tgtEl>
                                        <p:attrNameLst>
                                          <p:attrName>ppt_x</p:attrName>
                                        </p:attrNameLst>
                                      </p:cBhvr>
                                      <p:tavLst>
                                        <p:tav tm="0">
                                          <p:val>
                                            <p:strVal val="#ppt_x-.1"/>
                                          </p:val>
                                        </p:tav>
                                        <p:tav tm="100000">
                                          <p:val>
                                            <p:strVal val="#ppt_x"/>
                                          </p:val>
                                        </p:tav>
                                      </p:tavLst>
                                    </p:anim>
                                    <p:anim calcmode="lin" valueType="num">
                                      <p:cBhvr>
                                        <p:cTn id="23" dur="500" fill="hold"/>
                                        <p:tgtEl>
                                          <p:spTgt spid="2252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0" presetClass="entr" presetSubtype="0" fill="hold" grpId="0" nodeType="clickEffect">
                                  <p:stCondLst>
                                    <p:cond delay="0"/>
                                  </p:stCondLst>
                                  <p:childTnLst>
                                    <p:set>
                                      <p:cBhvr>
                                        <p:cTn id="27" dur="1" fill="hold">
                                          <p:stCondLst>
                                            <p:cond delay="0"/>
                                          </p:stCondLst>
                                        </p:cTn>
                                        <p:tgtEl>
                                          <p:spTgt spid="225290"/>
                                        </p:tgtEl>
                                        <p:attrNameLst>
                                          <p:attrName>style.visibility</p:attrName>
                                        </p:attrNameLst>
                                      </p:cBhvr>
                                      <p:to>
                                        <p:strVal val="visible"/>
                                      </p:to>
                                    </p:set>
                                    <p:animEffect transition="in" filter="wedge">
                                      <p:cBhvr>
                                        <p:cTn id="28" dur="2000"/>
                                        <p:tgtEl>
                                          <p:spTgt spid="225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90" grpId="0"/>
    </p:bldLst>
  </p:timing>
</p:sld>
</file>

<file path=ppt/theme/theme1.xml><?xml version="1.0" encoding="utf-8"?>
<a:theme xmlns:a="http://schemas.openxmlformats.org/drawingml/2006/main" name="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wrap="square">
        <a:spAutoFit/>
      </a:bodyPr>
      <a:lstStyle>
        <a:defPPr algn="ctr" eaLnBrk="1" hangingPunct="1">
          <a:spcBef>
            <a:spcPct val="50000"/>
          </a:spcBef>
          <a:buFontTx/>
          <a:buNone/>
          <a:defRPr sz="2000" dirty="0"/>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7728</TotalTime>
  <Words>1782</Words>
  <Application>Microsoft Macintosh PowerPoint</Application>
  <PresentationFormat>On-screen Show (4:3)</PresentationFormat>
  <Paragraphs>193</Paragraphs>
  <Slides>29</Slides>
  <Notes>29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(c) 2019 Clairmont Press, Inc.</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West Virginia: Its Land and People</dc:title>
  <dc:subject>Chapter 10</dc:subject>
  <dc:creator>Vicki Wood</dc:creator>
  <cp:keywords/>
  <dc:description/>
  <cp:lastModifiedBy>Michael Mullins</cp:lastModifiedBy>
  <cp:revision>73</cp:revision>
  <dcterms:created xsi:type="dcterms:W3CDTF">2010-02-10T15:51:41Z</dcterms:created>
  <dcterms:modified xsi:type="dcterms:W3CDTF">2019-06-11T19:22:53Z</dcterms:modified>
  <cp:category/>
</cp:coreProperties>
</file>