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72" r:id="rId3"/>
    <p:sldId id="273" r:id="rId4"/>
    <p:sldId id="274" r:id="rId5"/>
    <p:sldId id="275" r:id="rId6"/>
    <p:sldId id="276" r:id="rId7"/>
    <p:sldId id="277" r:id="rId8"/>
    <p:sldId id="288" r:id="rId9"/>
    <p:sldId id="289" r:id="rId10"/>
    <p:sldId id="280" r:id="rId11"/>
    <p:sldId id="281" r:id="rId12"/>
    <p:sldId id="283" r:id="rId13"/>
    <p:sldId id="284" r:id="rId14"/>
    <p:sldId id="290" r:id="rId15"/>
    <p:sldId id="285" r:id="rId16"/>
    <p:sldId id="291" r:id="rId17"/>
    <p:sldId id="292" r:id="rId18"/>
    <p:sldId id="287" r:id="rId19"/>
    <p:sldId id="293" r:id="rId20"/>
    <p:sldId id="294" r:id="rId21"/>
    <p:sldId id="305" r:id="rId22"/>
    <p:sldId id="306" r:id="rId23"/>
    <p:sldId id="307" r:id="rId24"/>
    <p:sldId id="309" r:id="rId25"/>
    <p:sldId id="310" r:id="rId26"/>
    <p:sldId id="299" r:id="rId27"/>
    <p:sldId id="300" r:id="rId28"/>
    <p:sldId id="301" r:id="rId29"/>
    <p:sldId id="311" r:id="rId30"/>
    <p:sldId id="312" r:id="rId31"/>
    <p:sldId id="304" r:id="rId32"/>
    <p:sldId id="313" r:id="rId33"/>
  </p:sldIdLst>
  <p:sldSz cx="9144000" cy="6858000" type="screen4x3"/>
  <p:notesSz cx="6858000" cy="9144000"/>
  <p:defaultTextStyle>
    <a:defPPr>
      <a:defRPr lang="en-US"/>
    </a:defPPr>
    <a:lvl1pPr algn="l" rtl="0" eaLnBrk="0" fontAlgn="base" hangingPunct="0">
      <a:spcBef>
        <a:spcPct val="0"/>
      </a:spcBef>
      <a:spcAft>
        <a:spcPct val="0"/>
      </a:spcAft>
      <a:defRPr b="1" kern="1200">
        <a:solidFill>
          <a:schemeClr val="tx1"/>
        </a:solidFill>
        <a:latin typeface="Arial" charset="0"/>
        <a:ea typeface="ＭＳ Ｐゴシック" charset="0"/>
        <a:cs typeface="+mn-cs"/>
      </a:defRPr>
    </a:lvl1pPr>
    <a:lvl2pPr marL="457200" algn="l" rtl="0" eaLnBrk="0" fontAlgn="base" hangingPunct="0">
      <a:spcBef>
        <a:spcPct val="0"/>
      </a:spcBef>
      <a:spcAft>
        <a:spcPct val="0"/>
      </a:spcAft>
      <a:defRPr b="1"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b="1"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b="1"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b="1" kern="1200">
        <a:solidFill>
          <a:schemeClr val="tx1"/>
        </a:solidFill>
        <a:latin typeface="Arial" charset="0"/>
        <a:ea typeface="ＭＳ Ｐゴシック" charset="0"/>
        <a:cs typeface="+mn-cs"/>
      </a:defRPr>
    </a:lvl5pPr>
    <a:lvl6pPr marL="2286000" algn="l" defTabSz="457200" rtl="0" eaLnBrk="1" latinLnBrk="0" hangingPunct="1">
      <a:defRPr b="1" kern="1200">
        <a:solidFill>
          <a:schemeClr val="tx1"/>
        </a:solidFill>
        <a:latin typeface="Arial" charset="0"/>
        <a:ea typeface="ＭＳ Ｐゴシック" charset="0"/>
        <a:cs typeface="+mn-cs"/>
      </a:defRPr>
    </a:lvl6pPr>
    <a:lvl7pPr marL="2743200" algn="l" defTabSz="457200" rtl="0" eaLnBrk="1" latinLnBrk="0" hangingPunct="1">
      <a:defRPr b="1" kern="1200">
        <a:solidFill>
          <a:schemeClr val="tx1"/>
        </a:solidFill>
        <a:latin typeface="Arial" charset="0"/>
        <a:ea typeface="ＭＳ Ｐゴシック" charset="0"/>
        <a:cs typeface="+mn-cs"/>
      </a:defRPr>
    </a:lvl7pPr>
    <a:lvl8pPr marL="3200400" algn="l" defTabSz="457200" rtl="0" eaLnBrk="1" latinLnBrk="0" hangingPunct="1">
      <a:defRPr b="1" kern="1200">
        <a:solidFill>
          <a:schemeClr val="tx1"/>
        </a:solidFill>
        <a:latin typeface="Arial" charset="0"/>
        <a:ea typeface="ＭＳ Ｐゴシック" charset="0"/>
        <a:cs typeface="+mn-cs"/>
      </a:defRPr>
    </a:lvl8pPr>
    <a:lvl9pPr marL="3657600" algn="l" defTabSz="457200" rtl="0" eaLnBrk="1" latinLnBrk="0" hangingPunct="1">
      <a:defRPr b="1" kern="1200">
        <a:solidFill>
          <a:schemeClr val="tx1"/>
        </a:solidFill>
        <a:latin typeface="Arial"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1" autoAdjust="0"/>
    <p:restoredTop sz="94678" autoAdjust="0"/>
  </p:normalViewPr>
  <p:slideViewPr>
    <p:cSldViewPr>
      <p:cViewPr varScale="1">
        <p:scale>
          <a:sx n="92" d="100"/>
          <a:sy n="92" d="100"/>
        </p:scale>
        <p:origin x="-1200"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84"/>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xmlns="" id="{8766EB55-C29F-4B6C-BCA7-CCB0C2168B08}"/>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b="0">
                <a:latin typeface="Arial" panose="020B0604020202020204" pitchFamily="34" charset="0"/>
                <a:ea typeface="+mn-ea"/>
              </a:defRPr>
            </a:lvl1pPr>
          </a:lstStyle>
          <a:p>
            <a:pPr>
              <a:defRPr/>
            </a:pPr>
            <a:endParaRPr lang="en-US" altLang="en-US"/>
          </a:p>
        </p:txBody>
      </p:sp>
      <p:sp>
        <p:nvSpPr>
          <p:cNvPr id="121859" name="Rectangle 3">
            <a:extLst>
              <a:ext uri="{FF2B5EF4-FFF2-40B4-BE49-F238E27FC236}">
                <a16:creationId xmlns:a16="http://schemas.microsoft.com/office/drawing/2014/main" xmlns="" id="{2AF22627-C1BA-40EA-A3E9-9141438C5CFB}"/>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b="0">
                <a:latin typeface="Arial" panose="020B0604020202020204" pitchFamily="34" charset="0"/>
                <a:ea typeface="+mn-ea"/>
              </a:defRPr>
            </a:lvl1pPr>
          </a:lstStyle>
          <a:p>
            <a:pPr>
              <a:defRPr/>
            </a:pPr>
            <a:endParaRPr lang="en-US" altLang="en-US"/>
          </a:p>
        </p:txBody>
      </p:sp>
      <p:sp>
        <p:nvSpPr>
          <p:cNvPr id="13316"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121861" name="Rectangle 5">
            <a:extLst>
              <a:ext uri="{FF2B5EF4-FFF2-40B4-BE49-F238E27FC236}">
                <a16:creationId xmlns:a16="http://schemas.microsoft.com/office/drawing/2014/main" xmlns="" id="{E7B4B2E4-9119-4D23-8410-1AD25173142E}"/>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121862" name="Rectangle 6">
            <a:extLst>
              <a:ext uri="{FF2B5EF4-FFF2-40B4-BE49-F238E27FC236}">
                <a16:creationId xmlns:a16="http://schemas.microsoft.com/office/drawing/2014/main" xmlns="" id="{500F798D-4412-463A-B352-E829329D56B7}"/>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b="0">
                <a:latin typeface="Arial" panose="020B0604020202020204" pitchFamily="34" charset="0"/>
                <a:ea typeface="+mn-ea"/>
              </a:defRPr>
            </a:lvl1pPr>
          </a:lstStyle>
          <a:p>
            <a:pPr>
              <a:defRPr/>
            </a:pPr>
            <a:endParaRPr lang="en-US" altLang="en-US"/>
          </a:p>
        </p:txBody>
      </p:sp>
      <p:sp>
        <p:nvSpPr>
          <p:cNvPr id="121863" name="Rectangle 7">
            <a:extLst>
              <a:ext uri="{FF2B5EF4-FFF2-40B4-BE49-F238E27FC236}">
                <a16:creationId xmlns:a16="http://schemas.microsoft.com/office/drawing/2014/main" xmlns="" id="{6D219CB8-39EB-47E1-BC20-C8ED3FE44F99}"/>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b="0"/>
            </a:lvl1pPr>
          </a:lstStyle>
          <a:p>
            <a:fld id="{42A6DB08-2484-F442-BBFF-EA742E5D2244}" type="slidenum">
              <a:rPr lang="en-US"/>
              <a:pPr/>
              <a:t>‹#›</a:t>
            </a:fld>
            <a:endParaRPr lang="en-US"/>
          </a:p>
        </p:txBody>
      </p:sp>
    </p:spTree>
    <p:extLst>
      <p:ext uri="{BB962C8B-B14F-4D97-AF65-F5344CB8AC3E}">
        <p14:creationId xmlns:p14="http://schemas.microsoft.com/office/powerpoint/2010/main" val="14658024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8582013A-BF4F-8244-AB29-94762AE46033}" type="slidenum">
              <a:rPr lang="en-US" b="0"/>
              <a:pPr/>
              <a:t>1</a:t>
            </a:fld>
            <a:endParaRPr lang="en-US" b="0"/>
          </a:p>
        </p:txBody>
      </p:sp>
      <p:sp>
        <p:nvSpPr>
          <p:cNvPr id="15362" name="Rectangle 2"/>
          <p:cNvSpPr>
            <a:spLocks noRot="1" noChangeArrowheads="1" noTextEdit="1"/>
          </p:cNvSpPr>
          <p:nvPr>
            <p:ph type="sldImg"/>
          </p:nvPr>
        </p:nvSpPr>
        <p:spPr>
          <a:ln/>
        </p:spPr>
      </p:sp>
      <p:sp>
        <p:nvSpPr>
          <p:cNvPr id="15363"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CD77023B-9108-5441-A413-EAEA053D5EFB}" type="slidenum">
              <a:rPr lang="en-US" b="0"/>
              <a:pPr/>
              <a:t>10</a:t>
            </a:fld>
            <a:endParaRPr lang="en-US" b="0"/>
          </a:p>
        </p:txBody>
      </p:sp>
      <p:sp>
        <p:nvSpPr>
          <p:cNvPr id="33794" name="Rectangle 2"/>
          <p:cNvSpPr>
            <a:spLocks noRot="1" noChangeArrowheads="1" noTextEdit="1"/>
          </p:cNvSpPr>
          <p:nvPr>
            <p:ph type="sldImg"/>
          </p:nvPr>
        </p:nvSpPr>
        <p:spPr>
          <a:ln/>
        </p:spPr>
      </p:sp>
      <p:sp>
        <p:nvSpPr>
          <p:cNvPr id="33795"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D03FCE1D-15A3-8840-836B-361506D53F08}" type="slidenum">
              <a:rPr lang="en-US" b="0"/>
              <a:pPr/>
              <a:t>11</a:t>
            </a:fld>
            <a:endParaRPr lang="en-US" b="0"/>
          </a:p>
        </p:txBody>
      </p:sp>
      <p:sp>
        <p:nvSpPr>
          <p:cNvPr id="35842" name="Rectangle 2"/>
          <p:cNvSpPr>
            <a:spLocks noRot="1" noChangeArrowheads="1" noTextEdit="1"/>
          </p:cNvSpPr>
          <p:nvPr>
            <p:ph type="sldImg"/>
          </p:nvPr>
        </p:nvSpPr>
        <p:spPr>
          <a:ln/>
        </p:spPr>
      </p:sp>
      <p:sp>
        <p:nvSpPr>
          <p:cNvPr id="35843"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27E34BAB-518A-214D-A6F6-2EECFC4CEAE4}" type="slidenum">
              <a:rPr lang="en-US" b="0"/>
              <a:pPr/>
              <a:t>12</a:t>
            </a:fld>
            <a:endParaRPr lang="en-US" b="0"/>
          </a:p>
        </p:txBody>
      </p:sp>
      <p:sp>
        <p:nvSpPr>
          <p:cNvPr id="37890" name="Rectangle 2"/>
          <p:cNvSpPr>
            <a:spLocks noRot="1" noChangeArrowheads="1" noTextEdit="1"/>
          </p:cNvSpPr>
          <p:nvPr>
            <p:ph type="sldImg"/>
          </p:nvPr>
        </p:nvSpPr>
        <p:spPr>
          <a:ln/>
        </p:spPr>
      </p:sp>
      <p:sp>
        <p:nvSpPr>
          <p:cNvPr id="37891"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8248D0F3-8751-6042-A590-3691A72FFCB5}" type="slidenum">
              <a:rPr lang="en-US" b="0"/>
              <a:pPr/>
              <a:t>13</a:t>
            </a:fld>
            <a:endParaRPr lang="en-US" b="0"/>
          </a:p>
        </p:txBody>
      </p:sp>
      <p:sp>
        <p:nvSpPr>
          <p:cNvPr id="39938" name="Rectangle 2"/>
          <p:cNvSpPr>
            <a:spLocks noRot="1" noChangeArrowheads="1" noTextEdit="1"/>
          </p:cNvSpPr>
          <p:nvPr>
            <p:ph type="sldImg"/>
          </p:nvPr>
        </p:nvSpPr>
        <p:spPr>
          <a:ln/>
        </p:spPr>
      </p:sp>
      <p:sp>
        <p:nvSpPr>
          <p:cNvPr id="39939"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0AA4D164-7C7F-884D-87F9-65E3F2FD7D38}" type="slidenum">
              <a:rPr lang="en-US" b="0"/>
              <a:pPr/>
              <a:t>14</a:t>
            </a:fld>
            <a:endParaRPr lang="en-US" b="0"/>
          </a:p>
        </p:txBody>
      </p:sp>
      <p:sp>
        <p:nvSpPr>
          <p:cNvPr id="41986" name="Rectangle 2"/>
          <p:cNvSpPr>
            <a:spLocks noRot="1" noChangeArrowheads="1" noTextEdit="1"/>
          </p:cNvSpPr>
          <p:nvPr>
            <p:ph type="sldImg"/>
          </p:nvPr>
        </p:nvSpPr>
        <p:spPr>
          <a:ln/>
        </p:spPr>
      </p:sp>
      <p:sp>
        <p:nvSpPr>
          <p:cNvPr id="41987"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56428CD7-17DA-854C-8EB9-2EB01B47F5AF}" type="slidenum">
              <a:rPr lang="en-US" b="0"/>
              <a:pPr/>
              <a:t>15</a:t>
            </a:fld>
            <a:endParaRPr lang="en-US" b="0"/>
          </a:p>
        </p:txBody>
      </p:sp>
      <p:sp>
        <p:nvSpPr>
          <p:cNvPr id="44034" name="Rectangle 2"/>
          <p:cNvSpPr>
            <a:spLocks noRot="1" noChangeArrowheads="1" noTextEdit="1"/>
          </p:cNvSpPr>
          <p:nvPr>
            <p:ph type="sldImg"/>
          </p:nvPr>
        </p:nvSpPr>
        <p:spPr>
          <a:ln/>
        </p:spPr>
      </p:sp>
      <p:sp>
        <p:nvSpPr>
          <p:cNvPr id="44035"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9D046E5F-18D3-FC44-B570-A7BBE6FEECC0}" type="slidenum">
              <a:rPr lang="en-US" b="0"/>
              <a:pPr/>
              <a:t>16</a:t>
            </a:fld>
            <a:endParaRPr lang="en-US" b="0"/>
          </a:p>
        </p:txBody>
      </p:sp>
      <p:sp>
        <p:nvSpPr>
          <p:cNvPr id="46082" name="Rectangle 2"/>
          <p:cNvSpPr>
            <a:spLocks noRot="1" noChangeArrowheads="1" noTextEdit="1"/>
          </p:cNvSpPr>
          <p:nvPr>
            <p:ph type="sldImg"/>
          </p:nvPr>
        </p:nvSpPr>
        <p:spPr>
          <a:ln/>
        </p:spPr>
      </p:sp>
      <p:sp>
        <p:nvSpPr>
          <p:cNvPr id="46083"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8EF925AC-6EAD-B042-A524-1E73C9CDCB1D}" type="slidenum">
              <a:rPr lang="en-US" b="0"/>
              <a:pPr/>
              <a:t>17</a:t>
            </a:fld>
            <a:endParaRPr lang="en-US" b="0"/>
          </a:p>
        </p:txBody>
      </p:sp>
      <p:sp>
        <p:nvSpPr>
          <p:cNvPr id="48130" name="Rectangle 2"/>
          <p:cNvSpPr>
            <a:spLocks noRot="1" noChangeArrowheads="1" noTextEdit="1"/>
          </p:cNvSpPr>
          <p:nvPr>
            <p:ph type="sldImg"/>
          </p:nvPr>
        </p:nvSpPr>
        <p:spPr>
          <a:ln/>
        </p:spPr>
      </p:sp>
      <p:sp>
        <p:nvSpPr>
          <p:cNvPr id="48131"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9D5A02F0-1E7D-094E-99EB-C23CA63C89ED}" type="slidenum">
              <a:rPr lang="en-US" b="0"/>
              <a:pPr/>
              <a:t>18</a:t>
            </a:fld>
            <a:endParaRPr lang="en-US" b="0"/>
          </a:p>
        </p:txBody>
      </p:sp>
      <p:sp>
        <p:nvSpPr>
          <p:cNvPr id="50178" name="Rectangle 2"/>
          <p:cNvSpPr>
            <a:spLocks noRot="1" noChangeArrowheads="1" noTextEdit="1"/>
          </p:cNvSpPr>
          <p:nvPr>
            <p:ph type="sldImg"/>
          </p:nvPr>
        </p:nvSpPr>
        <p:spPr>
          <a:ln/>
        </p:spPr>
      </p:sp>
      <p:sp>
        <p:nvSpPr>
          <p:cNvPr id="50179"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D72E1B2C-1C6C-2A4F-A5F9-E4FB41B0E9AD}" type="slidenum">
              <a:rPr lang="en-US" b="0"/>
              <a:pPr/>
              <a:t>19</a:t>
            </a:fld>
            <a:endParaRPr lang="en-US" b="0"/>
          </a:p>
        </p:txBody>
      </p:sp>
      <p:sp>
        <p:nvSpPr>
          <p:cNvPr id="52226" name="Rectangle 2"/>
          <p:cNvSpPr>
            <a:spLocks noRot="1" noChangeArrowheads="1" noTextEdit="1"/>
          </p:cNvSpPr>
          <p:nvPr>
            <p:ph type="sldImg"/>
          </p:nvPr>
        </p:nvSpPr>
        <p:spPr>
          <a:ln/>
        </p:spPr>
      </p:sp>
      <p:sp>
        <p:nvSpPr>
          <p:cNvPr id="52227"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D147ACF3-3434-3E46-BDE0-BE686763A574}" type="slidenum">
              <a:rPr lang="en-US" b="0"/>
              <a:pPr/>
              <a:t>2</a:t>
            </a:fld>
            <a:endParaRPr lang="en-US" b="0"/>
          </a:p>
        </p:txBody>
      </p:sp>
      <p:sp>
        <p:nvSpPr>
          <p:cNvPr id="17410" name="Rectangle 2"/>
          <p:cNvSpPr>
            <a:spLocks noRot="1" noChangeArrowheads="1" noTextEdit="1"/>
          </p:cNvSpPr>
          <p:nvPr>
            <p:ph type="sldImg"/>
          </p:nvPr>
        </p:nvSpPr>
        <p:spPr>
          <a:ln/>
        </p:spPr>
      </p:sp>
      <p:sp>
        <p:nvSpPr>
          <p:cNvPr id="17411"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9C1DE78F-36C2-4F47-9036-1D585E288FE1}" type="slidenum">
              <a:rPr lang="en-US" b="0"/>
              <a:pPr/>
              <a:t>20</a:t>
            </a:fld>
            <a:endParaRPr lang="en-US" b="0"/>
          </a:p>
        </p:txBody>
      </p:sp>
      <p:sp>
        <p:nvSpPr>
          <p:cNvPr id="54274" name="Rectangle 2"/>
          <p:cNvSpPr>
            <a:spLocks noRot="1" noChangeArrowheads="1" noTextEdit="1"/>
          </p:cNvSpPr>
          <p:nvPr>
            <p:ph type="sldImg"/>
          </p:nvPr>
        </p:nvSpPr>
        <p:spPr>
          <a:ln/>
        </p:spPr>
      </p:sp>
      <p:sp>
        <p:nvSpPr>
          <p:cNvPr id="54275"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1DAD567A-F17A-D447-9EF7-C1A8C8DADC91}" type="slidenum">
              <a:rPr lang="en-US" b="0"/>
              <a:pPr/>
              <a:t>21</a:t>
            </a:fld>
            <a:endParaRPr lang="en-US" b="0"/>
          </a:p>
        </p:txBody>
      </p:sp>
      <p:sp>
        <p:nvSpPr>
          <p:cNvPr id="56322" name="Rectangle 2"/>
          <p:cNvSpPr>
            <a:spLocks noRot="1" noChangeArrowheads="1" noTextEdit="1"/>
          </p:cNvSpPr>
          <p:nvPr>
            <p:ph type="sldImg"/>
          </p:nvPr>
        </p:nvSpPr>
        <p:spPr>
          <a:ln/>
        </p:spPr>
      </p:sp>
      <p:sp>
        <p:nvSpPr>
          <p:cNvPr id="56323"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2CBFCD32-F65E-AB4A-93AC-7D230878A546}" type="slidenum">
              <a:rPr lang="en-US" b="0"/>
              <a:pPr/>
              <a:t>22</a:t>
            </a:fld>
            <a:endParaRPr lang="en-US" b="0"/>
          </a:p>
        </p:txBody>
      </p:sp>
      <p:sp>
        <p:nvSpPr>
          <p:cNvPr id="58370" name="Rectangle 2"/>
          <p:cNvSpPr>
            <a:spLocks noRot="1" noChangeArrowheads="1" noTextEdit="1"/>
          </p:cNvSpPr>
          <p:nvPr>
            <p:ph type="sldImg"/>
          </p:nvPr>
        </p:nvSpPr>
        <p:spPr>
          <a:ln/>
        </p:spPr>
      </p:sp>
      <p:sp>
        <p:nvSpPr>
          <p:cNvPr id="58371"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E01EFD13-5393-984A-B15A-91992A5B55A6}" type="slidenum">
              <a:rPr lang="en-US" b="0"/>
              <a:pPr/>
              <a:t>23</a:t>
            </a:fld>
            <a:endParaRPr lang="en-US" b="0"/>
          </a:p>
        </p:txBody>
      </p:sp>
      <p:sp>
        <p:nvSpPr>
          <p:cNvPr id="60418" name="Rectangle 2"/>
          <p:cNvSpPr>
            <a:spLocks noRot="1" noChangeArrowheads="1" noTextEdit="1"/>
          </p:cNvSpPr>
          <p:nvPr>
            <p:ph type="sldImg"/>
          </p:nvPr>
        </p:nvSpPr>
        <p:spPr>
          <a:ln/>
        </p:spPr>
      </p:sp>
      <p:sp>
        <p:nvSpPr>
          <p:cNvPr id="60419"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019BDB7C-E261-E440-A408-D50198365919}" type="slidenum">
              <a:rPr lang="en-US" b="0"/>
              <a:pPr/>
              <a:t>24</a:t>
            </a:fld>
            <a:endParaRPr lang="en-US" b="0"/>
          </a:p>
        </p:txBody>
      </p:sp>
      <p:sp>
        <p:nvSpPr>
          <p:cNvPr id="62466" name="Rectangle 2"/>
          <p:cNvSpPr>
            <a:spLocks noRot="1" noChangeArrowheads="1" noTextEdit="1"/>
          </p:cNvSpPr>
          <p:nvPr>
            <p:ph type="sldImg"/>
          </p:nvPr>
        </p:nvSpPr>
        <p:spPr>
          <a:ln/>
        </p:spPr>
      </p:sp>
      <p:sp>
        <p:nvSpPr>
          <p:cNvPr id="62467"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FBA76B69-C510-B94A-A3EC-66638A158976}" type="slidenum">
              <a:rPr lang="en-US" b="0"/>
              <a:pPr/>
              <a:t>25</a:t>
            </a:fld>
            <a:endParaRPr lang="en-US" b="0"/>
          </a:p>
        </p:txBody>
      </p:sp>
      <p:sp>
        <p:nvSpPr>
          <p:cNvPr id="64514" name="Rectangle 2"/>
          <p:cNvSpPr>
            <a:spLocks noRot="1" noChangeArrowheads="1" noTextEdit="1"/>
          </p:cNvSpPr>
          <p:nvPr>
            <p:ph type="sldImg"/>
          </p:nvPr>
        </p:nvSpPr>
        <p:spPr>
          <a:ln/>
        </p:spPr>
      </p:sp>
      <p:sp>
        <p:nvSpPr>
          <p:cNvPr id="64515"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157DB483-FF23-F442-87E2-EBAF66D2682E}" type="slidenum">
              <a:rPr lang="en-US" b="0"/>
              <a:pPr/>
              <a:t>26</a:t>
            </a:fld>
            <a:endParaRPr lang="en-US" b="0"/>
          </a:p>
        </p:txBody>
      </p:sp>
      <p:sp>
        <p:nvSpPr>
          <p:cNvPr id="66562" name="Rectangle 2"/>
          <p:cNvSpPr>
            <a:spLocks noRot="1" noChangeArrowheads="1" noTextEdit="1"/>
          </p:cNvSpPr>
          <p:nvPr>
            <p:ph type="sldImg"/>
          </p:nvPr>
        </p:nvSpPr>
        <p:spPr>
          <a:ln/>
        </p:spPr>
      </p:sp>
      <p:sp>
        <p:nvSpPr>
          <p:cNvPr id="66563"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B0577D58-F29A-9547-8B88-42C7E51267EB}" type="slidenum">
              <a:rPr lang="en-US" b="0"/>
              <a:pPr/>
              <a:t>27</a:t>
            </a:fld>
            <a:endParaRPr lang="en-US" b="0"/>
          </a:p>
        </p:txBody>
      </p:sp>
      <p:sp>
        <p:nvSpPr>
          <p:cNvPr id="68610" name="Rectangle 2"/>
          <p:cNvSpPr>
            <a:spLocks noRot="1" noChangeArrowheads="1" noTextEdit="1"/>
          </p:cNvSpPr>
          <p:nvPr>
            <p:ph type="sldImg"/>
          </p:nvPr>
        </p:nvSpPr>
        <p:spPr>
          <a:ln/>
        </p:spPr>
      </p:sp>
      <p:sp>
        <p:nvSpPr>
          <p:cNvPr id="68611"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10AE3838-9F92-8E41-AEC1-B7660165E2FD}" type="slidenum">
              <a:rPr lang="en-US" b="0"/>
              <a:pPr/>
              <a:t>28</a:t>
            </a:fld>
            <a:endParaRPr lang="en-US" b="0"/>
          </a:p>
        </p:txBody>
      </p:sp>
      <p:sp>
        <p:nvSpPr>
          <p:cNvPr id="70658" name="Rectangle 2"/>
          <p:cNvSpPr>
            <a:spLocks noRot="1" noChangeArrowheads="1" noTextEdit="1"/>
          </p:cNvSpPr>
          <p:nvPr>
            <p:ph type="sldImg"/>
          </p:nvPr>
        </p:nvSpPr>
        <p:spPr>
          <a:ln/>
        </p:spPr>
      </p:sp>
      <p:sp>
        <p:nvSpPr>
          <p:cNvPr id="70659"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C055A0C6-D29D-A04E-A4C4-B64D994408F7}" type="slidenum">
              <a:rPr lang="en-US" b="0"/>
              <a:pPr/>
              <a:t>29</a:t>
            </a:fld>
            <a:endParaRPr lang="en-US" b="0"/>
          </a:p>
        </p:txBody>
      </p:sp>
      <p:sp>
        <p:nvSpPr>
          <p:cNvPr id="72706" name="Rectangle 2"/>
          <p:cNvSpPr>
            <a:spLocks noRot="1" noChangeArrowheads="1" noTextEdit="1"/>
          </p:cNvSpPr>
          <p:nvPr>
            <p:ph type="sldImg"/>
          </p:nvPr>
        </p:nvSpPr>
        <p:spPr>
          <a:ln/>
        </p:spPr>
      </p:sp>
      <p:sp>
        <p:nvSpPr>
          <p:cNvPr id="72707"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90B4D288-EA1D-4440-8434-24DE338B73E5}" type="slidenum">
              <a:rPr lang="en-US" b="0"/>
              <a:pPr/>
              <a:t>3</a:t>
            </a:fld>
            <a:endParaRPr lang="en-US" b="0"/>
          </a:p>
        </p:txBody>
      </p:sp>
      <p:sp>
        <p:nvSpPr>
          <p:cNvPr id="19458" name="Rectangle 2"/>
          <p:cNvSpPr>
            <a:spLocks noRot="1" noChangeArrowheads="1" noTextEdit="1"/>
          </p:cNvSpPr>
          <p:nvPr>
            <p:ph type="sldImg"/>
          </p:nvPr>
        </p:nvSpPr>
        <p:spPr>
          <a:ln/>
        </p:spPr>
      </p:sp>
      <p:sp>
        <p:nvSpPr>
          <p:cNvPr id="19459"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F1606CB5-0ADF-1D48-BECB-14D2BD9ADE18}" type="slidenum">
              <a:rPr lang="en-US" b="0"/>
              <a:pPr/>
              <a:t>30</a:t>
            </a:fld>
            <a:endParaRPr lang="en-US" b="0"/>
          </a:p>
        </p:txBody>
      </p:sp>
      <p:sp>
        <p:nvSpPr>
          <p:cNvPr id="74754" name="Rectangle 2"/>
          <p:cNvSpPr>
            <a:spLocks noRot="1" noChangeArrowheads="1" noTextEdit="1"/>
          </p:cNvSpPr>
          <p:nvPr>
            <p:ph type="sldImg"/>
          </p:nvPr>
        </p:nvSpPr>
        <p:spPr>
          <a:ln/>
        </p:spPr>
      </p:sp>
      <p:sp>
        <p:nvSpPr>
          <p:cNvPr id="74755"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3785CEF8-36EB-9349-ABBB-601B6DA33A1B}" type="slidenum">
              <a:rPr lang="en-US" b="0"/>
              <a:pPr/>
              <a:t>31</a:t>
            </a:fld>
            <a:endParaRPr lang="en-US" b="0"/>
          </a:p>
        </p:txBody>
      </p:sp>
      <p:sp>
        <p:nvSpPr>
          <p:cNvPr id="76802" name="Rectangle 2"/>
          <p:cNvSpPr>
            <a:spLocks noRot="1" noChangeArrowheads="1" noTextEdit="1"/>
          </p:cNvSpPr>
          <p:nvPr>
            <p:ph type="sldImg"/>
          </p:nvPr>
        </p:nvSpPr>
        <p:spPr>
          <a:ln/>
        </p:spPr>
      </p:sp>
      <p:sp>
        <p:nvSpPr>
          <p:cNvPr id="76803"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59C4DB9B-72C0-5544-8E21-E58777858835}" type="slidenum">
              <a:rPr lang="en-US" b="0"/>
              <a:pPr/>
              <a:t>32</a:t>
            </a:fld>
            <a:endParaRPr lang="en-US" b="0"/>
          </a:p>
        </p:txBody>
      </p:sp>
      <p:sp>
        <p:nvSpPr>
          <p:cNvPr id="78850" name="Rectangle 2"/>
          <p:cNvSpPr>
            <a:spLocks noRot="1" noChangeArrowheads="1" noTextEdit="1"/>
          </p:cNvSpPr>
          <p:nvPr>
            <p:ph type="sldImg"/>
          </p:nvPr>
        </p:nvSpPr>
        <p:spPr>
          <a:ln/>
        </p:spPr>
      </p:sp>
      <p:sp>
        <p:nvSpPr>
          <p:cNvPr id="78851"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A3462790-797C-A747-890D-5D0539F142E8}" type="slidenum">
              <a:rPr lang="en-US" b="0"/>
              <a:pPr/>
              <a:t>4</a:t>
            </a:fld>
            <a:endParaRPr lang="en-US" b="0"/>
          </a:p>
        </p:txBody>
      </p:sp>
      <p:sp>
        <p:nvSpPr>
          <p:cNvPr id="21506" name="Rectangle 2"/>
          <p:cNvSpPr>
            <a:spLocks noRot="1" noChangeArrowheads="1" noTextEdit="1"/>
          </p:cNvSpPr>
          <p:nvPr>
            <p:ph type="sldImg"/>
          </p:nvPr>
        </p:nvSpPr>
        <p:spPr>
          <a:ln/>
        </p:spPr>
      </p:sp>
      <p:sp>
        <p:nvSpPr>
          <p:cNvPr id="21507"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63FE5DF4-B023-0A4B-870F-995E7859F521}" type="slidenum">
              <a:rPr lang="en-US" b="0"/>
              <a:pPr/>
              <a:t>5</a:t>
            </a:fld>
            <a:endParaRPr lang="en-US" b="0"/>
          </a:p>
        </p:txBody>
      </p:sp>
      <p:sp>
        <p:nvSpPr>
          <p:cNvPr id="23554" name="Rectangle 2"/>
          <p:cNvSpPr>
            <a:spLocks noRot="1" noChangeArrowheads="1" noTextEdit="1"/>
          </p:cNvSpPr>
          <p:nvPr>
            <p:ph type="sldImg"/>
          </p:nvPr>
        </p:nvSpPr>
        <p:spPr>
          <a:ln/>
        </p:spPr>
      </p:sp>
      <p:sp>
        <p:nvSpPr>
          <p:cNvPr id="23555"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9A327712-A47A-1844-B2A5-26E4E31091FA}" type="slidenum">
              <a:rPr lang="en-US" b="0"/>
              <a:pPr/>
              <a:t>6</a:t>
            </a:fld>
            <a:endParaRPr lang="en-US" b="0"/>
          </a:p>
        </p:txBody>
      </p:sp>
      <p:sp>
        <p:nvSpPr>
          <p:cNvPr id="25602" name="Rectangle 2"/>
          <p:cNvSpPr>
            <a:spLocks noRot="1" noChangeArrowheads="1" noTextEdit="1"/>
          </p:cNvSpPr>
          <p:nvPr>
            <p:ph type="sldImg"/>
          </p:nvPr>
        </p:nvSpPr>
        <p:spPr>
          <a:ln/>
        </p:spPr>
      </p:sp>
      <p:sp>
        <p:nvSpPr>
          <p:cNvPr id="25603"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1B4443BF-6BBF-6048-A81B-B5CE643FB0B3}" type="slidenum">
              <a:rPr lang="en-US" b="0"/>
              <a:pPr/>
              <a:t>7</a:t>
            </a:fld>
            <a:endParaRPr lang="en-US" b="0"/>
          </a:p>
        </p:txBody>
      </p:sp>
      <p:sp>
        <p:nvSpPr>
          <p:cNvPr id="27650" name="Rectangle 2"/>
          <p:cNvSpPr>
            <a:spLocks noRot="1" noChangeArrowheads="1" noTextEdit="1"/>
          </p:cNvSpPr>
          <p:nvPr>
            <p:ph type="sldImg"/>
          </p:nvPr>
        </p:nvSpPr>
        <p:spPr>
          <a:ln/>
        </p:spPr>
      </p:sp>
      <p:sp>
        <p:nvSpPr>
          <p:cNvPr id="27651"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1A37A3C7-0C1A-F241-9F34-E4651D20E93F}" type="slidenum">
              <a:rPr lang="en-US" b="0"/>
              <a:pPr/>
              <a:t>8</a:t>
            </a:fld>
            <a:endParaRPr lang="en-US" b="0"/>
          </a:p>
        </p:txBody>
      </p:sp>
      <p:sp>
        <p:nvSpPr>
          <p:cNvPr id="29698" name="Rectangle 2"/>
          <p:cNvSpPr>
            <a:spLocks noRot="1" noChangeArrowheads="1" noTextEdit="1"/>
          </p:cNvSpPr>
          <p:nvPr>
            <p:ph type="sldImg"/>
          </p:nvPr>
        </p:nvSpPr>
        <p:spPr>
          <a:ln/>
        </p:spPr>
      </p:sp>
      <p:sp>
        <p:nvSpPr>
          <p:cNvPr id="29699"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BF67B593-C6E9-944C-A9D0-94A78F542600}" type="slidenum">
              <a:rPr lang="en-US" b="0"/>
              <a:pPr/>
              <a:t>9</a:t>
            </a:fld>
            <a:endParaRPr lang="en-US" b="0"/>
          </a:p>
        </p:txBody>
      </p:sp>
      <p:sp>
        <p:nvSpPr>
          <p:cNvPr id="31746" name="Rectangle 2"/>
          <p:cNvSpPr>
            <a:spLocks noRot="1" noChangeArrowheads="1" noTextEdit="1"/>
          </p:cNvSpPr>
          <p:nvPr>
            <p:ph type="sldImg"/>
          </p:nvPr>
        </p:nvSpPr>
        <p:spPr>
          <a:ln/>
        </p:spPr>
      </p:sp>
      <p:sp>
        <p:nvSpPr>
          <p:cNvPr id="31747"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B789F5-6CCE-42EC-896C-6BDB27CE6E3F}"/>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8615118-E2D9-408D-9EBB-5F386D9ECA2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xmlns="" id="{AF54E471-387C-4B8E-9334-444DA9DDB60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xmlns="" id="{652B62C6-FFEF-4F91-9AED-CC428D46192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xmlns="" id="{20162686-C12B-46AE-94B0-5D81739CC921}"/>
              </a:ext>
            </a:extLst>
          </p:cNvPr>
          <p:cNvSpPr>
            <a:spLocks noGrp="1" noChangeArrowheads="1"/>
          </p:cNvSpPr>
          <p:nvPr>
            <p:ph type="sldNum" sz="quarter" idx="12"/>
          </p:nvPr>
        </p:nvSpPr>
        <p:spPr>
          <a:ln/>
        </p:spPr>
        <p:txBody>
          <a:bodyPr/>
          <a:lstStyle>
            <a:lvl1pPr>
              <a:defRPr/>
            </a:lvl1pPr>
          </a:lstStyle>
          <a:p>
            <a:fld id="{59515F71-0D6B-E84E-9BD6-811872FA6E2A}" type="slidenum">
              <a:rPr lang="en-US"/>
              <a:pPr/>
              <a:t>‹#›</a:t>
            </a:fld>
            <a:endParaRPr lang="en-US"/>
          </a:p>
        </p:txBody>
      </p:sp>
    </p:spTree>
    <p:extLst>
      <p:ext uri="{BB962C8B-B14F-4D97-AF65-F5344CB8AC3E}">
        <p14:creationId xmlns:p14="http://schemas.microsoft.com/office/powerpoint/2010/main" val="283861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B4F2E9-84E5-403B-86F7-144C472840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69471F4-37F0-4171-A231-17B12FC3787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AF54E471-387C-4B8E-9334-444DA9DDB60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xmlns="" id="{652B62C6-FFEF-4F91-9AED-CC428D46192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xmlns="" id="{20162686-C12B-46AE-94B0-5D81739CC921}"/>
              </a:ext>
            </a:extLst>
          </p:cNvPr>
          <p:cNvSpPr>
            <a:spLocks noGrp="1" noChangeArrowheads="1"/>
          </p:cNvSpPr>
          <p:nvPr>
            <p:ph type="sldNum" sz="quarter" idx="12"/>
          </p:nvPr>
        </p:nvSpPr>
        <p:spPr>
          <a:ln/>
        </p:spPr>
        <p:txBody>
          <a:bodyPr/>
          <a:lstStyle>
            <a:lvl1pPr>
              <a:defRPr/>
            </a:lvl1pPr>
          </a:lstStyle>
          <a:p>
            <a:fld id="{5D537A56-6D4D-DE46-BCF7-4E5DE6EBD809}" type="slidenum">
              <a:rPr lang="en-US"/>
              <a:pPr/>
              <a:t>‹#›</a:t>
            </a:fld>
            <a:endParaRPr lang="en-US"/>
          </a:p>
        </p:txBody>
      </p:sp>
    </p:spTree>
    <p:extLst>
      <p:ext uri="{BB962C8B-B14F-4D97-AF65-F5344CB8AC3E}">
        <p14:creationId xmlns:p14="http://schemas.microsoft.com/office/powerpoint/2010/main" val="2541414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4B24103-C34C-4D6D-B585-006DEE120E75}"/>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1B82A3F-9CF1-46FE-A12F-731AAA3F2ED0}"/>
              </a:ext>
            </a:extLst>
          </p:cNvPr>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AF54E471-387C-4B8E-9334-444DA9DDB60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xmlns="" id="{652B62C6-FFEF-4F91-9AED-CC428D46192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xmlns="" id="{20162686-C12B-46AE-94B0-5D81739CC921}"/>
              </a:ext>
            </a:extLst>
          </p:cNvPr>
          <p:cNvSpPr>
            <a:spLocks noGrp="1" noChangeArrowheads="1"/>
          </p:cNvSpPr>
          <p:nvPr>
            <p:ph type="sldNum" sz="quarter" idx="12"/>
          </p:nvPr>
        </p:nvSpPr>
        <p:spPr>
          <a:ln/>
        </p:spPr>
        <p:txBody>
          <a:bodyPr/>
          <a:lstStyle>
            <a:lvl1pPr>
              <a:defRPr/>
            </a:lvl1pPr>
          </a:lstStyle>
          <a:p>
            <a:fld id="{4C2FD697-BBA8-7E45-B14A-A18AF46DFF82}" type="slidenum">
              <a:rPr lang="en-US"/>
              <a:pPr/>
              <a:t>‹#›</a:t>
            </a:fld>
            <a:endParaRPr lang="en-US"/>
          </a:p>
        </p:txBody>
      </p:sp>
    </p:spTree>
    <p:extLst>
      <p:ext uri="{BB962C8B-B14F-4D97-AF65-F5344CB8AC3E}">
        <p14:creationId xmlns:p14="http://schemas.microsoft.com/office/powerpoint/2010/main" val="3852287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8D1EF6-8F35-4301-AAEA-E49E22CA6C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0FB34EF-C425-4A0B-8A7C-6824A18F7C1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AF54E471-387C-4B8E-9334-444DA9DDB60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xmlns="" id="{652B62C6-FFEF-4F91-9AED-CC428D46192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xmlns="" id="{20162686-C12B-46AE-94B0-5D81739CC921}"/>
              </a:ext>
            </a:extLst>
          </p:cNvPr>
          <p:cNvSpPr>
            <a:spLocks noGrp="1" noChangeArrowheads="1"/>
          </p:cNvSpPr>
          <p:nvPr>
            <p:ph type="sldNum" sz="quarter" idx="12"/>
          </p:nvPr>
        </p:nvSpPr>
        <p:spPr>
          <a:ln/>
        </p:spPr>
        <p:txBody>
          <a:bodyPr/>
          <a:lstStyle>
            <a:lvl1pPr>
              <a:defRPr/>
            </a:lvl1pPr>
          </a:lstStyle>
          <a:p>
            <a:fld id="{DF1EB589-92FD-ED4E-A52C-F8A8FB44EA94}" type="slidenum">
              <a:rPr lang="en-US"/>
              <a:pPr/>
              <a:t>‹#›</a:t>
            </a:fld>
            <a:endParaRPr lang="en-US"/>
          </a:p>
        </p:txBody>
      </p:sp>
    </p:spTree>
    <p:extLst>
      <p:ext uri="{BB962C8B-B14F-4D97-AF65-F5344CB8AC3E}">
        <p14:creationId xmlns:p14="http://schemas.microsoft.com/office/powerpoint/2010/main" val="1787522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B57B62-3C81-4FDB-8DE1-A65761543D32}"/>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4B3E051-E008-4318-BB72-F4A76426B002}"/>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xmlns="" id="{AF54E471-387C-4B8E-9334-444DA9DDB60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xmlns="" id="{652B62C6-FFEF-4F91-9AED-CC428D46192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xmlns="" id="{20162686-C12B-46AE-94B0-5D81739CC921}"/>
              </a:ext>
            </a:extLst>
          </p:cNvPr>
          <p:cNvSpPr>
            <a:spLocks noGrp="1" noChangeArrowheads="1"/>
          </p:cNvSpPr>
          <p:nvPr>
            <p:ph type="sldNum" sz="quarter" idx="12"/>
          </p:nvPr>
        </p:nvSpPr>
        <p:spPr>
          <a:ln/>
        </p:spPr>
        <p:txBody>
          <a:bodyPr/>
          <a:lstStyle>
            <a:lvl1pPr>
              <a:defRPr/>
            </a:lvl1pPr>
          </a:lstStyle>
          <a:p>
            <a:fld id="{9B758A8E-56F2-3F43-A8B6-C4E31869E24E}" type="slidenum">
              <a:rPr lang="en-US"/>
              <a:pPr/>
              <a:t>‹#›</a:t>
            </a:fld>
            <a:endParaRPr lang="en-US"/>
          </a:p>
        </p:txBody>
      </p:sp>
    </p:spTree>
    <p:extLst>
      <p:ext uri="{BB962C8B-B14F-4D97-AF65-F5344CB8AC3E}">
        <p14:creationId xmlns:p14="http://schemas.microsoft.com/office/powerpoint/2010/main" val="4260381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EAF132-B3E9-4E9A-B610-895E3B20BB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FA3B9BD-384C-4151-A800-A65736799916}"/>
              </a:ext>
            </a:extLst>
          </p:cNvPr>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64C88BD-33B8-4F82-89DE-DC533C5DFFE3}"/>
              </a:ext>
            </a:extLst>
          </p:cNvPr>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AF54E471-387C-4B8E-9334-444DA9DDB60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xmlns="" id="{652B62C6-FFEF-4F91-9AED-CC428D46192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xmlns="" id="{20162686-C12B-46AE-94B0-5D81739CC921}"/>
              </a:ext>
            </a:extLst>
          </p:cNvPr>
          <p:cNvSpPr>
            <a:spLocks noGrp="1" noChangeArrowheads="1"/>
          </p:cNvSpPr>
          <p:nvPr>
            <p:ph type="sldNum" sz="quarter" idx="12"/>
          </p:nvPr>
        </p:nvSpPr>
        <p:spPr>
          <a:ln/>
        </p:spPr>
        <p:txBody>
          <a:bodyPr/>
          <a:lstStyle>
            <a:lvl1pPr>
              <a:defRPr/>
            </a:lvl1pPr>
          </a:lstStyle>
          <a:p>
            <a:fld id="{ECBD2E22-BCDD-664E-8EDA-AC55ADD78B6C}" type="slidenum">
              <a:rPr lang="en-US"/>
              <a:pPr/>
              <a:t>‹#›</a:t>
            </a:fld>
            <a:endParaRPr lang="en-US"/>
          </a:p>
        </p:txBody>
      </p:sp>
    </p:spTree>
    <p:extLst>
      <p:ext uri="{BB962C8B-B14F-4D97-AF65-F5344CB8AC3E}">
        <p14:creationId xmlns:p14="http://schemas.microsoft.com/office/powerpoint/2010/main" val="3173507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0C0680-56A3-40EB-AE28-C2D0C08ED882}"/>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5452BBF-6501-4E9A-B029-014030A0C796}"/>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5A93212A-04C1-4172-9FA9-1C9713F820B3}"/>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E0AD764-6EBE-41BA-A73C-35ACF355B8F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E13778B2-F8C0-4FB7-8393-6416DE1049B3}"/>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AF54E471-387C-4B8E-9334-444DA9DDB60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xmlns="" id="{652B62C6-FFEF-4F91-9AED-CC428D46192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xmlns="" id="{20162686-C12B-46AE-94B0-5D81739CC921}"/>
              </a:ext>
            </a:extLst>
          </p:cNvPr>
          <p:cNvSpPr>
            <a:spLocks noGrp="1" noChangeArrowheads="1"/>
          </p:cNvSpPr>
          <p:nvPr>
            <p:ph type="sldNum" sz="quarter" idx="12"/>
          </p:nvPr>
        </p:nvSpPr>
        <p:spPr>
          <a:ln/>
        </p:spPr>
        <p:txBody>
          <a:bodyPr/>
          <a:lstStyle>
            <a:lvl1pPr>
              <a:defRPr/>
            </a:lvl1pPr>
          </a:lstStyle>
          <a:p>
            <a:fld id="{E27BCB99-D338-6446-A1CD-DC7F7EB323DF}" type="slidenum">
              <a:rPr lang="en-US"/>
              <a:pPr/>
              <a:t>‹#›</a:t>
            </a:fld>
            <a:endParaRPr lang="en-US"/>
          </a:p>
        </p:txBody>
      </p:sp>
    </p:spTree>
    <p:extLst>
      <p:ext uri="{BB962C8B-B14F-4D97-AF65-F5344CB8AC3E}">
        <p14:creationId xmlns:p14="http://schemas.microsoft.com/office/powerpoint/2010/main" val="3999621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5431E2-23A9-44BA-8B01-ACE745771EEE}"/>
              </a:ext>
            </a:extLst>
          </p:cNvPr>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AF54E471-387C-4B8E-9334-444DA9DDB60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xmlns="" id="{652B62C6-FFEF-4F91-9AED-CC428D46192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xmlns="" id="{20162686-C12B-46AE-94B0-5D81739CC921}"/>
              </a:ext>
            </a:extLst>
          </p:cNvPr>
          <p:cNvSpPr>
            <a:spLocks noGrp="1" noChangeArrowheads="1"/>
          </p:cNvSpPr>
          <p:nvPr>
            <p:ph type="sldNum" sz="quarter" idx="12"/>
          </p:nvPr>
        </p:nvSpPr>
        <p:spPr>
          <a:ln/>
        </p:spPr>
        <p:txBody>
          <a:bodyPr/>
          <a:lstStyle>
            <a:lvl1pPr>
              <a:defRPr/>
            </a:lvl1pPr>
          </a:lstStyle>
          <a:p>
            <a:fld id="{A23B088A-E311-0A42-8396-4275F8814FBE}" type="slidenum">
              <a:rPr lang="en-US"/>
              <a:pPr/>
              <a:t>‹#›</a:t>
            </a:fld>
            <a:endParaRPr lang="en-US"/>
          </a:p>
        </p:txBody>
      </p:sp>
    </p:spTree>
    <p:extLst>
      <p:ext uri="{BB962C8B-B14F-4D97-AF65-F5344CB8AC3E}">
        <p14:creationId xmlns:p14="http://schemas.microsoft.com/office/powerpoint/2010/main" val="830812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AF54E471-387C-4B8E-9334-444DA9DDB60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xmlns="" id="{652B62C6-FFEF-4F91-9AED-CC428D46192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xmlns="" id="{20162686-C12B-46AE-94B0-5D81739CC921}"/>
              </a:ext>
            </a:extLst>
          </p:cNvPr>
          <p:cNvSpPr>
            <a:spLocks noGrp="1" noChangeArrowheads="1"/>
          </p:cNvSpPr>
          <p:nvPr>
            <p:ph type="sldNum" sz="quarter" idx="12"/>
          </p:nvPr>
        </p:nvSpPr>
        <p:spPr>
          <a:ln/>
        </p:spPr>
        <p:txBody>
          <a:bodyPr/>
          <a:lstStyle>
            <a:lvl1pPr>
              <a:defRPr/>
            </a:lvl1pPr>
          </a:lstStyle>
          <a:p>
            <a:fld id="{76619351-CDA6-0642-A1BD-2A18E6219FE3}" type="slidenum">
              <a:rPr lang="en-US"/>
              <a:pPr/>
              <a:t>‹#›</a:t>
            </a:fld>
            <a:endParaRPr lang="en-US"/>
          </a:p>
        </p:txBody>
      </p:sp>
    </p:spTree>
    <p:extLst>
      <p:ext uri="{BB962C8B-B14F-4D97-AF65-F5344CB8AC3E}">
        <p14:creationId xmlns:p14="http://schemas.microsoft.com/office/powerpoint/2010/main" val="461335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AC0554-49DD-4A4F-BB00-9FF38B2A6B8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02DD879-C492-4636-A0CA-F7ED710A8FFF}"/>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A659D5A-12A5-4B23-A330-61646F661A2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xmlns="" id="{AF54E471-387C-4B8E-9334-444DA9DDB60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xmlns="" id="{652B62C6-FFEF-4F91-9AED-CC428D46192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xmlns="" id="{20162686-C12B-46AE-94B0-5D81739CC921}"/>
              </a:ext>
            </a:extLst>
          </p:cNvPr>
          <p:cNvSpPr>
            <a:spLocks noGrp="1" noChangeArrowheads="1"/>
          </p:cNvSpPr>
          <p:nvPr>
            <p:ph type="sldNum" sz="quarter" idx="12"/>
          </p:nvPr>
        </p:nvSpPr>
        <p:spPr>
          <a:ln/>
        </p:spPr>
        <p:txBody>
          <a:bodyPr/>
          <a:lstStyle>
            <a:lvl1pPr>
              <a:defRPr/>
            </a:lvl1pPr>
          </a:lstStyle>
          <a:p>
            <a:fld id="{576CAE6B-4B15-7B4F-A40A-CB8BC2BBEF3F}" type="slidenum">
              <a:rPr lang="en-US"/>
              <a:pPr/>
              <a:t>‹#›</a:t>
            </a:fld>
            <a:endParaRPr lang="en-US"/>
          </a:p>
        </p:txBody>
      </p:sp>
    </p:spTree>
    <p:extLst>
      <p:ext uri="{BB962C8B-B14F-4D97-AF65-F5344CB8AC3E}">
        <p14:creationId xmlns:p14="http://schemas.microsoft.com/office/powerpoint/2010/main" val="538813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8F9CAD-6891-4B33-AD31-FDB134A6608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7502837-51B1-4AC5-B0DF-0367C47911D8}"/>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xmlns="" id="{3ACE4749-7687-4305-9685-CCC93F548F5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xmlns="" id="{AF54E471-387C-4B8E-9334-444DA9DDB60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xmlns="" id="{652B62C6-FFEF-4F91-9AED-CC428D46192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xmlns="" id="{20162686-C12B-46AE-94B0-5D81739CC921}"/>
              </a:ext>
            </a:extLst>
          </p:cNvPr>
          <p:cNvSpPr>
            <a:spLocks noGrp="1" noChangeArrowheads="1"/>
          </p:cNvSpPr>
          <p:nvPr>
            <p:ph type="sldNum" sz="quarter" idx="12"/>
          </p:nvPr>
        </p:nvSpPr>
        <p:spPr>
          <a:ln/>
        </p:spPr>
        <p:txBody>
          <a:bodyPr/>
          <a:lstStyle>
            <a:lvl1pPr>
              <a:defRPr/>
            </a:lvl1pPr>
          </a:lstStyle>
          <a:p>
            <a:fld id="{EEF087A1-B413-B44B-BB18-BC1ABA9D7EA2}" type="slidenum">
              <a:rPr lang="en-US"/>
              <a:pPr/>
              <a:t>‹#›</a:t>
            </a:fld>
            <a:endParaRPr lang="en-US"/>
          </a:p>
        </p:txBody>
      </p:sp>
    </p:spTree>
    <p:extLst>
      <p:ext uri="{BB962C8B-B14F-4D97-AF65-F5344CB8AC3E}">
        <p14:creationId xmlns:p14="http://schemas.microsoft.com/office/powerpoint/2010/main" val="217401241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xmlns="" id="{AF54E471-387C-4B8E-9334-444DA9DDB600}"/>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atin typeface="Arial" panose="020B0604020202020204" pitchFamily="34" charset="0"/>
                <a:ea typeface="+mn-ea"/>
              </a:defRPr>
            </a:lvl1pPr>
          </a:lstStyle>
          <a:p>
            <a:pPr>
              <a:defRPr/>
            </a:pPr>
            <a:endParaRPr lang="en-US" altLang="en-US"/>
          </a:p>
        </p:txBody>
      </p:sp>
      <p:sp>
        <p:nvSpPr>
          <p:cNvPr id="1029" name="Rectangle 5">
            <a:extLst>
              <a:ext uri="{FF2B5EF4-FFF2-40B4-BE49-F238E27FC236}">
                <a16:creationId xmlns:a16="http://schemas.microsoft.com/office/drawing/2014/main" xmlns="" id="{652B62C6-FFEF-4F91-9AED-CC428D461925}"/>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latin typeface="Arial" panose="020B0604020202020204" pitchFamily="34" charset="0"/>
                <a:ea typeface="+mn-ea"/>
              </a:defRPr>
            </a:lvl1pPr>
          </a:lstStyle>
          <a:p>
            <a:pPr>
              <a:defRPr/>
            </a:pPr>
            <a:endParaRPr lang="en-US" altLang="en-US"/>
          </a:p>
        </p:txBody>
      </p:sp>
      <p:sp>
        <p:nvSpPr>
          <p:cNvPr id="1030" name="Rectangle 6">
            <a:extLst>
              <a:ext uri="{FF2B5EF4-FFF2-40B4-BE49-F238E27FC236}">
                <a16:creationId xmlns:a16="http://schemas.microsoft.com/office/drawing/2014/main" xmlns="" id="{20162686-C12B-46AE-94B0-5D81739CC921}"/>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lvl1pPr>
          </a:lstStyle>
          <a:p>
            <a:fld id="{D70DB569-5C88-D649-8876-C3E3434FB35D}" type="slidenum">
              <a:rPr lang="en-US"/>
              <a:pPr/>
              <a:t>‹#›</a:t>
            </a:fld>
            <a:endParaRPr lang="en-US"/>
          </a:p>
        </p:txBody>
      </p:sp>
      <p:sp>
        <p:nvSpPr>
          <p:cNvPr id="7" name="TextBox 6">
            <a:extLst>
              <a:ext uri="{FF2B5EF4-FFF2-40B4-BE49-F238E27FC236}">
                <a16:creationId xmlns:a16="http://schemas.microsoft.com/office/drawing/2014/main" xmlns="" id="{0CBAE72B-D060-7941-BD05-A14A5969840F}"/>
              </a:ext>
            </a:extLst>
          </p:cNvPr>
          <p:cNvSpPr txBox="1"/>
          <p:nvPr userDrawn="1"/>
        </p:nvSpPr>
        <p:spPr>
          <a:xfrm>
            <a:off x="7559040" y="6591439"/>
            <a:ext cx="1600200" cy="215444"/>
          </a:xfrm>
          <a:prstGeom prst="rect">
            <a:avLst/>
          </a:prstGeom>
          <a:noFill/>
        </p:spPr>
        <p:txBody>
          <a:bodyPr wrap="square" rtlCol="0">
            <a:spAutoFit/>
          </a:bodyPr>
          <a:lstStyle/>
          <a:p>
            <a:r>
              <a:rPr lang="en-US" sz="800" dirty="0"/>
              <a:t>© 2019 Clairmont Press, Inc. </a:t>
            </a:r>
          </a:p>
        </p:txBody>
      </p:sp>
      <p:pic>
        <p:nvPicPr>
          <p:cNvPr id="8" name="Picture 7">
            <a:extLst>
              <a:ext uri="{FF2B5EF4-FFF2-40B4-BE49-F238E27FC236}">
                <a16:creationId xmlns:a16="http://schemas.microsoft.com/office/drawing/2014/main" xmlns="" id="{AD85541C-8A7E-5447-9958-3F582A722CFC}"/>
              </a:ext>
            </a:extLst>
          </p:cNvPr>
          <p:cNvPicPr>
            <a:picLocks noChangeAspect="1"/>
          </p:cNvPicPr>
          <p:nvPr userDrawn="1"/>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8600" y="6549073"/>
            <a:ext cx="897503" cy="27305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ＭＳ Ｐゴシック" charset="0"/>
        </a:defRPr>
      </a:lvl2pPr>
      <a:lvl3pPr algn="ctr" rtl="0" eaLnBrk="0" fontAlgn="base" hangingPunct="0">
        <a:spcBef>
          <a:spcPct val="0"/>
        </a:spcBef>
        <a:spcAft>
          <a:spcPct val="0"/>
        </a:spcAft>
        <a:defRPr sz="4400">
          <a:solidFill>
            <a:schemeClr val="tx2"/>
          </a:solidFill>
          <a:latin typeface="Arial" panose="020B0604020202020204" pitchFamily="34" charset="0"/>
          <a:ea typeface="ＭＳ Ｐゴシック" charset="0"/>
        </a:defRPr>
      </a:lvl3pPr>
      <a:lvl4pPr algn="ctr" rtl="0" eaLnBrk="0" fontAlgn="base" hangingPunct="0">
        <a:spcBef>
          <a:spcPct val="0"/>
        </a:spcBef>
        <a:spcAft>
          <a:spcPct val="0"/>
        </a:spcAft>
        <a:defRPr sz="4400">
          <a:solidFill>
            <a:schemeClr val="tx2"/>
          </a:solidFill>
          <a:latin typeface="Arial" panose="020B0604020202020204" pitchFamily="34" charset="0"/>
          <a:ea typeface="ＭＳ Ｐゴシック" charset="0"/>
        </a:defRPr>
      </a:lvl4pPr>
      <a:lvl5pPr algn="ctr" rtl="0" eaLnBrk="0" fontAlgn="base" hangingPunct="0">
        <a:spcBef>
          <a:spcPct val="0"/>
        </a:spcBef>
        <a:spcAft>
          <a:spcPct val="0"/>
        </a:spcAft>
        <a:defRPr sz="4400">
          <a:solidFill>
            <a:schemeClr val="tx2"/>
          </a:solidFill>
          <a:latin typeface="Arial" panose="020B0604020202020204" pitchFamily="34" charset="0"/>
          <a:ea typeface="ＭＳ Ｐゴシック"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slide" Target="slide19.xml"/></Relationships>
</file>

<file path=ppt/slides/_rels/slide10.xml.rels><?xml version="1.0" encoding="UTF-8" standalone="yes"?>
<Relationships xmlns="http://schemas.openxmlformats.org/package/2006/relationships"><Relationship Id="rId3" Type="http://schemas.openxmlformats.org/officeDocument/2006/relationships/image" Target="../media/image12.wmf"/><Relationship Id="rId4" Type="http://schemas.openxmlformats.org/officeDocument/2006/relationships/hyperlink" Target="http://upload.wikimedia.org/wikipedia/commons/d/d1/PBrooks-SC2.jpg" TargetMode="External"/><Relationship Id="rId5" Type="http://schemas.openxmlformats.org/officeDocument/2006/relationships/image" Target="../media/image13.jpeg"/><Relationship Id="rId6" Type="http://schemas.openxmlformats.org/officeDocument/2006/relationships/image" Target="../media/image14.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hyperlink" Target="http://upload.wikimedia.org/wikipedia/commons/b/b7/Osagerivermap.png" TargetMode="External"/><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hyperlink" Target="http://upload.wikimedia.org/wikipedia/commons/b/b9/NWDNS-165-SB-26_Harpers_Ferry_Virginia.jpg" TargetMode="External"/><Relationship Id="rId5" Type="http://schemas.openxmlformats.org/officeDocument/2006/relationships/image" Target="../media/image20.jpe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hyperlink" Target="http://upload.wikimedia.org/wikipedia/commons/b/b4/Harpers_ferry_by_moonlight.jpg" TargetMode="External"/><Relationship Id="rId4"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6.wmf"/><Relationship Id="rId4" Type="http://schemas.openxmlformats.org/officeDocument/2006/relationships/hyperlink" Target="http://upload.wikimedia.org/wikipedia/commons/f/f2/'The_Last_Moments_of_John_Brown',_oil_on_canvas_painting_by_Thomas_Hovenden.jpg" TargetMode="External"/><Relationship Id="rId5" Type="http://schemas.openxmlformats.org/officeDocument/2006/relationships/image" Target="../media/image27.jpe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8.wmf"/></Relationships>
</file>

<file path=ppt/slides/_rels/slide21.xml.rels><?xml version="1.0" encoding="UTF-8" standalone="yes"?>
<Relationships xmlns="http://schemas.openxmlformats.org/package/2006/relationships"><Relationship Id="rId3" Type="http://schemas.openxmlformats.org/officeDocument/2006/relationships/image" Target="../media/image29.wmf"/><Relationship Id="rId4" Type="http://schemas.openxmlformats.org/officeDocument/2006/relationships/image" Target="../media/image30.wmf"/><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1.wmf"/><Relationship Id="rId4" Type="http://schemas.openxmlformats.org/officeDocument/2006/relationships/hyperlink" Target="http://upload.wikimedia.org/wikipedia/commons/e/e9/John_Bell_and_Edward_Everett,_Constitutional_Union_Party.jpg" TargetMode="External"/><Relationship Id="rId5"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hyperlink" Target="http://upload.wikimedia.org/wikipedia/commons/0/0c/ConfederateCabinet.jpg" TargetMode="External"/><Relationship Id="rId4" Type="http://schemas.openxmlformats.org/officeDocument/2006/relationships/image" Target="../media/image35.jpeg"/><Relationship Id="rId5" Type="http://schemas.openxmlformats.org/officeDocument/2006/relationships/hyperlink" Target="http://upload.wikimedia.org/wikipedia/commons/7/7b/US_Secession_map_1861.svg" TargetMode="External"/><Relationship Id="rId6"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3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hyperlink" Target="http://upload.wikimedia.org/wikipedia/commons/7/7b/US_Secession_map_1861.svg" TargetMode="External"/><Relationship Id="rId4"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hyperlink" Target="http://upload.wikimedia.org/wikipedia/commons/9/9d/Robert_E_Lee_(color).jpg" TargetMode="External"/><Relationship Id="rId4" Type="http://schemas.openxmlformats.org/officeDocument/2006/relationships/image" Target="../media/image39.jpeg"/><Relationship Id="rId5" Type="http://schemas.openxmlformats.org/officeDocument/2006/relationships/image" Target="../media/image40.wmf"/><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wmf"/><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4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42.w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5.wmf"/><Relationship Id="rId4" Type="http://schemas.openxmlformats.org/officeDocument/2006/relationships/image" Target="../media/image6.wmf"/><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upload.wikimedia.org/wikipedia/commons/c/c4/Us1854.jpg" TargetMode="External"/><Relationship Id="rId4"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hyperlink" Target="http://upload.wikimedia.org/wikipedia/commons/e/e4/Sacking-lawrence.jpg" TargetMode="External"/><Relationship Id="rId5" Type="http://schemas.openxmlformats.org/officeDocument/2006/relationships/image" Target="../media/image11.jpeg"/><Relationship Id="rId6" Type="http://schemas.openxmlformats.org/officeDocument/2006/relationships/hyperlink" Target="http://en.wikipedia.org/wiki/Sacking_of_Lawrence" TargetMode="External"/><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4"/>
          <p:cNvSpPr txBox="1">
            <a:spLocks noChangeArrowheads="1"/>
          </p:cNvSpPr>
          <p:nvPr/>
        </p:nvSpPr>
        <p:spPr bwMode="auto">
          <a:xfrm>
            <a:off x="609600" y="838200"/>
            <a:ext cx="7924800" cy="467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sz="2800"/>
              <a:t>CHAPTER 11</a:t>
            </a:r>
          </a:p>
          <a:p>
            <a:pPr algn="ctr" eaLnBrk="1" hangingPunct="1">
              <a:spcBef>
                <a:spcPct val="50000"/>
              </a:spcBef>
            </a:pPr>
            <a:r>
              <a:rPr lang="en-US" sz="3600">
                <a:solidFill>
                  <a:srgbClr val="CC3300"/>
                </a:solidFill>
              </a:rPr>
              <a:t>OUT OF TURMOIL, </a:t>
            </a:r>
          </a:p>
          <a:p>
            <a:pPr algn="ctr" eaLnBrk="1" hangingPunct="1">
              <a:spcBef>
                <a:spcPct val="50000"/>
              </a:spcBef>
            </a:pPr>
            <a:r>
              <a:rPr lang="en-US" sz="3600">
                <a:solidFill>
                  <a:srgbClr val="CC3300"/>
                </a:solidFill>
              </a:rPr>
              <a:t>WEST VIRGINIA MOVES CLOSER TO STATEHOOD</a:t>
            </a:r>
          </a:p>
          <a:p>
            <a:pPr algn="ctr" eaLnBrk="1" hangingPunct="1">
              <a:spcBef>
                <a:spcPct val="50000"/>
              </a:spcBef>
            </a:pPr>
            <a:endParaRPr lang="en-US" sz="1400" b="0"/>
          </a:p>
          <a:p>
            <a:pPr algn="ctr" eaLnBrk="1" hangingPunct="1">
              <a:spcBef>
                <a:spcPct val="50000"/>
              </a:spcBef>
            </a:pPr>
            <a:r>
              <a:rPr lang="en-US" sz="2800"/>
              <a:t>Section 1	  </a:t>
            </a:r>
            <a:r>
              <a:rPr lang="en-US" sz="2800">
                <a:solidFill>
                  <a:srgbClr val="0033CC"/>
                </a:solidFill>
                <a:hlinkClick r:id="" action="ppaction://hlinkshowjump?jump=nextslide"/>
              </a:rPr>
              <a:t>Slavery Promotes Conflict</a:t>
            </a:r>
            <a:endParaRPr lang="en-US" sz="2800">
              <a:solidFill>
                <a:srgbClr val="0033CC"/>
              </a:solidFill>
            </a:endParaRPr>
          </a:p>
          <a:p>
            <a:pPr algn="ctr" eaLnBrk="1" hangingPunct="1">
              <a:spcBef>
                <a:spcPct val="50000"/>
              </a:spcBef>
            </a:pPr>
            <a:endParaRPr lang="en-US" sz="1400">
              <a:solidFill>
                <a:srgbClr val="0033CC"/>
              </a:solidFill>
            </a:endParaRPr>
          </a:p>
          <a:p>
            <a:pPr algn="ctr" eaLnBrk="1" hangingPunct="1">
              <a:spcBef>
                <a:spcPct val="50000"/>
              </a:spcBef>
            </a:pPr>
            <a:r>
              <a:rPr lang="en-US" sz="2800"/>
              <a:t>Section 2     </a:t>
            </a:r>
            <a:r>
              <a:rPr lang="en-US" sz="2800">
                <a:solidFill>
                  <a:srgbClr val="0033CC"/>
                </a:solidFill>
                <a:hlinkClick r:id="rId3" action="ppaction://hlinksldjump"/>
              </a:rPr>
              <a:t>Moving Toward Secession</a:t>
            </a:r>
            <a:endParaRPr lang="en-US" sz="280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4"/>
          <p:cNvSpPr txBox="1">
            <a:spLocks noChangeArrowheads="1"/>
          </p:cNvSpPr>
          <p:nvPr/>
        </p:nvSpPr>
        <p:spPr bwMode="auto">
          <a:xfrm>
            <a:off x="1181100" y="188913"/>
            <a:ext cx="6781800"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sz="2800">
                <a:solidFill>
                  <a:srgbClr val="CC3300"/>
                </a:solidFill>
              </a:rPr>
              <a:t>VIOLENCE IN KANSAS SPILLS INTO THE UNITED STATES CONGRESS</a:t>
            </a:r>
          </a:p>
        </p:txBody>
      </p:sp>
      <p:sp>
        <p:nvSpPr>
          <p:cNvPr id="32770" name="Rectangle 5"/>
          <p:cNvSpPr>
            <a:spLocks noChangeArrowheads="1"/>
          </p:cNvSpPr>
          <p:nvPr/>
        </p:nvSpPr>
        <p:spPr bwMode="auto">
          <a:xfrm>
            <a:off x="5648325" y="6613525"/>
            <a:ext cx="219075"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spcBef>
                <a:spcPct val="50000"/>
              </a:spcBef>
            </a:pPr>
            <a:endParaRPr lang="en-US" sz="1000"/>
          </a:p>
          <a:p>
            <a:pPr eaLnBrk="1" hangingPunct="1">
              <a:spcBef>
                <a:spcPct val="50000"/>
              </a:spcBef>
            </a:pPr>
            <a:r>
              <a:rPr lang="en-US" sz="1000"/>
              <a:t>.</a:t>
            </a:r>
          </a:p>
        </p:txBody>
      </p:sp>
      <p:sp>
        <p:nvSpPr>
          <p:cNvPr id="113670" name="Rectangle 6"/>
          <p:cNvSpPr>
            <a:spLocks noChangeArrowheads="1"/>
          </p:cNvSpPr>
          <p:nvPr/>
        </p:nvSpPr>
        <p:spPr bwMode="auto">
          <a:xfrm>
            <a:off x="457200" y="5410200"/>
            <a:ext cx="8305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400">
                <a:solidFill>
                  <a:srgbClr val="FF6600"/>
                </a:solidFill>
              </a:rPr>
              <a:t>Butler’s nephew, South Carolina Congressman Preston Brooks, in retaliation for Sumner’s actions, beat the Massachusetts Senator severely with his cane.</a:t>
            </a:r>
          </a:p>
        </p:txBody>
      </p:sp>
      <p:sp>
        <p:nvSpPr>
          <p:cNvPr id="113672" name="Rectangle 8"/>
          <p:cNvSpPr>
            <a:spLocks noChangeArrowheads="1"/>
          </p:cNvSpPr>
          <p:nvPr/>
        </p:nvSpPr>
        <p:spPr bwMode="auto">
          <a:xfrm>
            <a:off x="304800" y="1114425"/>
            <a:ext cx="85344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400">
                <a:solidFill>
                  <a:srgbClr val="0033CC"/>
                </a:solidFill>
              </a:rPr>
              <a:t>Massachusetts Senator Charles Sumner publicly criticized the Missouri border ruffians for their interference in Kansas.  He also criticized South Carolina Senator Andrew Butler for his support of slavery.</a:t>
            </a:r>
          </a:p>
        </p:txBody>
      </p:sp>
      <p:pic>
        <p:nvPicPr>
          <p:cNvPr id="113674" name="Picture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53200" y="2819400"/>
            <a:ext cx="2146300" cy="235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13676" name="Picture 12" descr="File:PBrooks-SC2.jpg">
            <a:hlinkClick r:id="rId4"/>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1175" y="2971800"/>
            <a:ext cx="19272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7" name="Picture 13" descr="Southern_Chivalry"/>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971800" y="3124200"/>
            <a:ext cx="3200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8" name="Text Box 14"/>
          <p:cNvSpPr txBox="1">
            <a:spLocks noChangeArrowheads="1"/>
          </p:cNvSpPr>
          <p:nvPr/>
        </p:nvSpPr>
        <p:spPr bwMode="auto">
          <a:xfrm>
            <a:off x="6781800" y="5181600"/>
            <a:ext cx="1676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sz="1400">
                <a:solidFill>
                  <a:schemeClr val="hlink"/>
                </a:solidFill>
              </a:rPr>
              <a:t>Charles Sumner</a:t>
            </a:r>
          </a:p>
        </p:txBody>
      </p:sp>
      <p:sp>
        <p:nvSpPr>
          <p:cNvPr id="113679" name="Text Box 15"/>
          <p:cNvSpPr txBox="1">
            <a:spLocks noChangeArrowheads="1"/>
          </p:cNvSpPr>
          <p:nvPr/>
        </p:nvSpPr>
        <p:spPr bwMode="auto">
          <a:xfrm>
            <a:off x="609600" y="5173663"/>
            <a:ext cx="1676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sz="1400">
                <a:solidFill>
                  <a:schemeClr val="hlink"/>
                </a:solidFill>
              </a:rPr>
              <a:t>Preston Brooks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13672"/>
                                        </p:tgtEl>
                                        <p:attrNameLst>
                                          <p:attrName>style.visibility</p:attrName>
                                        </p:attrNameLst>
                                      </p:cBhvr>
                                      <p:to>
                                        <p:strVal val="visible"/>
                                      </p:to>
                                    </p:set>
                                    <p:anim calcmode="lin" valueType="num">
                                      <p:cBhvr>
                                        <p:cTn id="7" dur="1000" fill="hold"/>
                                        <p:tgtEl>
                                          <p:spTgt spid="113672"/>
                                        </p:tgtEl>
                                        <p:attrNameLst>
                                          <p:attrName>ppt_x</p:attrName>
                                        </p:attrNameLst>
                                      </p:cBhvr>
                                      <p:tavLst>
                                        <p:tav tm="0">
                                          <p:val>
                                            <p:strVal val="#ppt_x-.2"/>
                                          </p:val>
                                        </p:tav>
                                        <p:tav tm="100000">
                                          <p:val>
                                            <p:strVal val="#ppt_x"/>
                                          </p:val>
                                        </p:tav>
                                      </p:tavLst>
                                    </p:anim>
                                    <p:anim calcmode="lin" valueType="num">
                                      <p:cBhvr>
                                        <p:cTn id="8" dur="1000" fill="hold"/>
                                        <p:tgtEl>
                                          <p:spTgt spid="11367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3672"/>
                                        </p:tgtEl>
                                      </p:cBhvr>
                                    </p:animEffect>
                                  </p:childTnLst>
                                </p:cTn>
                              </p:par>
                            </p:childTnLst>
                          </p:cTn>
                        </p:par>
                        <p:par>
                          <p:cTn id="10" fill="hold" nodeType="afterGroup">
                            <p:stCondLst>
                              <p:cond delay="1000"/>
                            </p:stCondLst>
                            <p:childTnLst>
                              <p:par>
                                <p:cTn id="11" presetID="8" presetClass="entr" presetSubtype="16" fill="hold" nodeType="afterEffect">
                                  <p:stCondLst>
                                    <p:cond delay="0"/>
                                  </p:stCondLst>
                                  <p:childTnLst>
                                    <p:set>
                                      <p:cBhvr>
                                        <p:cTn id="12" dur="1" fill="hold">
                                          <p:stCondLst>
                                            <p:cond delay="0"/>
                                          </p:stCondLst>
                                        </p:cTn>
                                        <p:tgtEl>
                                          <p:spTgt spid="113674"/>
                                        </p:tgtEl>
                                        <p:attrNameLst>
                                          <p:attrName>style.visibility</p:attrName>
                                        </p:attrNameLst>
                                      </p:cBhvr>
                                      <p:to>
                                        <p:strVal val="visible"/>
                                      </p:to>
                                    </p:set>
                                    <p:animEffect transition="in" filter="diamond(in)">
                                      <p:cBhvr>
                                        <p:cTn id="13" dur="2000"/>
                                        <p:tgtEl>
                                          <p:spTgt spid="113674"/>
                                        </p:tgtEl>
                                      </p:cBhvr>
                                    </p:animEffect>
                                  </p:childTnLst>
                                </p:cTn>
                              </p:par>
                            </p:childTnLst>
                          </p:cTn>
                        </p:par>
                        <p:par>
                          <p:cTn id="14" fill="hold" nodeType="afterGroup">
                            <p:stCondLst>
                              <p:cond delay="3000"/>
                            </p:stCondLst>
                            <p:childTnLst>
                              <p:par>
                                <p:cTn id="15" presetID="27" presetClass="entr" presetSubtype="0" fill="hold" nodeType="afterEffect">
                                  <p:stCondLst>
                                    <p:cond delay="0"/>
                                  </p:stCondLst>
                                  <p:iterate type="lt">
                                    <p:tmPct val="50000"/>
                                  </p:iterate>
                                  <p:childTnLst>
                                    <p:set>
                                      <p:cBhvr>
                                        <p:cTn id="16" dur="1" fill="hold">
                                          <p:stCondLst>
                                            <p:cond delay="0"/>
                                          </p:stCondLst>
                                        </p:cTn>
                                        <p:tgtEl>
                                          <p:spTgt spid="113678">
                                            <p:txEl>
                                              <p:pRg st="0" end="0"/>
                                            </p:txEl>
                                          </p:spTgt>
                                        </p:tgtEl>
                                        <p:attrNameLst>
                                          <p:attrName>style.visibility</p:attrName>
                                        </p:attrNameLst>
                                      </p:cBhvr>
                                      <p:to>
                                        <p:strVal val="visible"/>
                                      </p:to>
                                    </p:set>
                                    <p:anim calcmode="discrete" valueType="clr">
                                      <p:cBhvr override="childStyle">
                                        <p:cTn id="17" dur="80"/>
                                        <p:tgtEl>
                                          <p:spTgt spid="11367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13678">
                                            <p:txEl>
                                              <p:pRg st="0" end="0"/>
                                            </p:txEl>
                                          </p:spTgt>
                                        </p:tgtEl>
                                        <p:attrNameLst>
                                          <p:attrName>fillcolor</p:attrName>
                                        </p:attrNameLst>
                                      </p:cBhvr>
                                      <p:tavLst>
                                        <p:tav tm="0">
                                          <p:val>
                                            <p:clrVal>
                                              <a:schemeClr val="accent2"/>
                                            </p:clrVal>
                                          </p:val>
                                        </p:tav>
                                        <p:tav tm="50000">
                                          <p:val>
                                            <p:clrVal>
                                              <a:schemeClr val="hlink"/>
                                            </p:clrVal>
                                          </p:val>
                                        </p:tav>
                                      </p:tavLst>
                                    </p:anim>
                                    <p:set>
                                      <p:cBhvr>
                                        <p:cTn id="19" dur="80"/>
                                        <p:tgtEl>
                                          <p:spTgt spid="113678">
                                            <p:txEl>
                                              <p:pRg st="0" end="0"/>
                                            </p:txEl>
                                          </p:spTgt>
                                        </p:tgtEl>
                                        <p:attrNameLst>
                                          <p:attrName>fill.type</p:attrName>
                                        </p:attrNameLst>
                                      </p:cBhvr>
                                      <p:to>
                                        <p:strVal val="solid"/>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5" presetClass="entr" presetSubtype="0" fill="hold" grpId="0" nodeType="clickEffect">
                                  <p:stCondLst>
                                    <p:cond delay="0"/>
                                  </p:stCondLst>
                                  <p:childTnLst>
                                    <p:set>
                                      <p:cBhvr>
                                        <p:cTn id="23" dur="1" fill="hold">
                                          <p:stCondLst>
                                            <p:cond delay="0"/>
                                          </p:stCondLst>
                                        </p:cTn>
                                        <p:tgtEl>
                                          <p:spTgt spid="113670"/>
                                        </p:tgtEl>
                                        <p:attrNameLst>
                                          <p:attrName>style.visibility</p:attrName>
                                        </p:attrNameLst>
                                      </p:cBhvr>
                                      <p:to>
                                        <p:strVal val="visible"/>
                                      </p:to>
                                    </p:set>
                                    <p:anim calcmode="lin" valueType="num">
                                      <p:cBhvr>
                                        <p:cTn id="24" dur="500" decel="50000" fill="hold">
                                          <p:stCondLst>
                                            <p:cond delay="0"/>
                                          </p:stCondLst>
                                        </p:cTn>
                                        <p:tgtEl>
                                          <p:spTgt spid="113670"/>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113670"/>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113670"/>
                                        </p:tgtEl>
                                        <p:attrNameLst>
                                          <p:attrName>ppt_w</p:attrName>
                                        </p:attrNameLst>
                                      </p:cBhvr>
                                      <p:tavLst>
                                        <p:tav tm="0">
                                          <p:val>
                                            <p:strVal val="#ppt_w*.05"/>
                                          </p:val>
                                        </p:tav>
                                        <p:tav tm="100000">
                                          <p:val>
                                            <p:strVal val="#ppt_w"/>
                                          </p:val>
                                        </p:tav>
                                      </p:tavLst>
                                    </p:anim>
                                    <p:anim calcmode="lin" valueType="num">
                                      <p:cBhvr>
                                        <p:cTn id="27" dur="1000" fill="hold"/>
                                        <p:tgtEl>
                                          <p:spTgt spid="113670"/>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113670"/>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113670"/>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113670"/>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113670"/>
                                        </p:tgtEl>
                                      </p:cBhvr>
                                    </p:animEffec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113676"/>
                                        </p:tgtEl>
                                        <p:attrNameLst>
                                          <p:attrName>style.visibility</p:attrName>
                                        </p:attrNameLst>
                                      </p:cBhvr>
                                      <p:to>
                                        <p:strVal val="visible"/>
                                      </p:to>
                                    </p:set>
                                    <p:animEffect transition="in" filter="dissolve">
                                      <p:cBhvr>
                                        <p:cTn id="35" dur="1000"/>
                                        <p:tgtEl>
                                          <p:spTgt spid="113676"/>
                                        </p:tgtEl>
                                      </p:cBhvr>
                                    </p:animEffect>
                                  </p:childTnLst>
                                </p:cTn>
                              </p:par>
                            </p:childTnLst>
                          </p:cTn>
                        </p:par>
                        <p:par>
                          <p:cTn id="36" fill="hold" nodeType="afterGroup">
                            <p:stCondLst>
                              <p:cond delay="2000"/>
                            </p:stCondLst>
                            <p:childTnLst>
                              <p:par>
                                <p:cTn id="37" presetID="27" presetClass="entr" presetSubtype="0" fill="hold" nodeType="afterEffect">
                                  <p:stCondLst>
                                    <p:cond delay="0"/>
                                  </p:stCondLst>
                                  <p:iterate type="lt">
                                    <p:tmPct val="50000"/>
                                  </p:iterate>
                                  <p:childTnLst>
                                    <p:set>
                                      <p:cBhvr>
                                        <p:cTn id="38" dur="1" fill="hold">
                                          <p:stCondLst>
                                            <p:cond delay="0"/>
                                          </p:stCondLst>
                                        </p:cTn>
                                        <p:tgtEl>
                                          <p:spTgt spid="113679">
                                            <p:txEl>
                                              <p:pRg st="0" end="0"/>
                                            </p:txEl>
                                          </p:spTgt>
                                        </p:tgtEl>
                                        <p:attrNameLst>
                                          <p:attrName>style.visibility</p:attrName>
                                        </p:attrNameLst>
                                      </p:cBhvr>
                                      <p:to>
                                        <p:strVal val="visible"/>
                                      </p:to>
                                    </p:set>
                                    <p:anim calcmode="discrete" valueType="clr">
                                      <p:cBhvr override="childStyle">
                                        <p:cTn id="39" dur="80"/>
                                        <p:tgtEl>
                                          <p:spTgt spid="11367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113679">
                                            <p:txEl>
                                              <p:pRg st="0" end="0"/>
                                            </p:txEl>
                                          </p:spTgt>
                                        </p:tgtEl>
                                        <p:attrNameLst>
                                          <p:attrName>fillcolor</p:attrName>
                                        </p:attrNameLst>
                                      </p:cBhvr>
                                      <p:tavLst>
                                        <p:tav tm="0">
                                          <p:val>
                                            <p:clrVal>
                                              <a:schemeClr val="accent2"/>
                                            </p:clrVal>
                                          </p:val>
                                        </p:tav>
                                        <p:tav tm="50000">
                                          <p:val>
                                            <p:clrVal>
                                              <a:schemeClr val="hlink"/>
                                            </p:clrVal>
                                          </p:val>
                                        </p:tav>
                                      </p:tavLst>
                                    </p:anim>
                                    <p:set>
                                      <p:cBhvr>
                                        <p:cTn id="41" dur="80"/>
                                        <p:tgtEl>
                                          <p:spTgt spid="113679">
                                            <p:txEl>
                                              <p:pRg st="0" end="0"/>
                                            </p:txEl>
                                          </p:spTgt>
                                        </p:tgtEl>
                                        <p:attrNameLst>
                                          <p:attrName>fill.type</p:attrName>
                                        </p:attrNameLst>
                                      </p:cBhvr>
                                      <p:to>
                                        <p:strVal val="solid"/>
                                      </p:to>
                                    </p:set>
                                  </p:childTnLst>
                                </p:cTn>
                              </p:par>
                            </p:childTnLst>
                          </p:cTn>
                        </p:par>
                        <p:par>
                          <p:cTn id="42" fill="hold" nodeType="afterGroup">
                            <p:stCondLst>
                              <p:cond delay="2560"/>
                            </p:stCondLst>
                            <p:childTnLst>
                              <p:par>
                                <p:cTn id="43" presetID="25" presetClass="entr" presetSubtype="0" fill="hold" nodeType="afterEffect">
                                  <p:stCondLst>
                                    <p:cond delay="1000"/>
                                  </p:stCondLst>
                                  <p:childTnLst>
                                    <p:set>
                                      <p:cBhvr>
                                        <p:cTn id="44" dur="1" fill="hold">
                                          <p:stCondLst>
                                            <p:cond delay="0"/>
                                          </p:stCondLst>
                                        </p:cTn>
                                        <p:tgtEl>
                                          <p:spTgt spid="113677"/>
                                        </p:tgtEl>
                                        <p:attrNameLst>
                                          <p:attrName>style.visibility</p:attrName>
                                        </p:attrNameLst>
                                      </p:cBhvr>
                                      <p:to>
                                        <p:strVal val="visible"/>
                                      </p:to>
                                    </p:set>
                                    <p:anim calcmode="lin" valueType="num">
                                      <p:cBhvr>
                                        <p:cTn id="45" dur="500" decel="50000" fill="hold">
                                          <p:stCondLst>
                                            <p:cond delay="0"/>
                                          </p:stCondLst>
                                        </p:cTn>
                                        <p:tgtEl>
                                          <p:spTgt spid="113677"/>
                                        </p:tgtEl>
                                        <p:attrNameLst>
                                          <p:attrName>style.rotation</p:attrName>
                                        </p:attrNameLst>
                                      </p:cBhvr>
                                      <p:tavLst>
                                        <p:tav tm="0">
                                          <p:val>
                                            <p:fltVal val="-90"/>
                                          </p:val>
                                        </p:tav>
                                        <p:tav tm="100000">
                                          <p:val>
                                            <p:fltVal val="0"/>
                                          </p:val>
                                        </p:tav>
                                      </p:tavLst>
                                    </p:anim>
                                    <p:anim calcmode="lin" valueType="num">
                                      <p:cBhvr>
                                        <p:cTn id="46" dur="500" decel="50000" fill="hold">
                                          <p:stCondLst>
                                            <p:cond delay="0"/>
                                          </p:stCondLst>
                                        </p:cTn>
                                        <p:tgtEl>
                                          <p:spTgt spid="113677"/>
                                        </p:tgtEl>
                                        <p:attrNameLst>
                                          <p:attrName>ppt_w</p:attrName>
                                        </p:attrNameLst>
                                      </p:cBhvr>
                                      <p:tavLst>
                                        <p:tav tm="0">
                                          <p:val>
                                            <p:strVal val="#ppt_w"/>
                                          </p:val>
                                        </p:tav>
                                        <p:tav tm="100000">
                                          <p:val>
                                            <p:strVal val="#ppt_w*.05"/>
                                          </p:val>
                                        </p:tav>
                                      </p:tavLst>
                                    </p:anim>
                                    <p:anim calcmode="lin" valueType="num">
                                      <p:cBhvr>
                                        <p:cTn id="47" dur="500" accel="50000" fill="hold">
                                          <p:stCondLst>
                                            <p:cond delay="500"/>
                                          </p:stCondLst>
                                        </p:cTn>
                                        <p:tgtEl>
                                          <p:spTgt spid="113677"/>
                                        </p:tgtEl>
                                        <p:attrNameLst>
                                          <p:attrName>ppt_w</p:attrName>
                                        </p:attrNameLst>
                                      </p:cBhvr>
                                      <p:tavLst>
                                        <p:tav tm="0">
                                          <p:val>
                                            <p:strVal val="#ppt_w*.05"/>
                                          </p:val>
                                        </p:tav>
                                        <p:tav tm="100000">
                                          <p:val>
                                            <p:strVal val="#ppt_w"/>
                                          </p:val>
                                        </p:tav>
                                      </p:tavLst>
                                    </p:anim>
                                    <p:anim calcmode="lin" valueType="num">
                                      <p:cBhvr>
                                        <p:cTn id="48" dur="1000" fill="hold"/>
                                        <p:tgtEl>
                                          <p:spTgt spid="113677"/>
                                        </p:tgtEl>
                                        <p:attrNameLst>
                                          <p:attrName>ppt_h</p:attrName>
                                        </p:attrNameLst>
                                      </p:cBhvr>
                                      <p:tavLst>
                                        <p:tav tm="0">
                                          <p:val>
                                            <p:strVal val="#ppt_h"/>
                                          </p:val>
                                        </p:tav>
                                        <p:tav tm="100000">
                                          <p:val>
                                            <p:strVal val="#ppt_h"/>
                                          </p:val>
                                        </p:tav>
                                      </p:tavLst>
                                    </p:anim>
                                    <p:anim calcmode="lin" valueType="num">
                                      <p:cBhvr>
                                        <p:cTn id="49" dur="500" decel="50000" fill="hold">
                                          <p:stCondLst>
                                            <p:cond delay="0"/>
                                          </p:stCondLst>
                                        </p:cTn>
                                        <p:tgtEl>
                                          <p:spTgt spid="113677"/>
                                        </p:tgtEl>
                                        <p:attrNameLst>
                                          <p:attrName>ppt_x</p:attrName>
                                        </p:attrNameLst>
                                      </p:cBhvr>
                                      <p:tavLst>
                                        <p:tav tm="0">
                                          <p:val>
                                            <p:strVal val="#ppt_x+.4"/>
                                          </p:val>
                                        </p:tav>
                                        <p:tav tm="100000">
                                          <p:val>
                                            <p:strVal val="#ppt_x"/>
                                          </p:val>
                                        </p:tav>
                                      </p:tavLst>
                                    </p:anim>
                                    <p:anim calcmode="lin" valueType="num">
                                      <p:cBhvr>
                                        <p:cTn id="50" dur="500" decel="50000" fill="hold">
                                          <p:stCondLst>
                                            <p:cond delay="0"/>
                                          </p:stCondLst>
                                        </p:cTn>
                                        <p:tgtEl>
                                          <p:spTgt spid="113677"/>
                                        </p:tgtEl>
                                        <p:attrNameLst>
                                          <p:attrName>ppt_y</p:attrName>
                                        </p:attrNameLst>
                                      </p:cBhvr>
                                      <p:tavLst>
                                        <p:tav tm="0">
                                          <p:val>
                                            <p:strVal val="#ppt_y-.2"/>
                                          </p:val>
                                        </p:tav>
                                        <p:tav tm="100000">
                                          <p:val>
                                            <p:strVal val="#ppt_y+.1"/>
                                          </p:val>
                                        </p:tav>
                                      </p:tavLst>
                                    </p:anim>
                                    <p:anim calcmode="lin" valueType="num">
                                      <p:cBhvr>
                                        <p:cTn id="51" dur="500" accel="50000" fill="hold">
                                          <p:stCondLst>
                                            <p:cond delay="500"/>
                                          </p:stCondLst>
                                        </p:cTn>
                                        <p:tgtEl>
                                          <p:spTgt spid="113677"/>
                                        </p:tgtEl>
                                        <p:attrNameLst>
                                          <p:attrName>ppt_y</p:attrName>
                                        </p:attrNameLst>
                                      </p:cBhvr>
                                      <p:tavLst>
                                        <p:tav tm="0">
                                          <p:val>
                                            <p:strVal val="#ppt_y+.1"/>
                                          </p:val>
                                        </p:tav>
                                        <p:tav tm="100000">
                                          <p:val>
                                            <p:strVal val="#ppt_y"/>
                                          </p:val>
                                        </p:tav>
                                      </p:tavLst>
                                    </p:anim>
                                    <p:animEffect transition="in" filter="fade">
                                      <p:cBhvr>
                                        <p:cTn id="52" dur="1000" decel="50000">
                                          <p:stCondLst>
                                            <p:cond delay="0"/>
                                          </p:stCondLst>
                                        </p:cTn>
                                        <p:tgtEl>
                                          <p:spTgt spid="113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0" grpId="0"/>
      <p:bldP spid="11367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4"/>
          <p:cNvSpPr txBox="1">
            <a:spLocks noChangeArrowheads="1"/>
          </p:cNvSpPr>
          <p:nvPr/>
        </p:nvSpPr>
        <p:spPr bwMode="auto">
          <a:xfrm>
            <a:off x="304800" y="228600"/>
            <a:ext cx="85344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sz="3600">
                <a:solidFill>
                  <a:srgbClr val="CC3300"/>
                </a:solidFill>
              </a:rPr>
              <a:t>ATTACK ON POTTAWATOMIE</a:t>
            </a:r>
          </a:p>
        </p:txBody>
      </p:sp>
      <p:sp>
        <p:nvSpPr>
          <p:cNvPr id="114693" name="Rectangle 5"/>
          <p:cNvSpPr>
            <a:spLocks noChangeArrowheads="1"/>
          </p:cNvSpPr>
          <p:nvPr/>
        </p:nvSpPr>
        <p:spPr bwMode="auto">
          <a:xfrm>
            <a:off x="190500" y="5410200"/>
            <a:ext cx="8763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400">
                <a:solidFill>
                  <a:srgbClr val="0033CC"/>
                </a:solidFill>
              </a:rPr>
              <a:t>After the massacre at Pottawatomie Creek, John Brown became a fugitive, fleeing from federal officials as well as border ruffians</a:t>
            </a:r>
            <a:r>
              <a:rPr lang="en-US" sz="2400"/>
              <a:t>.</a:t>
            </a:r>
          </a:p>
        </p:txBody>
      </p:sp>
      <p:sp>
        <p:nvSpPr>
          <p:cNvPr id="114694" name="Rectangle 6"/>
          <p:cNvSpPr>
            <a:spLocks noChangeArrowheads="1"/>
          </p:cNvSpPr>
          <p:nvPr/>
        </p:nvSpPr>
        <p:spPr bwMode="auto">
          <a:xfrm>
            <a:off x="533400" y="4216400"/>
            <a:ext cx="4038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000"/>
              <a:t>During the fighting, two of John Brown’s sons, including John Brown, Jr., were taken captive.</a:t>
            </a:r>
          </a:p>
        </p:txBody>
      </p:sp>
      <p:sp>
        <p:nvSpPr>
          <p:cNvPr id="114695" name="Rectangle 7"/>
          <p:cNvSpPr>
            <a:spLocks noChangeArrowheads="1"/>
          </p:cNvSpPr>
          <p:nvPr/>
        </p:nvSpPr>
        <p:spPr bwMode="auto">
          <a:xfrm>
            <a:off x="533400" y="2870200"/>
            <a:ext cx="3962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000">
                <a:solidFill>
                  <a:srgbClr val="0033CC"/>
                </a:solidFill>
              </a:rPr>
              <a:t>Border ruffians sought retaliation and engaged in a skirmish with antislavery forces.</a:t>
            </a:r>
          </a:p>
        </p:txBody>
      </p:sp>
      <p:sp>
        <p:nvSpPr>
          <p:cNvPr id="114696" name="Rectangle 8"/>
          <p:cNvSpPr>
            <a:spLocks noChangeArrowheads="1"/>
          </p:cNvSpPr>
          <p:nvPr/>
        </p:nvSpPr>
        <p:spPr bwMode="auto">
          <a:xfrm>
            <a:off x="533400" y="2133600"/>
            <a:ext cx="2743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000"/>
              <a:t>They massacred five proslavery settlers.</a:t>
            </a:r>
          </a:p>
        </p:txBody>
      </p:sp>
      <p:sp>
        <p:nvSpPr>
          <p:cNvPr id="114697" name="Rectangle 9"/>
          <p:cNvSpPr>
            <a:spLocks noChangeArrowheads="1"/>
          </p:cNvSpPr>
          <p:nvPr/>
        </p:nvSpPr>
        <p:spPr bwMode="auto">
          <a:xfrm>
            <a:off x="304800" y="914400"/>
            <a:ext cx="8153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000">
                <a:solidFill>
                  <a:srgbClr val="0033CC"/>
                </a:solidFill>
              </a:rPr>
              <a:t>Three days after Butler’s attack on Charles Sumner, John Brown and seven followers led an attack on the proslavery settlement of Pottawatomie Creek.</a:t>
            </a:r>
          </a:p>
        </p:txBody>
      </p:sp>
      <p:pic>
        <p:nvPicPr>
          <p:cNvPr id="114698" name="Picture 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53000" y="1703388"/>
            <a:ext cx="3657600" cy="324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4699" name="Text Box 11"/>
          <p:cNvSpPr txBox="1">
            <a:spLocks noChangeArrowheads="1"/>
          </p:cNvSpPr>
          <p:nvPr/>
        </p:nvSpPr>
        <p:spPr bwMode="auto">
          <a:xfrm>
            <a:off x="5867400" y="5029200"/>
            <a:ext cx="1905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eaLnBrk="1" hangingPunct="1">
              <a:spcBef>
                <a:spcPct val="50000"/>
              </a:spcBef>
            </a:pPr>
            <a:r>
              <a:rPr lang="en-US" sz="1800">
                <a:solidFill>
                  <a:srgbClr val="FF6600"/>
                </a:solidFill>
              </a:rPr>
              <a:t>John Brown, Jr</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14697">
                                            <p:txEl>
                                              <p:pRg st="0" end="0"/>
                                            </p:txEl>
                                          </p:spTgt>
                                        </p:tgtEl>
                                        <p:attrNameLst>
                                          <p:attrName>style.visibility</p:attrName>
                                        </p:attrNameLst>
                                      </p:cBhvr>
                                      <p:to>
                                        <p:strVal val="visible"/>
                                      </p:to>
                                    </p:set>
                                    <p:animEffect transition="in" filter="diamond(in)">
                                      <p:cBhvr>
                                        <p:cTn id="7" dur="2000"/>
                                        <p:tgtEl>
                                          <p:spTgt spid="11469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14696"/>
                                        </p:tgtEl>
                                        <p:attrNameLst>
                                          <p:attrName>style.visibility</p:attrName>
                                        </p:attrNameLst>
                                      </p:cBhvr>
                                      <p:to>
                                        <p:strVal val="visible"/>
                                      </p:to>
                                    </p:set>
                                    <p:anim calcmode="discrete" valueType="clr">
                                      <p:cBhvr override="childStyle">
                                        <p:cTn id="12" dur="80"/>
                                        <p:tgtEl>
                                          <p:spTgt spid="11469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14696"/>
                                        </p:tgtEl>
                                        <p:attrNameLst>
                                          <p:attrName>fillcolor</p:attrName>
                                        </p:attrNameLst>
                                      </p:cBhvr>
                                      <p:tavLst>
                                        <p:tav tm="0">
                                          <p:val>
                                            <p:clrVal>
                                              <a:schemeClr val="accent2"/>
                                            </p:clrVal>
                                          </p:val>
                                        </p:tav>
                                        <p:tav tm="50000">
                                          <p:val>
                                            <p:clrVal>
                                              <a:schemeClr val="hlink"/>
                                            </p:clrVal>
                                          </p:val>
                                        </p:tav>
                                      </p:tavLst>
                                    </p:anim>
                                    <p:set>
                                      <p:cBhvr>
                                        <p:cTn id="14" dur="80"/>
                                        <p:tgtEl>
                                          <p:spTgt spid="114696"/>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nodeType="clickEffect">
                                  <p:stCondLst>
                                    <p:cond delay="0"/>
                                  </p:stCondLst>
                                  <p:childTnLst>
                                    <p:set>
                                      <p:cBhvr>
                                        <p:cTn id="18" dur="1" fill="hold">
                                          <p:stCondLst>
                                            <p:cond delay="0"/>
                                          </p:stCondLst>
                                        </p:cTn>
                                        <p:tgtEl>
                                          <p:spTgt spid="114695">
                                            <p:txEl>
                                              <p:pRg st="0" end="0"/>
                                            </p:txEl>
                                          </p:spTgt>
                                        </p:tgtEl>
                                        <p:attrNameLst>
                                          <p:attrName>style.visibility</p:attrName>
                                        </p:attrNameLst>
                                      </p:cBhvr>
                                      <p:to>
                                        <p:strVal val="visible"/>
                                      </p:to>
                                    </p:set>
                                    <p:anim calcmode="lin" valueType="num">
                                      <p:cBhvr>
                                        <p:cTn id="19" dur="1000" fill="hold"/>
                                        <p:tgtEl>
                                          <p:spTgt spid="114695">
                                            <p:txEl>
                                              <p:pRg st="0" end="0"/>
                                            </p:txEl>
                                          </p:spTgt>
                                        </p:tgtEl>
                                        <p:attrNameLst>
                                          <p:attrName>ppt_x</p:attrName>
                                        </p:attrNameLst>
                                      </p:cBhvr>
                                      <p:tavLst>
                                        <p:tav tm="0">
                                          <p:val>
                                            <p:strVal val="#ppt_x-.2"/>
                                          </p:val>
                                        </p:tav>
                                        <p:tav tm="100000">
                                          <p:val>
                                            <p:strVal val="#ppt_x"/>
                                          </p:val>
                                        </p:tav>
                                      </p:tavLst>
                                    </p:anim>
                                    <p:anim calcmode="lin" valueType="num">
                                      <p:cBhvr>
                                        <p:cTn id="20" dur="1000" fill="hold"/>
                                        <p:tgtEl>
                                          <p:spTgt spid="11469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14695">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nodeType="clickEffect">
                                  <p:stCondLst>
                                    <p:cond delay="0"/>
                                  </p:stCondLst>
                                  <p:iterate type="lt">
                                    <p:tmPct val="50000"/>
                                  </p:iterate>
                                  <p:childTnLst>
                                    <p:set>
                                      <p:cBhvr>
                                        <p:cTn id="25" dur="1" fill="hold">
                                          <p:stCondLst>
                                            <p:cond delay="0"/>
                                          </p:stCondLst>
                                        </p:cTn>
                                        <p:tgtEl>
                                          <p:spTgt spid="114694">
                                            <p:txEl>
                                              <p:pRg st="0" end="0"/>
                                            </p:txEl>
                                          </p:spTgt>
                                        </p:tgtEl>
                                        <p:attrNameLst>
                                          <p:attrName>style.visibility</p:attrName>
                                        </p:attrNameLst>
                                      </p:cBhvr>
                                      <p:to>
                                        <p:strVal val="visible"/>
                                      </p:to>
                                    </p:set>
                                    <p:anim calcmode="discrete" valueType="clr">
                                      <p:cBhvr override="childStyle">
                                        <p:cTn id="26" dur="80"/>
                                        <p:tgtEl>
                                          <p:spTgt spid="11469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114694">
                                            <p:txEl>
                                              <p:pRg st="0" end="0"/>
                                            </p:txEl>
                                          </p:spTgt>
                                        </p:tgtEl>
                                        <p:attrNameLst>
                                          <p:attrName>fillcolor</p:attrName>
                                        </p:attrNameLst>
                                      </p:cBhvr>
                                      <p:tavLst>
                                        <p:tav tm="0">
                                          <p:val>
                                            <p:clrVal>
                                              <a:schemeClr val="accent2"/>
                                            </p:clrVal>
                                          </p:val>
                                        </p:tav>
                                        <p:tav tm="50000">
                                          <p:val>
                                            <p:clrVal>
                                              <a:schemeClr val="hlink"/>
                                            </p:clrVal>
                                          </p:val>
                                        </p:tav>
                                      </p:tavLst>
                                    </p:anim>
                                    <p:set>
                                      <p:cBhvr>
                                        <p:cTn id="28" dur="80"/>
                                        <p:tgtEl>
                                          <p:spTgt spid="114694">
                                            <p:txEl>
                                              <p:pRg st="0" end="0"/>
                                            </p:txEl>
                                          </p:spTgt>
                                        </p:tgtEl>
                                        <p:attrNameLst>
                                          <p:attrName>fill.type</p:attrName>
                                        </p:attrNameLst>
                                      </p:cBhvr>
                                      <p:to>
                                        <p:strVal val="solid"/>
                                      </p:to>
                                    </p:set>
                                  </p:childTnLst>
                                </p:cTn>
                              </p:par>
                            </p:childTnLst>
                          </p:cTn>
                        </p:par>
                        <p:par>
                          <p:cTn id="29" fill="hold" nodeType="afterGroup">
                            <p:stCondLst>
                              <p:cond delay="3200"/>
                            </p:stCondLst>
                            <p:childTnLst>
                              <p:par>
                                <p:cTn id="30" presetID="8" presetClass="entr" presetSubtype="16" fill="hold" nodeType="afterEffect">
                                  <p:stCondLst>
                                    <p:cond delay="0"/>
                                  </p:stCondLst>
                                  <p:childTnLst>
                                    <p:set>
                                      <p:cBhvr>
                                        <p:cTn id="31" dur="1" fill="hold">
                                          <p:stCondLst>
                                            <p:cond delay="0"/>
                                          </p:stCondLst>
                                        </p:cTn>
                                        <p:tgtEl>
                                          <p:spTgt spid="114698"/>
                                        </p:tgtEl>
                                        <p:attrNameLst>
                                          <p:attrName>style.visibility</p:attrName>
                                        </p:attrNameLst>
                                      </p:cBhvr>
                                      <p:to>
                                        <p:strVal val="visible"/>
                                      </p:to>
                                    </p:set>
                                    <p:animEffect transition="in" filter="diamond(in)">
                                      <p:cBhvr>
                                        <p:cTn id="32" dur="2000"/>
                                        <p:tgtEl>
                                          <p:spTgt spid="114698"/>
                                        </p:tgtEl>
                                      </p:cBhvr>
                                    </p:animEffect>
                                  </p:childTnLst>
                                </p:cTn>
                              </p:par>
                              <p:par>
                                <p:cTn id="33" presetID="8" presetClass="entr" presetSubtype="16" fill="hold" nodeType="withEffect">
                                  <p:stCondLst>
                                    <p:cond delay="0"/>
                                  </p:stCondLst>
                                  <p:childTnLst>
                                    <p:set>
                                      <p:cBhvr>
                                        <p:cTn id="34" dur="1" fill="hold">
                                          <p:stCondLst>
                                            <p:cond delay="0"/>
                                          </p:stCondLst>
                                        </p:cTn>
                                        <p:tgtEl>
                                          <p:spTgt spid="114699">
                                            <p:txEl>
                                              <p:pRg st="0" end="0"/>
                                            </p:txEl>
                                          </p:spTgt>
                                        </p:tgtEl>
                                        <p:attrNameLst>
                                          <p:attrName>style.visibility</p:attrName>
                                        </p:attrNameLst>
                                      </p:cBhvr>
                                      <p:to>
                                        <p:strVal val="visible"/>
                                      </p:to>
                                    </p:set>
                                    <p:animEffect transition="in" filter="diamond(in)">
                                      <p:cBhvr>
                                        <p:cTn id="35" dur="2000"/>
                                        <p:tgtEl>
                                          <p:spTgt spid="114699">
                                            <p:txEl>
                                              <p:pRg st="0" end="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5" presetClass="entr" presetSubtype="0" fill="hold" nodeType="clickEffect">
                                  <p:stCondLst>
                                    <p:cond delay="0"/>
                                  </p:stCondLst>
                                  <p:childTnLst>
                                    <p:set>
                                      <p:cBhvr>
                                        <p:cTn id="39" dur="1" fill="hold">
                                          <p:stCondLst>
                                            <p:cond delay="0"/>
                                          </p:stCondLst>
                                        </p:cTn>
                                        <p:tgtEl>
                                          <p:spTgt spid="114693">
                                            <p:txEl>
                                              <p:pRg st="0" end="0"/>
                                            </p:txEl>
                                          </p:spTgt>
                                        </p:tgtEl>
                                        <p:attrNameLst>
                                          <p:attrName>style.visibility</p:attrName>
                                        </p:attrNameLst>
                                      </p:cBhvr>
                                      <p:to>
                                        <p:strVal val="visible"/>
                                      </p:to>
                                    </p:set>
                                    <p:anim calcmode="lin" valueType="num">
                                      <p:cBhvr>
                                        <p:cTn id="40" dur="500" decel="50000" fill="hold">
                                          <p:stCondLst>
                                            <p:cond delay="0"/>
                                          </p:stCondLst>
                                        </p:cTn>
                                        <p:tgtEl>
                                          <p:spTgt spid="114693">
                                            <p:txEl>
                                              <p:pRg st="0" end="0"/>
                                            </p:txEl>
                                          </p:spTgt>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114693">
                                            <p:txEl>
                                              <p:pRg st="0" end="0"/>
                                            </p:txEl>
                                          </p:spTgt>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114693">
                                            <p:txEl>
                                              <p:pRg st="0" end="0"/>
                                            </p:txEl>
                                          </p:spTgt>
                                        </p:tgtEl>
                                        <p:attrNameLst>
                                          <p:attrName>ppt_w</p:attrName>
                                        </p:attrNameLst>
                                      </p:cBhvr>
                                      <p:tavLst>
                                        <p:tav tm="0">
                                          <p:val>
                                            <p:strVal val="#ppt_w*.05"/>
                                          </p:val>
                                        </p:tav>
                                        <p:tav tm="100000">
                                          <p:val>
                                            <p:strVal val="#ppt_w"/>
                                          </p:val>
                                        </p:tav>
                                      </p:tavLst>
                                    </p:anim>
                                    <p:anim calcmode="lin" valueType="num">
                                      <p:cBhvr>
                                        <p:cTn id="43" dur="1000" fill="hold"/>
                                        <p:tgtEl>
                                          <p:spTgt spid="114693">
                                            <p:txEl>
                                              <p:pRg st="0" end="0"/>
                                            </p:txEl>
                                          </p:spTgt>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114693">
                                            <p:txEl>
                                              <p:pRg st="0" end="0"/>
                                            </p:txEl>
                                          </p:spTgt>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114693">
                                            <p:txEl>
                                              <p:pRg st="0" end="0"/>
                                            </p:txEl>
                                          </p:spTgt>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114693">
                                            <p:txEl>
                                              <p:pRg st="0" end="0"/>
                                            </p:txEl>
                                          </p:spTgt>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11469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4"/>
          <p:cNvSpPr txBox="1">
            <a:spLocks noChangeArrowheads="1"/>
          </p:cNvSpPr>
          <p:nvPr/>
        </p:nvSpPr>
        <p:spPr bwMode="auto">
          <a:xfrm>
            <a:off x="762000" y="192088"/>
            <a:ext cx="76200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sz="3600">
                <a:solidFill>
                  <a:srgbClr val="CC3300"/>
                </a:solidFill>
              </a:rPr>
              <a:t>THE END OF BLEEDING KANSAS</a:t>
            </a:r>
            <a:endParaRPr lang="en-US" sz="2400"/>
          </a:p>
        </p:txBody>
      </p:sp>
      <p:pic>
        <p:nvPicPr>
          <p:cNvPr id="116742" name="Picture 6" descr="File:Osagerivermap.png">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67325" y="944563"/>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3" name="Rectangle 7"/>
          <p:cNvSpPr>
            <a:spLocks noChangeArrowheads="1"/>
          </p:cNvSpPr>
          <p:nvPr/>
        </p:nvSpPr>
        <p:spPr bwMode="auto">
          <a:xfrm>
            <a:off x="4876800" y="4659313"/>
            <a:ext cx="3962400" cy="157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400"/>
              <a:t>After the attack on Osawatomie, John Brown decided to leave Kansas and head back east.</a:t>
            </a:r>
          </a:p>
        </p:txBody>
      </p:sp>
      <p:sp>
        <p:nvSpPr>
          <p:cNvPr id="116744" name="Rectangle 8"/>
          <p:cNvSpPr>
            <a:spLocks noChangeArrowheads="1"/>
          </p:cNvSpPr>
          <p:nvPr/>
        </p:nvSpPr>
        <p:spPr bwMode="auto">
          <a:xfrm>
            <a:off x="492125" y="2286000"/>
            <a:ext cx="4841875" cy="147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solidFill>
                  <a:srgbClr val="0033CC"/>
                </a:solidFill>
              </a:rPr>
              <a:t>The pro-slavery supporters, rather than pursue them, headed to the antislavery settlement at Osawatomie.  Once there, they burned homes and plundered the land.</a:t>
            </a:r>
          </a:p>
        </p:txBody>
      </p:sp>
      <p:sp>
        <p:nvSpPr>
          <p:cNvPr id="116745" name="Rectangle 9"/>
          <p:cNvSpPr>
            <a:spLocks noChangeArrowheads="1"/>
          </p:cNvSpPr>
          <p:nvPr/>
        </p:nvSpPr>
        <p:spPr bwMode="auto">
          <a:xfrm>
            <a:off x="492125" y="1600200"/>
            <a:ext cx="48418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t>The free-state supporters were outnumbered and had to retreat.</a:t>
            </a:r>
          </a:p>
        </p:txBody>
      </p:sp>
      <p:sp>
        <p:nvSpPr>
          <p:cNvPr id="116746" name="Rectangle 10"/>
          <p:cNvSpPr>
            <a:spLocks noChangeArrowheads="1"/>
          </p:cNvSpPr>
          <p:nvPr/>
        </p:nvSpPr>
        <p:spPr bwMode="auto">
          <a:xfrm>
            <a:off x="492125" y="914400"/>
            <a:ext cx="48418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solidFill>
                  <a:srgbClr val="0033CC"/>
                </a:solidFill>
              </a:rPr>
              <a:t>The final battle to make Kansas free occurred near the Osage River.</a:t>
            </a:r>
            <a:r>
              <a:rPr lang="en-US" sz="1600">
                <a:solidFill>
                  <a:srgbClr val="0033CC"/>
                </a:solidFill>
              </a:rPr>
              <a:t> </a:t>
            </a:r>
          </a:p>
        </p:txBody>
      </p:sp>
      <p:grpSp>
        <p:nvGrpSpPr>
          <p:cNvPr id="36871" name="Group 1"/>
          <p:cNvGrpSpPr>
            <a:grpSpLocks/>
          </p:cNvGrpSpPr>
          <p:nvPr/>
        </p:nvGrpSpPr>
        <p:grpSpPr bwMode="auto">
          <a:xfrm>
            <a:off x="492125" y="3802063"/>
            <a:ext cx="4122738" cy="2789237"/>
            <a:chOff x="304800" y="3659188"/>
            <a:chExt cx="4572000" cy="3095625"/>
          </a:xfrm>
        </p:grpSpPr>
        <p:pic>
          <p:nvPicPr>
            <p:cNvPr id="36872" name="Picture 12" descr="OsawatomieBattlefield"/>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4800" y="3659188"/>
              <a:ext cx="45720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3" name="Text Box 13"/>
            <p:cNvSpPr txBox="1">
              <a:spLocks noChangeArrowheads="1"/>
            </p:cNvSpPr>
            <p:nvPr/>
          </p:nvSpPr>
          <p:spPr bwMode="auto">
            <a:xfrm>
              <a:off x="990991" y="3962400"/>
              <a:ext cx="3150756" cy="6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sz="1400">
                  <a:solidFill>
                    <a:srgbClr val="CC3300"/>
                  </a:solidFill>
                </a:rPr>
                <a:t>The Osawatomie Battlefield</a:t>
              </a:r>
            </a:p>
            <a:p>
              <a:pPr algn="ctr" eaLnBrk="1" hangingPunct="1">
                <a:spcBef>
                  <a:spcPct val="50000"/>
                </a:spcBef>
              </a:pPr>
              <a:r>
                <a:rPr lang="en-US" sz="1200">
                  <a:solidFill>
                    <a:srgbClr val="CC3300"/>
                  </a:solidFill>
                </a:rPr>
                <a:t>Looking toward the river</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16746"/>
                                        </p:tgtEl>
                                        <p:attrNameLst>
                                          <p:attrName>style.visibility</p:attrName>
                                        </p:attrNameLst>
                                      </p:cBhvr>
                                      <p:to>
                                        <p:strVal val="visible"/>
                                      </p:to>
                                    </p:set>
                                    <p:anim calcmode="lin" valueType="num">
                                      <p:cBhvr>
                                        <p:cTn id="7" dur="1000" fill="hold"/>
                                        <p:tgtEl>
                                          <p:spTgt spid="116746"/>
                                        </p:tgtEl>
                                        <p:attrNameLst>
                                          <p:attrName>ppt_x</p:attrName>
                                        </p:attrNameLst>
                                      </p:cBhvr>
                                      <p:tavLst>
                                        <p:tav tm="0">
                                          <p:val>
                                            <p:strVal val="#ppt_x-.2"/>
                                          </p:val>
                                        </p:tav>
                                        <p:tav tm="100000">
                                          <p:val>
                                            <p:strVal val="#ppt_x"/>
                                          </p:val>
                                        </p:tav>
                                      </p:tavLst>
                                    </p:anim>
                                    <p:anim calcmode="lin" valueType="num">
                                      <p:cBhvr>
                                        <p:cTn id="8" dur="1000" fill="hold"/>
                                        <p:tgtEl>
                                          <p:spTgt spid="11674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6746"/>
                                        </p:tgtEl>
                                      </p:cBhvr>
                                    </p:animEffect>
                                  </p:childTnLst>
                                </p:cTn>
                              </p:par>
                            </p:childTnLst>
                          </p:cTn>
                        </p:par>
                        <p:par>
                          <p:cTn id="10" fill="hold" nodeType="afterGroup">
                            <p:stCondLst>
                              <p:cond delay="1000"/>
                            </p:stCondLst>
                            <p:childTnLst>
                              <p:par>
                                <p:cTn id="11" presetID="54" presetClass="entr" presetSubtype="0" accel="100000" fill="hold" nodeType="afterEffect">
                                  <p:stCondLst>
                                    <p:cond delay="0"/>
                                  </p:stCondLst>
                                  <p:childTnLst>
                                    <p:set>
                                      <p:cBhvr>
                                        <p:cTn id="12" dur="1" fill="hold">
                                          <p:stCondLst>
                                            <p:cond delay="0"/>
                                          </p:stCondLst>
                                        </p:cTn>
                                        <p:tgtEl>
                                          <p:spTgt spid="116742"/>
                                        </p:tgtEl>
                                        <p:attrNameLst>
                                          <p:attrName>style.visibility</p:attrName>
                                        </p:attrNameLst>
                                      </p:cBhvr>
                                      <p:to>
                                        <p:strVal val="visible"/>
                                      </p:to>
                                    </p:set>
                                    <p:anim calcmode="lin" valueType="num">
                                      <p:cBhvr>
                                        <p:cTn id="13" dur="1000" fill="hold"/>
                                        <p:tgtEl>
                                          <p:spTgt spid="116742"/>
                                        </p:tgtEl>
                                        <p:attrNameLst>
                                          <p:attrName>ppt_w</p:attrName>
                                        </p:attrNameLst>
                                      </p:cBhvr>
                                      <p:tavLst>
                                        <p:tav tm="0">
                                          <p:val>
                                            <p:strVal val="#ppt_w*0.05"/>
                                          </p:val>
                                        </p:tav>
                                        <p:tav tm="100000">
                                          <p:val>
                                            <p:strVal val="#ppt_w"/>
                                          </p:val>
                                        </p:tav>
                                      </p:tavLst>
                                    </p:anim>
                                    <p:anim calcmode="lin" valueType="num">
                                      <p:cBhvr>
                                        <p:cTn id="14" dur="1000" fill="hold"/>
                                        <p:tgtEl>
                                          <p:spTgt spid="116742"/>
                                        </p:tgtEl>
                                        <p:attrNameLst>
                                          <p:attrName>ppt_h</p:attrName>
                                        </p:attrNameLst>
                                      </p:cBhvr>
                                      <p:tavLst>
                                        <p:tav tm="0">
                                          <p:val>
                                            <p:strVal val="#ppt_h"/>
                                          </p:val>
                                        </p:tav>
                                        <p:tav tm="100000">
                                          <p:val>
                                            <p:strVal val="#ppt_h"/>
                                          </p:val>
                                        </p:tav>
                                      </p:tavLst>
                                    </p:anim>
                                    <p:anim calcmode="lin" valueType="num">
                                      <p:cBhvr>
                                        <p:cTn id="15" dur="1000" fill="hold"/>
                                        <p:tgtEl>
                                          <p:spTgt spid="116742"/>
                                        </p:tgtEl>
                                        <p:attrNameLst>
                                          <p:attrName>ppt_x</p:attrName>
                                        </p:attrNameLst>
                                      </p:cBhvr>
                                      <p:tavLst>
                                        <p:tav tm="0">
                                          <p:val>
                                            <p:strVal val="#ppt_x-.2"/>
                                          </p:val>
                                        </p:tav>
                                        <p:tav tm="100000">
                                          <p:val>
                                            <p:strVal val="#ppt_x"/>
                                          </p:val>
                                        </p:tav>
                                      </p:tavLst>
                                    </p:anim>
                                    <p:anim calcmode="lin" valueType="num">
                                      <p:cBhvr>
                                        <p:cTn id="16" dur="1000" fill="hold"/>
                                        <p:tgtEl>
                                          <p:spTgt spid="116742"/>
                                        </p:tgtEl>
                                        <p:attrNameLst>
                                          <p:attrName>ppt_y</p:attrName>
                                        </p:attrNameLst>
                                      </p:cBhvr>
                                      <p:tavLst>
                                        <p:tav tm="0">
                                          <p:val>
                                            <p:strVal val="#ppt_y"/>
                                          </p:val>
                                        </p:tav>
                                        <p:tav tm="100000">
                                          <p:val>
                                            <p:strVal val="#ppt_y"/>
                                          </p:val>
                                        </p:tav>
                                      </p:tavLst>
                                    </p:anim>
                                    <p:animEffect transition="in" filter="fade">
                                      <p:cBhvr>
                                        <p:cTn id="17" dur="1000"/>
                                        <p:tgtEl>
                                          <p:spTgt spid="11674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7" presetClass="entr" presetSubtype="0" fill="hold" nodeType="clickEffect">
                                  <p:stCondLst>
                                    <p:cond delay="0"/>
                                  </p:stCondLst>
                                  <p:iterate type="lt">
                                    <p:tmPct val="50000"/>
                                  </p:iterate>
                                  <p:childTnLst>
                                    <p:set>
                                      <p:cBhvr>
                                        <p:cTn id="21" dur="1" fill="hold">
                                          <p:stCondLst>
                                            <p:cond delay="0"/>
                                          </p:stCondLst>
                                        </p:cTn>
                                        <p:tgtEl>
                                          <p:spTgt spid="116745">
                                            <p:txEl>
                                              <p:pRg st="0" end="0"/>
                                            </p:txEl>
                                          </p:spTgt>
                                        </p:tgtEl>
                                        <p:attrNameLst>
                                          <p:attrName>style.visibility</p:attrName>
                                        </p:attrNameLst>
                                      </p:cBhvr>
                                      <p:to>
                                        <p:strVal val="visible"/>
                                      </p:to>
                                    </p:set>
                                    <p:anim calcmode="discrete" valueType="clr">
                                      <p:cBhvr override="childStyle">
                                        <p:cTn id="22" dur="80"/>
                                        <p:tgtEl>
                                          <p:spTgt spid="11674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16745">
                                            <p:txEl>
                                              <p:pRg st="0" end="0"/>
                                            </p:txEl>
                                          </p:spTgt>
                                        </p:tgtEl>
                                        <p:attrNameLst>
                                          <p:attrName>fillcolor</p:attrName>
                                        </p:attrNameLst>
                                      </p:cBhvr>
                                      <p:tavLst>
                                        <p:tav tm="0">
                                          <p:val>
                                            <p:clrVal>
                                              <a:schemeClr val="accent2"/>
                                            </p:clrVal>
                                          </p:val>
                                        </p:tav>
                                        <p:tav tm="50000">
                                          <p:val>
                                            <p:clrVal>
                                              <a:schemeClr val="hlink"/>
                                            </p:clrVal>
                                          </p:val>
                                        </p:tav>
                                      </p:tavLst>
                                    </p:anim>
                                    <p:set>
                                      <p:cBhvr>
                                        <p:cTn id="24" dur="80"/>
                                        <p:tgtEl>
                                          <p:spTgt spid="116745">
                                            <p:txEl>
                                              <p:pRg st="0" end="0"/>
                                            </p:txEl>
                                          </p:spTgt>
                                        </p:tgtEl>
                                        <p:attrNameLst>
                                          <p:attrName>fill.type</p:attrName>
                                        </p:attrNameLst>
                                      </p:cBhvr>
                                      <p:to>
                                        <p:strVal val="solid"/>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9" presetClass="entr" presetSubtype="0" fill="hold" nodeType="clickEffect">
                                  <p:stCondLst>
                                    <p:cond delay="0"/>
                                  </p:stCondLst>
                                  <p:childTnLst>
                                    <p:set>
                                      <p:cBhvr>
                                        <p:cTn id="28" dur="1" fill="hold">
                                          <p:stCondLst>
                                            <p:cond delay="0"/>
                                          </p:stCondLst>
                                        </p:cTn>
                                        <p:tgtEl>
                                          <p:spTgt spid="116744">
                                            <p:txEl>
                                              <p:pRg st="0" end="0"/>
                                            </p:txEl>
                                          </p:spTgt>
                                        </p:tgtEl>
                                        <p:attrNameLst>
                                          <p:attrName>style.visibility</p:attrName>
                                        </p:attrNameLst>
                                      </p:cBhvr>
                                      <p:to>
                                        <p:strVal val="visible"/>
                                      </p:to>
                                    </p:set>
                                    <p:anim calcmode="lin" valueType="num">
                                      <p:cBhvr>
                                        <p:cTn id="29" dur="1000" fill="hold"/>
                                        <p:tgtEl>
                                          <p:spTgt spid="116744">
                                            <p:txEl>
                                              <p:pRg st="0" end="0"/>
                                            </p:txEl>
                                          </p:spTgt>
                                        </p:tgtEl>
                                        <p:attrNameLst>
                                          <p:attrName>ppt_x</p:attrName>
                                        </p:attrNameLst>
                                      </p:cBhvr>
                                      <p:tavLst>
                                        <p:tav tm="0">
                                          <p:val>
                                            <p:strVal val="#ppt_x-.2"/>
                                          </p:val>
                                        </p:tav>
                                        <p:tav tm="100000">
                                          <p:val>
                                            <p:strVal val="#ppt_x"/>
                                          </p:val>
                                        </p:tav>
                                      </p:tavLst>
                                    </p:anim>
                                    <p:anim calcmode="lin" valueType="num">
                                      <p:cBhvr>
                                        <p:cTn id="30" dur="1000" fill="hold"/>
                                        <p:tgtEl>
                                          <p:spTgt spid="11674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1" dur="1000"/>
                                        <p:tgtEl>
                                          <p:spTgt spid="116744">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0" presetClass="entr" presetSubtype="0" fill="hold" nodeType="clickEffect">
                                  <p:stCondLst>
                                    <p:cond delay="0"/>
                                  </p:stCondLst>
                                  <p:iterate type="lt">
                                    <p:tmPct val="10000"/>
                                  </p:iterate>
                                  <p:childTnLst>
                                    <p:set>
                                      <p:cBhvr>
                                        <p:cTn id="35" dur="1" fill="hold">
                                          <p:stCondLst>
                                            <p:cond delay="0"/>
                                          </p:stCondLst>
                                        </p:cTn>
                                        <p:tgtEl>
                                          <p:spTgt spid="116743">
                                            <p:txEl>
                                              <p:pRg st="0" end="0"/>
                                            </p:txEl>
                                          </p:spTgt>
                                        </p:tgtEl>
                                        <p:attrNameLst>
                                          <p:attrName>style.visibility</p:attrName>
                                        </p:attrNameLst>
                                      </p:cBhvr>
                                      <p:to>
                                        <p:strVal val="visible"/>
                                      </p:to>
                                    </p:set>
                                    <p:animEffect transition="in" filter="fade">
                                      <p:cBhvr>
                                        <p:cTn id="36" dur="500"/>
                                        <p:tgtEl>
                                          <p:spTgt spid="116743">
                                            <p:txEl>
                                              <p:pRg st="0" end="0"/>
                                            </p:txEl>
                                          </p:spTgt>
                                        </p:tgtEl>
                                      </p:cBhvr>
                                    </p:animEffect>
                                    <p:anim calcmode="lin" valueType="num">
                                      <p:cBhvr>
                                        <p:cTn id="37" dur="500" fill="hold"/>
                                        <p:tgtEl>
                                          <p:spTgt spid="116743">
                                            <p:txEl>
                                              <p:pRg st="0" end="0"/>
                                            </p:txEl>
                                          </p:spTgt>
                                        </p:tgtEl>
                                        <p:attrNameLst>
                                          <p:attrName>ppt_x</p:attrName>
                                        </p:attrNameLst>
                                      </p:cBhvr>
                                      <p:tavLst>
                                        <p:tav tm="0">
                                          <p:val>
                                            <p:strVal val="#ppt_x-.1"/>
                                          </p:val>
                                        </p:tav>
                                        <p:tav tm="100000">
                                          <p:val>
                                            <p:strVal val="#ppt_x"/>
                                          </p:val>
                                        </p:tav>
                                      </p:tavLst>
                                    </p:anim>
                                    <p:anim calcmode="lin" valueType="num">
                                      <p:cBhvr>
                                        <p:cTn id="38" dur="500" fill="hold"/>
                                        <p:tgtEl>
                                          <p:spTgt spid="11674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 Box 4"/>
          <p:cNvSpPr txBox="1">
            <a:spLocks noChangeArrowheads="1"/>
          </p:cNvSpPr>
          <p:nvPr/>
        </p:nvSpPr>
        <p:spPr bwMode="auto">
          <a:xfrm>
            <a:off x="495300" y="228600"/>
            <a:ext cx="8153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a:solidFill>
                  <a:srgbClr val="CC3300"/>
                </a:solidFill>
              </a:rPr>
              <a:t>VIOLENCE SHIFTS TO HARPERS FERRY</a:t>
            </a:r>
          </a:p>
        </p:txBody>
      </p:sp>
      <p:sp>
        <p:nvSpPr>
          <p:cNvPr id="117765" name="Rectangle 5"/>
          <p:cNvSpPr>
            <a:spLocks noChangeArrowheads="1"/>
          </p:cNvSpPr>
          <p:nvPr/>
        </p:nvSpPr>
        <p:spPr bwMode="auto">
          <a:xfrm>
            <a:off x="457200" y="4662488"/>
            <a:ext cx="4343400" cy="76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200"/>
              <a:t>On October 16, he was ready to put his plan in action.</a:t>
            </a:r>
          </a:p>
        </p:txBody>
      </p:sp>
      <p:sp>
        <p:nvSpPr>
          <p:cNvPr id="117766" name="Rectangle 6"/>
          <p:cNvSpPr>
            <a:spLocks noChangeArrowheads="1"/>
          </p:cNvSpPr>
          <p:nvPr/>
        </p:nvSpPr>
        <p:spPr bwMode="auto">
          <a:xfrm>
            <a:off x="457200" y="3463925"/>
            <a:ext cx="4343400" cy="11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200">
                <a:solidFill>
                  <a:srgbClr val="0033CC"/>
                </a:solidFill>
              </a:rPr>
              <a:t>Brown lived in Maryland while developing a plan to accomplish his goals.</a:t>
            </a:r>
          </a:p>
        </p:txBody>
      </p:sp>
      <p:sp>
        <p:nvSpPr>
          <p:cNvPr id="117767" name="Rectangle 7"/>
          <p:cNvSpPr>
            <a:spLocks noChangeArrowheads="1"/>
          </p:cNvSpPr>
          <p:nvPr/>
        </p:nvSpPr>
        <p:spPr bwMode="auto">
          <a:xfrm>
            <a:off x="457200" y="1927225"/>
            <a:ext cx="4343400" cy="144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200"/>
              <a:t>His goal was to capture the federal arsenal, arm his followers, and set up a black state.</a:t>
            </a:r>
          </a:p>
        </p:txBody>
      </p:sp>
      <p:sp>
        <p:nvSpPr>
          <p:cNvPr id="117768" name="Rectangle 8"/>
          <p:cNvSpPr>
            <a:spLocks noChangeArrowheads="1"/>
          </p:cNvSpPr>
          <p:nvPr/>
        </p:nvSpPr>
        <p:spPr bwMode="auto">
          <a:xfrm>
            <a:off x="457200" y="1066800"/>
            <a:ext cx="4343400"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200">
                <a:solidFill>
                  <a:srgbClr val="0033CC"/>
                </a:solidFill>
              </a:rPr>
              <a:t>John Brown arrived at Harpers Ferry on July 4, 1859.</a:t>
            </a:r>
          </a:p>
        </p:txBody>
      </p:sp>
      <p:pic>
        <p:nvPicPr>
          <p:cNvPr id="117770" name="Picture 10" descr="3636292156_edaca198d5_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06975" y="914400"/>
            <a:ext cx="36417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7768"/>
                                        </p:tgtEl>
                                        <p:attrNameLst>
                                          <p:attrName>style.visibility</p:attrName>
                                        </p:attrNameLst>
                                      </p:cBhvr>
                                      <p:to>
                                        <p:strVal val="visible"/>
                                      </p:to>
                                    </p:set>
                                    <p:anim calcmode="discrete" valueType="clr">
                                      <p:cBhvr override="childStyle">
                                        <p:cTn id="7" dur="80"/>
                                        <p:tgtEl>
                                          <p:spTgt spid="11776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7768"/>
                                        </p:tgtEl>
                                        <p:attrNameLst>
                                          <p:attrName>fillcolor</p:attrName>
                                        </p:attrNameLst>
                                      </p:cBhvr>
                                      <p:tavLst>
                                        <p:tav tm="0">
                                          <p:val>
                                            <p:clrVal>
                                              <a:schemeClr val="accent2"/>
                                            </p:clrVal>
                                          </p:val>
                                        </p:tav>
                                        <p:tav tm="50000">
                                          <p:val>
                                            <p:clrVal>
                                              <a:schemeClr val="hlink"/>
                                            </p:clrVal>
                                          </p:val>
                                        </p:tav>
                                      </p:tavLst>
                                    </p:anim>
                                    <p:set>
                                      <p:cBhvr>
                                        <p:cTn id="9" dur="80"/>
                                        <p:tgtEl>
                                          <p:spTgt spid="117768"/>
                                        </p:tgtEl>
                                        <p:attrNameLst>
                                          <p:attrName>fill.type</p:attrName>
                                        </p:attrNameLst>
                                      </p:cBhvr>
                                      <p:to>
                                        <p:strVal val="solid"/>
                                      </p:to>
                                    </p:set>
                                  </p:childTnLst>
                                </p:cTn>
                              </p:par>
                            </p:childTnLst>
                          </p:cTn>
                        </p:par>
                        <p:par>
                          <p:cTn id="10" fill="hold" nodeType="afterGroup">
                            <p:stCondLst>
                              <p:cond delay="1760"/>
                            </p:stCondLst>
                            <p:childTnLst>
                              <p:par>
                                <p:cTn id="11" presetID="25" presetClass="entr" presetSubtype="0" fill="hold" nodeType="afterEffect">
                                  <p:stCondLst>
                                    <p:cond delay="0"/>
                                  </p:stCondLst>
                                  <p:childTnLst>
                                    <p:set>
                                      <p:cBhvr>
                                        <p:cTn id="12" dur="1" fill="hold">
                                          <p:stCondLst>
                                            <p:cond delay="0"/>
                                          </p:stCondLst>
                                        </p:cTn>
                                        <p:tgtEl>
                                          <p:spTgt spid="117770"/>
                                        </p:tgtEl>
                                        <p:attrNameLst>
                                          <p:attrName>style.visibility</p:attrName>
                                        </p:attrNameLst>
                                      </p:cBhvr>
                                      <p:to>
                                        <p:strVal val="visible"/>
                                      </p:to>
                                    </p:set>
                                    <p:anim calcmode="lin" valueType="num">
                                      <p:cBhvr>
                                        <p:cTn id="13" dur="500" decel="50000" fill="hold">
                                          <p:stCondLst>
                                            <p:cond delay="0"/>
                                          </p:stCondLst>
                                        </p:cTn>
                                        <p:tgtEl>
                                          <p:spTgt spid="117770"/>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117770"/>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117770"/>
                                        </p:tgtEl>
                                        <p:attrNameLst>
                                          <p:attrName>ppt_w</p:attrName>
                                        </p:attrNameLst>
                                      </p:cBhvr>
                                      <p:tavLst>
                                        <p:tav tm="0">
                                          <p:val>
                                            <p:strVal val="#ppt_w*.05"/>
                                          </p:val>
                                        </p:tav>
                                        <p:tav tm="100000">
                                          <p:val>
                                            <p:strVal val="#ppt_w"/>
                                          </p:val>
                                        </p:tav>
                                      </p:tavLst>
                                    </p:anim>
                                    <p:anim calcmode="lin" valueType="num">
                                      <p:cBhvr>
                                        <p:cTn id="16" dur="1000" fill="hold"/>
                                        <p:tgtEl>
                                          <p:spTgt spid="117770"/>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117770"/>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117770"/>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117770"/>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11777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5" presetClass="entr" presetSubtype="0" fill="hold" grpId="0" nodeType="clickEffect">
                                  <p:stCondLst>
                                    <p:cond delay="0"/>
                                  </p:stCondLst>
                                  <p:childTnLst>
                                    <p:set>
                                      <p:cBhvr>
                                        <p:cTn id="24" dur="1" fill="hold">
                                          <p:stCondLst>
                                            <p:cond delay="0"/>
                                          </p:stCondLst>
                                        </p:cTn>
                                        <p:tgtEl>
                                          <p:spTgt spid="117767"/>
                                        </p:tgtEl>
                                        <p:attrNameLst>
                                          <p:attrName>style.visibility</p:attrName>
                                        </p:attrNameLst>
                                      </p:cBhvr>
                                      <p:to>
                                        <p:strVal val="visible"/>
                                      </p:to>
                                    </p:set>
                                    <p:anim calcmode="lin" valueType="num">
                                      <p:cBhvr>
                                        <p:cTn id="25" dur="500" decel="50000" fill="hold">
                                          <p:stCondLst>
                                            <p:cond delay="0"/>
                                          </p:stCondLst>
                                        </p:cTn>
                                        <p:tgtEl>
                                          <p:spTgt spid="117767"/>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117767"/>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117767"/>
                                        </p:tgtEl>
                                        <p:attrNameLst>
                                          <p:attrName>ppt_w</p:attrName>
                                        </p:attrNameLst>
                                      </p:cBhvr>
                                      <p:tavLst>
                                        <p:tav tm="0">
                                          <p:val>
                                            <p:strVal val="#ppt_w*.05"/>
                                          </p:val>
                                        </p:tav>
                                        <p:tav tm="100000">
                                          <p:val>
                                            <p:strVal val="#ppt_w"/>
                                          </p:val>
                                        </p:tav>
                                      </p:tavLst>
                                    </p:anim>
                                    <p:anim calcmode="lin" valueType="num">
                                      <p:cBhvr>
                                        <p:cTn id="28" dur="1000" fill="hold"/>
                                        <p:tgtEl>
                                          <p:spTgt spid="117767"/>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117767"/>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117767"/>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117767"/>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11776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ntr" presetSubtype="16" fill="hold" nodeType="clickEffect">
                                  <p:stCondLst>
                                    <p:cond delay="0"/>
                                  </p:stCondLst>
                                  <p:childTnLst>
                                    <p:set>
                                      <p:cBhvr>
                                        <p:cTn id="36" dur="1" fill="hold">
                                          <p:stCondLst>
                                            <p:cond delay="0"/>
                                          </p:stCondLst>
                                        </p:cTn>
                                        <p:tgtEl>
                                          <p:spTgt spid="117766">
                                            <p:txEl>
                                              <p:pRg st="0" end="0"/>
                                            </p:txEl>
                                          </p:spTgt>
                                        </p:tgtEl>
                                        <p:attrNameLst>
                                          <p:attrName>style.visibility</p:attrName>
                                        </p:attrNameLst>
                                      </p:cBhvr>
                                      <p:to>
                                        <p:strVal val="visible"/>
                                      </p:to>
                                    </p:set>
                                    <p:animEffect transition="in" filter="diamond(in)">
                                      <p:cBhvr>
                                        <p:cTn id="37" dur="2000"/>
                                        <p:tgtEl>
                                          <p:spTgt spid="117766">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0" presetClass="entr" presetSubtype="0" fill="hold" grpId="0" nodeType="clickEffect">
                                  <p:stCondLst>
                                    <p:cond delay="0"/>
                                  </p:stCondLst>
                                  <p:iterate type="lt">
                                    <p:tmPct val="10000"/>
                                  </p:iterate>
                                  <p:childTnLst>
                                    <p:set>
                                      <p:cBhvr>
                                        <p:cTn id="41" dur="1" fill="hold">
                                          <p:stCondLst>
                                            <p:cond delay="0"/>
                                          </p:stCondLst>
                                        </p:cTn>
                                        <p:tgtEl>
                                          <p:spTgt spid="117765"/>
                                        </p:tgtEl>
                                        <p:attrNameLst>
                                          <p:attrName>style.visibility</p:attrName>
                                        </p:attrNameLst>
                                      </p:cBhvr>
                                      <p:to>
                                        <p:strVal val="visible"/>
                                      </p:to>
                                    </p:set>
                                    <p:animEffect transition="in" filter="fade">
                                      <p:cBhvr>
                                        <p:cTn id="42" dur="500"/>
                                        <p:tgtEl>
                                          <p:spTgt spid="117765"/>
                                        </p:tgtEl>
                                      </p:cBhvr>
                                    </p:animEffect>
                                    <p:anim calcmode="lin" valueType="num">
                                      <p:cBhvr>
                                        <p:cTn id="43" dur="500" fill="hold"/>
                                        <p:tgtEl>
                                          <p:spTgt spid="117765"/>
                                        </p:tgtEl>
                                        <p:attrNameLst>
                                          <p:attrName>ppt_x</p:attrName>
                                        </p:attrNameLst>
                                      </p:cBhvr>
                                      <p:tavLst>
                                        <p:tav tm="0">
                                          <p:val>
                                            <p:strVal val="#ppt_x-.1"/>
                                          </p:val>
                                        </p:tav>
                                        <p:tav tm="100000">
                                          <p:val>
                                            <p:strVal val="#ppt_x"/>
                                          </p:val>
                                        </p:tav>
                                      </p:tavLst>
                                    </p:anim>
                                    <p:anim calcmode="lin" valueType="num">
                                      <p:cBhvr>
                                        <p:cTn id="44" dur="500" fill="hold"/>
                                        <p:tgtEl>
                                          <p:spTgt spid="1177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5" grpId="0"/>
      <p:bldP spid="117767" grpId="0"/>
      <p:bldP spid="11776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4"/>
          <p:cNvSpPr>
            <a:spLocks noChangeArrowheads="1"/>
          </p:cNvSpPr>
          <p:nvPr/>
        </p:nvSpPr>
        <p:spPr bwMode="auto">
          <a:xfrm>
            <a:off x="990600" y="152400"/>
            <a:ext cx="71628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3600">
                <a:solidFill>
                  <a:srgbClr val="CC3300"/>
                </a:solidFill>
              </a:rPr>
              <a:t>THE RAID AT HARPERS FERRY</a:t>
            </a:r>
          </a:p>
        </p:txBody>
      </p:sp>
      <p:sp>
        <p:nvSpPr>
          <p:cNvPr id="145413" name="Rectangle 5"/>
          <p:cNvSpPr>
            <a:spLocks noChangeArrowheads="1"/>
          </p:cNvSpPr>
          <p:nvPr/>
        </p:nvSpPr>
        <p:spPr bwMode="auto">
          <a:xfrm>
            <a:off x="228600" y="838200"/>
            <a:ext cx="4572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000">
                <a:solidFill>
                  <a:srgbClr val="0033CC"/>
                </a:solidFill>
              </a:rPr>
              <a:t>John Brown and nineteen followers left Maryland and drove a wagon loaded with guns and ammunition to Harpers Ferry.</a:t>
            </a:r>
          </a:p>
        </p:txBody>
      </p:sp>
      <p:sp>
        <p:nvSpPr>
          <p:cNvPr id="145414" name="Rectangle 6"/>
          <p:cNvSpPr>
            <a:spLocks noChangeArrowheads="1"/>
          </p:cNvSpPr>
          <p:nvPr/>
        </p:nvSpPr>
        <p:spPr bwMode="auto">
          <a:xfrm>
            <a:off x="228600" y="2149475"/>
            <a:ext cx="43434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000">
                <a:solidFill>
                  <a:srgbClr val="FF6600"/>
                </a:solidFill>
              </a:rPr>
              <a:t>Brown’s group first met opposition on the covered bridge that connected Virginia and Maryland.  When a watchman came to check the source of some noise he heard, he was taken prisoner by Brown’s men.  </a:t>
            </a:r>
          </a:p>
        </p:txBody>
      </p:sp>
      <p:sp>
        <p:nvSpPr>
          <p:cNvPr id="145415" name="Rectangle 7"/>
          <p:cNvSpPr>
            <a:spLocks noChangeArrowheads="1"/>
          </p:cNvSpPr>
          <p:nvPr/>
        </p:nvSpPr>
        <p:spPr bwMode="auto">
          <a:xfrm>
            <a:off x="4225925" y="4083050"/>
            <a:ext cx="468947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2000">
                <a:solidFill>
                  <a:srgbClr val="0033CC"/>
                </a:solidFill>
              </a:rPr>
              <a:t>Brown’s men then continued their march toward the arsenal.  They encountered another watchman at the gate to the armory located near the arsenal.</a:t>
            </a:r>
          </a:p>
        </p:txBody>
      </p:sp>
      <p:sp>
        <p:nvSpPr>
          <p:cNvPr id="145416" name="Rectangle 8"/>
          <p:cNvSpPr>
            <a:spLocks noChangeArrowheads="1"/>
          </p:cNvSpPr>
          <p:nvPr/>
        </p:nvSpPr>
        <p:spPr bwMode="auto">
          <a:xfrm>
            <a:off x="4225925" y="5699125"/>
            <a:ext cx="44577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000">
                <a:solidFill>
                  <a:srgbClr val="FF6600"/>
                </a:solidFill>
              </a:rPr>
              <a:t>They captured that watchman and took up their prearranged stations.</a:t>
            </a:r>
          </a:p>
        </p:txBody>
      </p:sp>
      <p:pic>
        <p:nvPicPr>
          <p:cNvPr id="145418" name="Picture 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6263" y="4419600"/>
            <a:ext cx="3124200" cy="220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45421" name="Picture 13" descr="File:NWDNS-165-SB-26 Harpers Ferry Virginia.jpg">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00600" y="881063"/>
            <a:ext cx="4114800"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45413">
                                            <p:txEl>
                                              <p:pRg st="0" end="0"/>
                                            </p:txEl>
                                          </p:spTgt>
                                        </p:tgtEl>
                                        <p:attrNameLst>
                                          <p:attrName>style.visibility</p:attrName>
                                        </p:attrNameLst>
                                      </p:cBhvr>
                                      <p:to>
                                        <p:strVal val="visible"/>
                                      </p:to>
                                    </p:set>
                                    <p:anim calcmode="lin" valueType="num">
                                      <p:cBhvr>
                                        <p:cTn id="7" dur="1000" fill="hold"/>
                                        <p:tgtEl>
                                          <p:spTgt spid="14541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4541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541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8" presetClass="entr" presetSubtype="16" fill="hold" nodeType="clickEffect">
                                  <p:stCondLst>
                                    <p:cond delay="0"/>
                                  </p:stCondLst>
                                  <p:childTnLst>
                                    <p:set>
                                      <p:cBhvr>
                                        <p:cTn id="13" dur="1" fill="hold">
                                          <p:stCondLst>
                                            <p:cond delay="0"/>
                                          </p:stCondLst>
                                        </p:cTn>
                                        <p:tgtEl>
                                          <p:spTgt spid="145414">
                                            <p:txEl>
                                              <p:pRg st="0" end="0"/>
                                            </p:txEl>
                                          </p:spTgt>
                                        </p:tgtEl>
                                        <p:attrNameLst>
                                          <p:attrName>style.visibility</p:attrName>
                                        </p:attrNameLst>
                                      </p:cBhvr>
                                      <p:to>
                                        <p:strVal val="visible"/>
                                      </p:to>
                                    </p:set>
                                    <p:animEffect transition="in" filter="diamond(in)">
                                      <p:cBhvr>
                                        <p:cTn id="14" dur="2000"/>
                                        <p:tgtEl>
                                          <p:spTgt spid="145414">
                                            <p:txEl>
                                              <p:pRg st="0" end="0"/>
                                            </p:txEl>
                                          </p:spTgt>
                                        </p:tgtEl>
                                      </p:cBhvr>
                                    </p:animEffect>
                                  </p:childTnLst>
                                </p:cTn>
                              </p:par>
                              <p:par>
                                <p:cTn id="15" presetID="25" presetClass="entr" presetSubtype="0" fill="hold" nodeType="withEffect">
                                  <p:stCondLst>
                                    <p:cond delay="0"/>
                                  </p:stCondLst>
                                  <p:childTnLst>
                                    <p:set>
                                      <p:cBhvr>
                                        <p:cTn id="16" dur="1" fill="hold">
                                          <p:stCondLst>
                                            <p:cond delay="0"/>
                                          </p:stCondLst>
                                        </p:cTn>
                                        <p:tgtEl>
                                          <p:spTgt spid="145421"/>
                                        </p:tgtEl>
                                        <p:attrNameLst>
                                          <p:attrName>style.visibility</p:attrName>
                                        </p:attrNameLst>
                                      </p:cBhvr>
                                      <p:to>
                                        <p:strVal val="visible"/>
                                      </p:to>
                                    </p:set>
                                    <p:anim calcmode="lin" valueType="num">
                                      <p:cBhvr>
                                        <p:cTn id="17" dur="500" decel="50000" fill="hold">
                                          <p:stCondLst>
                                            <p:cond delay="0"/>
                                          </p:stCondLst>
                                        </p:cTn>
                                        <p:tgtEl>
                                          <p:spTgt spid="145421"/>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45421"/>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45421"/>
                                        </p:tgtEl>
                                        <p:attrNameLst>
                                          <p:attrName>ppt_w</p:attrName>
                                        </p:attrNameLst>
                                      </p:cBhvr>
                                      <p:tavLst>
                                        <p:tav tm="0">
                                          <p:val>
                                            <p:strVal val="#ppt_w*.05"/>
                                          </p:val>
                                        </p:tav>
                                        <p:tav tm="100000">
                                          <p:val>
                                            <p:strVal val="#ppt_w"/>
                                          </p:val>
                                        </p:tav>
                                      </p:tavLst>
                                    </p:anim>
                                    <p:anim calcmode="lin" valueType="num">
                                      <p:cBhvr>
                                        <p:cTn id="20" dur="1000" fill="hold"/>
                                        <p:tgtEl>
                                          <p:spTgt spid="145421"/>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45421"/>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45421"/>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45421"/>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4542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9" presetClass="entr" presetSubtype="0" fill="hold" grpId="0" nodeType="clickEffect">
                                  <p:stCondLst>
                                    <p:cond delay="0"/>
                                  </p:stCondLst>
                                  <p:childTnLst>
                                    <p:set>
                                      <p:cBhvr>
                                        <p:cTn id="28" dur="1" fill="hold">
                                          <p:stCondLst>
                                            <p:cond delay="0"/>
                                          </p:stCondLst>
                                        </p:cTn>
                                        <p:tgtEl>
                                          <p:spTgt spid="145415"/>
                                        </p:tgtEl>
                                        <p:attrNameLst>
                                          <p:attrName>style.visibility</p:attrName>
                                        </p:attrNameLst>
                                      </p:cBhvr>
                                      <p:to>
                                        <p:strVal val="visible"/>
                                      </p:to>
                                    </p:set>
                                    <p:anim calcmode="lin" valueType="num">
                                      <p:cBhvr>
                                        <p:cTn id="29" dur="1000" fill="hold"/>
                                        <p:tgtEl>
                                          <p:spTgt spid="145415"/>
                                        </p:tgtEl>
                                        <p:attrNameLst>
                                          <p:attrName>ppt_x</p:attrName>
                                        </p:attrNameLst>
                                      </p:cBhvr>
                                      <p:tavLst>
                                        <p:tav tm="0">
                                          <p:val>
                                            <p:strVal val="#ppt_x-.2"/>
                                          </p:val>
                                        </p:tav>
                                        <p:tav tm="100000">
                                          <p:val>
                                            <p:strVal val="#ppt_x"/>
                                          </p:val>
                                        </p:tav>
                                      </p:tavLst>
                                    </p:anim>
                                    <p:anim calcmode="lin" valueType="num">
                                      <p:cBhvr>
                                        <p:cTn id="30" dur="1000" fill="hold"/>
                                        <p:tgtEl>
                                          <p:spTgt spid="145415"/>
                                        </p:tgtEl>
                                        <p:attrNameLst>
                                          <p:attrName>ppt_y</p:attrName>
                                        </p:attrNameLst>
                                      </p:cBhvr>
                                      <p:tavLst>
                                        <p:tav tm="0">
                                          <p:val>
                                            <p:strVal val="#ppt_y"/>
                                          </p:val>
                                        </p:tav>
                                        <p:tav tm="100000">
                                          <p:val>
                                            <p:strVal val="#ppt_y"/>
                                          </p:val>
                                        </p:tav>
                                      </p:tavLst>
                                    </p:anim>
                                    <p:animEffect transition="in" filter="wipe(right)" prLst="gradientSize: 0.1">
                                      <p:cBhvr>
                                        <p:cTn id="31" dur="1000"/>
                                        <p:tgtEl>
                                          <p:spTgt spid="145415"/>
                                        </p:tgtEl>
                                      </p:cBhvr>
                                    </p:animEffect>
                                  </p:childTnLst>
                                </p:cTn>
                              </p:par>
                            </p:childTnLst>
                          </p:cTn>
                        </p:par>
                        <p:par>
                          <p:cTn id="32" fill="hold" nodeType="afterGroup">
                            <p:stCondLst>
                              <p:cond delay="1000"/>
                            </p:stCondLst>
                            <p:childTnLst>
                              <p:par>
                                <p:cTn id="33" presetID="25" presetClass="entr" presetSubtype="0" fill="hold" nodeType="afterEffect">
                                  <p:stCondLst>
                                    <p:cond delay="0"/>
                                  </p:stCondLst>
                                  <p:childTnLst>
                                    <p:set>
                                      <p:cBhvr>
                                        <p:cTn id="34" dur="1" fill="hold">
                                          <p:stCondLst>
                                            <p:cond delay="0"/>
                                          </p:stCondLst>
                                        </p:cTn>
                                        <p:tgtEl>
                                          <p:spTgt spid="145418"/>
                                        </p:tgtEl>
                                        <p:attrNameLst>
                                          <p:attrName>style.visibility</p:attrName>
                                        </p:attrNameLst>
                                      </p:cBhvr>
                                      <p:to>
                                        <p:strVal val="visible"/>
                                      </p:to>
                                    </p:set>
                                    <p:anim calcmode="lin" valueType="num">
                                      <p:cBhvr>
                                        <p:cTn id="35" dur="500" decel="50000" fill="hold">
                                          <p:stCondLst>
                                            <p:cond delay="0"/>
                                          </p:stCondLst>
                                        </p:cTn>
                                        <p:tgtEl>
                                          <p:spTgt spid="145418"/>
                                        </p:tgtEl>
                                        <p:attrNameLst>
                                          <p:attrName>style.rotation</p:attrName>
                                        </p:attrNameLst>
                                      </p:cBhvr>
                                      <p:tavLst>
                                        <p:tav tm="0">
                                          <p:val>
                                            <p:fltVal val="-90"/>
                                          </p:val>
                                        </p:tav>
                                        <p:tav tm="100000">
                                          <p:val>
                                            <p:fltVal val="0"/>
                                          </p:val>
                                        </p:tav>
                                      </p:tavLst>
                                    </p:anim>
                                    <p:anim calcmode="lin" valueType="num">
                                      <p:cBhvr>
                                        <p:cTn id="36" dur="500" decel="50000" fill="hold">
                                          <p:stCondLst>
                                            <p:cond delay="0"/>
                                          </p:stCondLst>
                                        </p:cTn>
                                        <p:tgtEl>
                                          <p:spTgt spid="145418"/>
                                        </p:tgtEl>
                                        <p:attrNameLst>
                                          <p:attrName>ppt_w</p:attrName>
                                        </p:attrNameLst>
                                      </p:cBhvr>
                                      <p:tavLst>
                                        <p:tav tm="0">
                                          <p:val>
                                            <p:strVal val="#ppt_w"/>
                                          </p:val>
                                        </p:tav>
                                        <p:tav tm="100000">
                                          <p:val>
                                            <p:strVal val="#ppt_w*.05"/>
                                          </p:val>
                                        </p:tav>
                                      </p:tavLst>
                                    </p:anim>
                                    <p:anim calcmode="lin" valueType="num">
                                      <p:cBhvr>
                                        <p:cTn id="37" dur="500" accel="50000" fill="hold">
                                          <p:stCondLst>
                                            <p:cond delay="500"/>
                                          </p:stCondLst>
                                        </p:cTn>
                                        <p:tgtEl>
                                          <p:spTgt spid="145418"/>
                                        </p:tgtEl>
                                        <p:attrNameLst>
                                          <p:attrName>ppt_w</p:attrName>
                                        </p:attrNameLst>
                                      </p:cBhvr>
                                      <p:tavLst>
                                        <p:tav tm="0">
                                          <p:val>
                                            <p:strVal val="#ppt_w*.05"/>
                                          </p:val>
                                        </p:tav>
                                        <p:tav tm="100000">
                                          <p:val>
                                            <p:strVal val="#ppt_w"/>
                                          </p:val>
                                        </p:tav>
                                      </p:tavLst>
                                    </p:anim>
                                    <p:anim calcmode="lin" valueType="num">
                                      <p:cBhvr>
                                        <p:cTn id="38" dur="1000" fill="hold"/>
                                        <p:tgtEl>
                                          <p:spTgt spid="145418"/>
                                        </p:tgtEl>
                                        <p:attrNameLst>
                                          <p:attrName>ppt_h</p:attrName>
                                        </p:attrNameLst>
                                      </p:cBhvr>
                                      <p:tavLst>
                                        <p:tav tm="0">
                                          <p:val>
                                            <p:strVal val="#ppt_h"/>
                                          </p:val>
                                        </p:tav>
                                        <p:tav tm="100000">
                                          <p:val>
                                            <p:strVal val="#ppt_h"/>
                                          </p:val>
                                        </p:tav>
                                      </p:tavLst>
                                    </p:anim>
                                    <p:anim calcmode="lin" valueType="num">
                                      <p:cBhvr>
                                        <p:cTn id="39" dur="500" decel="50000" fill="hold">
                                          <p:stCondLst>
                                            <p:cond delay="0"/>
                                          </p:stCondLst>
                                        </p:cTn>
                                        <p:tgtEl>
                                          <p:spTgt spid="145418"/>
                                        </p:tgtEl>
                                        <p:attrNameLst>
                                          <p:attrName>ppt_x</p:attrName>
                                        </p:attrNameLst>
                                      </p:cBhvr>
                                      <p:tavLst>
                                        <p:tav tm="0">
                                          <p:val>
                                            <p:strVal val="#ppt_x+.4"/>
                                          </p:val>
                                        </p:tav>
                                        <p:tav tm="100000">
                                          <p:val>
                                            <p:strVal val="#ppt_x"/>
                                          </p:val>
                                        </p:tav>
                                      </p:tavLst>
                                    </p:anim>
                                    <p:anim calcmode="lin" valueType="num">
                                      <p:cBhvr>
                                        <p:cTn id="40" dur="500" decel="50000" fill="hold">
                                          <p:stCondLst>
                                            <p:cond delay="0"/>
                                          </p:stCondLst>
                                        </p:cTn>
                                        <p:tgtEl>
                                          <p:spTgt spid="145418"/>
                                        </p:tgtEl>
                                        <p:attrNameLst>
                                          <p:attrName>ppt_y</p:attrName>
                                        </p:attrNameLst>
                                      </p:cBhvr>
                                      <p:tavLst>
                                        <p:tav tm="0">
                                          <p:val>
                                            <p:strVal val="#ppt_y-.2"/>
                                          </p:val>
                                        </p:tav>
                                        <p:tav tm="100000">
                                          <p:val>
                                            <p:strVal val="#ppt_y+.1"/>
                                          </p:val>
                                        </p:tav>
                                      </p:tavLst>
                                    </p:anim>
                                    <p:anim calcmode="lin" valueType="num">
                                      <p:cBhvr>
                                        <p:cTn id="41" dur="500" accel="50000" fill="hold">
                                          <p:stCondLst>
                                            <p:cond delay="500"/>
                                          </p:stCondLst>
                                        </p:cTn>
                                        <p:tgtEl>
                                          <p:spTgt spid="145418"/>
                                        </p:tgtEl>
                                        <p:attrNameLst>
                                          <p:attrName>ppt_y</p:attrName>
                                        </p:attrNameLst>
                                      </p:cBhvr>
                                      <p:tavLst>
                                        <p:tav tm="0">
                                          <p:val>
                                            <p:strVal val="#ppt_y+.1"/>
                                          </p:val>
                                        </p:tav>
                                        <p:tav tm="100000">
                                          <p:val>
                                            <p:strVal val="#ppt_y"/>
                                          </p:val>
                                        </p:tav>
                                      </p:tavLst>
                                    </p:anim>
                                    <p:animEffect transition="in" filter="fade">
                                      <p:cBhvr>
                                        <p:cTn id="42" dur="1000" decel="50000">
                                          <p:stCondLst>
                                            <p:cond delay="0"/>
                                          </p:stCondLst>
                                        </p:cTn>
                                        <p:tgtEl>
                                          <p:spTgt spid="14541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7" presetClass="entr" presetSubtype="0" fill="hold" grpId="0" nodeType="clickEffect">
                                  <p:stCondLst>
                                    <p:cond delay="0"/>
                                  </p:stCondLst>
                                  <p:iterate type="lt">
                                    <p:tmPct val="50000"/>
                                  </p:iterate>
                                  <p:childTnLst>
                                    <p:set>
                                      <p:cBhvr>
                                        <p:cTn id="46" dur="1" fill="hold">
                                          <p:stCondLst>
                                            <p:cond delay="0"/>
                                          </p:stCondLst>
                                        </p:cTn>
                                        <p:tgtEl>
                                          <p:spTgt spid="145416"/>
                                        </p:tgtEl>
                                        <p:attrNameLst>
                                          <p:attrName>style.visibility</p:attrName>
                                        </p:attrNameLst>
                                      </p:cBhvr>
                                      <p:to>
                                        <p:strVal val="visible"/>
                                      </p:to>
                                    </p:set>
                                    <p:anim calcmode="discrete" valueType="clr">
                                      <p:cBhvr override="childStyle">
                                        <p:cTn id="47" dur="80"/>
                                        <p:tgtEl>
                                          <p:spTgt spid="145416"/>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145416"/>
                                        </p:tgtEl>
                                        <p:attrNameLst>
                                          <p:attrName>fillcolor</p:attrName>
                                        </p:attrNameLst>
                                      </p:cBhvr>
                                      <p:tavLst>
                                        <p:tav tm="0">
                                          <p:val>
                                            <p:clrVal>
                                              <a:schemeClr val="accent2"/>
                                            </p:clrVal>
                                          </p:val>
                                        </p:tav>
                                        <p:tav tm="50000">
                                          <p:val>
                                            <p:clrVal>
                                              <a:schemeClr val="hlink"/>
                                            </p:clrVal>
                                          </p:val>
                                        </p:tav>
                                      </p:tavLst>
                                    </p:anim>
                                    <p:set>
                                      <p:cBhvr>
                                        <p:cTn id="49" dur="80"/>
                                        <p:tgtEl>
                                          <p:spTgt spid="1454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5" grpId="0"/>
      <p:bldP spid="1454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4"/>
          <p:cNvSpPr txBox="1">
            <a:spLocks noChangeArrowheads="1"/>
          </p:cNvSpPr>
          <p:nvPr/>
        </p:nvSpPr>
        <p:spPr bwMode="auto">
          <a:xfrm>
            <a:off x="533400" y="219075"/>
            <a:ext cx="80772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sz="2400">
                <a:solidFill>
                  <a:srgbClr val="CC3300"/>
                </a:solidFill>
              </a:rPr>
              <a:t>At 1:30 AM, when a mail train stopped in Harpers Ferry, Brown’s movements became known.</a:t>
            </a:r>
          </a:p>
        </p:txBody>
      </p:sp>
      <p:sp>
        <p:nvSpPr>
          <p:cNvPr id="118789" name="Rectangle 5"/>
          <p:cNvSpPr>
            <a:spLocks noChangeArrowheads="1"/>
          </p:cNvSpPr>
          <p:nvPr/>
        </p:nvSpPr>
        <p:spPr bwMode="auto">
          <a:xfrm>
            <a:off x="228600" y="5048250"/>
            <a:ext cx="8686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400">
                <a:solidFill>
                  <a:srgbClr val="FF6600"/>
                </a:solidFill>
              </a:rPr>
              <a:t>Eventually, the President ordered Colonel Robert E. Lee  to take control of the troops at Harpers Ferry and put down the insurrection.</a:t>
            </a:r>
          </a:p>
        </p:txBody>
      </p:sp>
      <p:sp>
        <p:nvSpPr>
          <p:cNvPr id="118790" name="Rectangle 6"/>
          <p:cNvSpPr>
            <a:spLocks noChangeArrowheads="1"/>
          </p:cNvSpPr>
          <p:nvPr/>
        </p:nvSpPr>
        <p:spPr bwMode="auto">
          <a:xfrm>
            <a:off x="228600" y="3946525"/>
            <a:ext cx="8686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000">
                <a:solidFill>
                  <a:srgbClr val="0033CC"/>
                </a:solidFill>
              </a:rPr>
              <a:t>At first, President James Buchanan wanted the news from Harpers Ferry kept quiet because he was afraid it might spur other abolitionist uprisings.</a:t>
            </a:r>
          </a:p>
        </p:txBody>
      </p:sp>
      <p:sp>
        <p:nvSpPr>
          <p:cNvPr id="118791" name="Rectangle 7"/>
          <p:cNvSpPr>
            <a:spLocks noChangeArrowheads="1"/>
          </p:cNvSpPr>
          <p:nvPr/>
        </p:nvSpPr>
        <p:spPr bwMode="auto">
          <a:xfrm>
            <a:off x="228600" y="2498725"/>
            <a:ext cx="4953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000"/>
              <a:t>When the mail train reached Baltimore, the conductor sent a telegram to government leaders to let them know what was happening in Harpers Ferry.</a:t>
            </a:r>
          </a:p>
        </p:txBody>
      </p:sp>
      <p:sp>
        <p:nvSpPr>
          <p:cNvPr id="118792" name="Rectangle 8"/>
          <p:cNvSpPr>
            <a:spLocks noChangeArrowheads="1"/>
          </p:cNvSpPr>
          <p:nvPr/>
        </p:nvSpPr>
        <p:spPr bwMode="auto">
          <a:xfrm>
            <a:off x="228600" y="1143000"/>
            <a:ext cx="5029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2000">
                <a:solidFill>
                  <a:srgbClr val="0033CC"/>
                </a:solidFill>
              </a:rPr>
              <a:t>At the same time, Dr. John Starry, who was awakened by the earlier gunfire, became suspicious of what he thought was strange behavior.</a:t>
            </a:r>
          </a:p>
        </p:txBody>
      </p:sp>
      <p:pic>
        <p:nvPicPr>
          <p:cNvPr id="118794" name="Picture 10" descr="File:Harpers ferry by moonlight.jpg">
            <a:hlinkClick r:id="rId3"/>
          </p:cNvPr>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5257800" y="1485900"/>
            <a:ext cx="3581400"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118794"/>
                                        </p:tgtEl>
                                        <p:attrNameLst>
                                          <p:attrName>style.visibility</p:attrName>
                                        </p:attrNameLst>
                                      </p:cBhvr>
                                      <p:to>
                                        <p:strVal val="visible"/>
                                      </p:to>
                                    </p:set>
                                    <p:animEffect transition="in" filter="fade">
                                      <p:cBhvr>
                                        <p:cTn id="7" dur="770" decel="100000"/>
                                        <p:tgtEl>
                                          <p:spTgt spid="118794"/>
                                        </p:tgtEl>
                                      </p:cBhvr>
                                    </p:animEffect>
                                    <p:animScale>
                                      <p:cBhvr>
                                        <p:cTn id="8" dur="770" decel="100000"/>
                                        <p:tgtEl>
                                          <p:spTgt spid="118794"/>
                                        </p:tgtEl>
                                      </p:cBhvr>
                                      <p:from x="10000" y="10000"/>
                                      <p:to x="200000" y="450000"/>
                                    </p:animScale>
                                    <p:animScale>
                                      <p:cBhvr>
                                        <p:cTn id="9" dur="1230" accel="100000" fill="hold">
                                          <p:stCondLst>
                                            <p:cond delay="770"/>
                                          </p:stCondLst>
                                        </p:cTn>
                                        <p:tgtEl>
                                          <p:spTgt spid="118794"/>
                                        </p:tgtEl>
                                      </p:cBhvr>
                                      <p:from x="200000" y="450000"/>
                                      <p:to x="100000" y="100000"/>
                                    </p:animScale>
                                    <p:set>
                                      <p:cBhvr>
                                        <p:cTn id="10" dur="770" fill="hold"/>
                                        <p:tgtEl>
                                          <p:spTgt spid="118794"/>
                                        </p:tgtEl>
                                        <p:attrNameLst>
                                          <p:attrName>ppt_x</p:attrName>
                                        </p:attrNameLst>
                                      </p:cBhvr>
                                      <p:to>
                                        <p:strVal val="(0.5)"/>
                                      </p:to>
                                    </p:set>
                                    <p:anim from="(0.5)" to="(#ppt_x)" calcmode="lin" valueType="num">
                                      <p:cBhvr>
                                        <p:cTn id="11" dur="1230" accel="100000" fill="hold">
                                          <p:stCondLst>
                                            <p:cond delay="770"/>
                                          </p:stCondLst>
                                        </p:cTn>
                                        <p:tgtEl>
                                          <p:spTgt spid="118794"/>
                                        </p:tgtEl>
                                        <p:attrNameLst>
                                          <p:attrName>ppt_x</p:attrName>
                                        </p:attrNameLst>
                                      </p:cBhvr>
                                    </p:anim>
                                    <p:set>
                                      <p:cBhvr>
                                        <p:cTn id="12" dur="770" fill="hold"/>
                                        <p:tgtEl>
                                          <p:spTgt spid="118794"/>
                                        </p:tgtEl>
                                        <p:attrNameLst>
                                          <p:attrName>ppt_y</p:attrName>
                                        </p:attrNameLst>
                                      </p:cBhvr>
                                      <p:to>
                                        <p:strVal val="(#ppt_y+0.4)"/>
                                      </p:to>
                                    </p:set>
                                    <p:anim from="(#ppt_y+0.4)" to="(#ppt_y)" calcmode="lin" valueType="num">
                                      <p:cBhvr>
                                        <p:cTn id="13" dur="1230" accel="100000" fill="hold">
                                          <p:stCondLst>
                                            <p:cond delay="770"/>
                                          </p:stCondLst>
                                        </p:cTn>
                                        <p:tgtEl>
                                          <p:spTgt spid="118794"/>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nodeType="clickEffect">
                                  <p:stCondLst>
                                    <p:cond delay="0"/>
                                  </p:stCondLst>
                                  <p:childTnLst>
                                    <p:set>
                                      <p:cBhvr>
                                        <p:cTn id="17" dur="1" fill="hold">
                                          <p:stCondLst>
                                            <p:cond delay="0"/>
                                          </p:stCondLst>
                                        </p:cTn>
                                        <p:tgtEl>
                                          <p:spTgt spid="118792">
                                            <p:txEl>
                                              <p:pRg st="0" end="0"/>
                                            </p:txEl>
                                          </p:spTgt>
                                        </p:tgtEl>
                                        <p:attrNameLst>
                                          <p:attrName>style.visibility</p:attrName>
                                        </p:attrNameLst>
                                      </p:cBhvr>
                                      <p:to>
                                        <p:strVal val="visible"/>
                                      </p:to>
                                    </p:set>
                                    <p:anim calcmode="lin" valueType="num">
                                      <p:cBhvr additive="base">
                                        <p:cTn id="18" dur="500" fill="hold"/>
                                        <p:tgtEl>
                                          <p:spTgt spid="118792">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1879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nodeType="clickEffect">
                                  <p:stCondLst>
                                    <p:cond delay="0"/>
                                  </p:stCondLst>
                                  <p:childTnLst>
                                    <p:set>
                                      <p:cBhvr>
                                        <p:cTn id="23" dur="1" fill="hold">
                                          <p:stCondLst>
                                            <p:cond delay="0"/>
                                          </p:stCondLst>
                                        </p:cTn>
                                        <p:tgtEl>
                                          <p:spTgt spid="118791">
                                            <p:txEl>
                                              <p:pRg st="0" end="0"/>
                                            </p:txEl>
                                          </p:spTgt>
                                        </p:tgtEl>
                                        <p:attrNameLst>
                                          <p:attrName>style.visibility</p:attrName>
                                        </p:attrNameLst>
                                      </p:cBhvr>
                                      <p:to>
                                        <p:strVal val="visible"/>
                                      </p:to>
                                    </p:set>
                                    <p:anim calcmode="lin" valueType="num">
                                      <p:cBhvr additive="base">
                                        <p:cTn id="24" dur="500" fill="hold"/>
                                        <p:tgtEl>
                                          <p:spTgt spid="118791">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187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nodeType="clickEffect">
                                  <p:stCondLst>
                                    <p:cond delay="0"/>
                                  </p:stCondLst>
                                  <p:childTnLst>
                                    <p:set>
                                      <p:cBhvr>
                                        <p:cTn id="29" dur="1" fill="hold">
                                          <p:stCondLst>
                                            <p:cond delay="0"/>
                                          </p:stCondLst>
                                        </p:cTn>
                                        <p:tgtEl>
                                          <p:spTgt spid="118790">
                                            <p:txEl>
                                              <p:pRg st="0" end="0"/>
                                            </p:txEl>
                                          </p:spTgt>
                                        </p:tgtEl>
                                        <p:attrNameLst>
                                          <p:attrName>style.visibility</p:attrName>
                                        </p:attrNameLst>
                                      </p:cBhvr>
                                      <p:to>
                                        <p:strVal val="visible"/>
                                      </p:to>
                                    </p:set>
                                    <p:anim calcmode="lin" valueType="num">
                                      <p:cBhvr additive="base">
                                        <p:cTn id="30" dur="500" fill="hold"/>
                                        <p:tgtEl>
                                          <p:spTgt spid="118790">
                                            <p:txEl>
                                              <p:pRg st="0" end="0"/>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1879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nodeType="clickEffect">
                                  <p:stCondLst>
                                    <p:cond delay="0"/>
                                  </p:stCondLst>
                                  <p:childTnLst>
                                    <p:set>
                                      <p:cBhvr>
                                        <p:cTn id="35" dur="1" fill="hold">
                                          <p:stCondLst>
                                            <p:cond delay="0"/>
                                          </p:stCondLst>
                                        </p:cTn>
                                        <p:tgtEl>
                                          <p:spTgt spid="118789">
                                            <p:txEl>
                                              <p:pRg st="0" end="0"/>
                                            </p:txEl>
                                          </p:spTgt>
                                        </p:tgtEl>
                                        <p:attrNameLst>
                                          <p:attrName>style.visibility</p:attrName>
                                        </p:attrNameLst>
                                      </p:cBhvr>
                                      <p:to>
                                        <p:strVal val="visible"/>
                                      </p:to>
                                    </p:set>
                                    <p:anim calcmode="lin" valueType="num">
                                      <p:cBhvr additive="base">
                                        <p:cTn id="36" dur="500" fill="hold"/>
                                        <p:tgtEl>
                                          <p:spTgt spid="118789">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1878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4"/>
          <p:cNvSpPr>
            <a:spLocks noChangeArrowheads="1"/>
          </p:cNvSpPr>
          <p:nvPr/>
        </p:nvSpPr>
        <p:spPr bwMode="auto">
          <a:xfrm>
            <a:off x="2563813" y="152400"/>
            <a:ext cx="40163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3600">
                <a:solidFill>
                  <a:srgbClr val="CC3300"/>
                </a:solidFill>
              </a:rPr>
              <a:t>A FINAL STAND</a:t>
            </a:r>
          </a:p>
        </p:txBody>
      </p:sp>
      <p:sp>
        <p:nvSpPr>
          <p:cNvPr id="147461" name="Rectangle 5"/>
          <p:cNvSpPr>
            <a:spLocks noChangeArrowheads="1"/>
          </p:cNvSpPr>
          <p:nvPr/>
        </p:nvSpPr>
        <p:spPr bwMode="auto">
          <a:xfrm>
            <a:off x="381000" y="941388"/>
            <a:ext cx="3733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400">
                <a:solidFill>
                  <a:srgbClr val="0033CC"/>
                </a:solidFill>
              </a:rPr>
              <a:t>Federal troops attacked Brown’s followers.</a:t>
            </a:r>
          </a:p>
        </p:txBody>
      </p:sp>
      <p:pic>
        <p:nvPicPr>
          <p:cNvPr id="147462"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78313" y="908050"/>
            <a:ext cx="4484687" cy="282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47463" name="Rectangle 7"/>
          <p:cNvSpPr>
            <a:spLocks noChangeArrowheads="1"/>
          </p:cNvSpPr>
          <p:nvPr/>
        </p:nvSpPr>
        <p:spPr bwMode="auto">
          <a:xfrm>
            <a:off x="381000" y="2057400"/>
            <a:ext cx="3733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400"/>
              <a:t>Brown was able to defend against the first attack.</a:t>
            </a:r>
          </a:p>
        </p:txBody>
      </p:sp>
      <p:sp>
        <p:nvSpPr>
          <p:cNvPr id="147464" name="Rectangle 8"/>
          <p:cNvSpPr>
            <a:spLocks noChangeArrowheads="1"/>
          </p:cNvSpPr>
          <p:nvPr/>
        </p:nvSpPr>
        <p:spPr bwMode="auto">
          <a:xfrm>
            <a:off x="4419600" y="3962400"/>
            <a:ext cx="44196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2400"/>
              <a:t>It soon became evident, however, that Brown was no match against the federal troops.  As the fighting heated up, he retreated to the engine house.</a:t>
            </a:r>
          </a:p>
        </p:txBody>
      </p:sp>
      <p:pic>
        <p:nvPicPr>
          <p:cNvPr id="147468" name="Picture 1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3225" y="3733800"/>
            <a:ext cx="3875088"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47461">
                                            <p:txEl>
                                              <p:pRg st="0" end="0"/>
                                            </p:txEl>
                                          </p:spTgt>
                                        </p:tgtEl>
                                        <p:attrNameLst>
                                          <p:attrName>style.visibility</p:attrName>
                                        </p:attrNameLst>
                                      </p:cBhvr>
                                      <p:to>
                                        <p:strVal val="visible"/>
                                      </p:to>
                                    </p:set>
                                    <p:anim calcmode="discrete" valueType="clr">
                                      <p:cBhvr override="childStyle">
                                        <p:cTn id="7" dur="80"/>
                                        <p:tgtEl>
                                          <p:spTgt spid="14746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7461">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47461">
                                            <p:txEl>
                                              <p:pRg st="0" end="0"/>
                                            </p:txEl>
                                          </p:spTgt>
                                        </p:tgtEl>
                                        <p:attrNameLst>
                                          <p:attrName>fill.type</p:attrName>
                                        </p:attrNameLst>
                                      </p:cBhvr>
                                      <p:to>
                                        <p:strVal val="solid"/>
                                      </p:to>
                                    </p:set>
                                  </p:childTnLst>
                                </p:cTn>
                              </p:par>
                            </p:childTnLst>
                          </p:cTn>
                        </p:par>
                        <p:par>
                          <p:cTn id="10" fill="hold" nodeType="afterGroup">
                            <p:stCondLst>
                              <p:cond delay="1560"/>
                            </p:stCondLst>
                            <p:childTnLst>
                              <p:par>
                                <p:cTn id="11" presetID="25" presetClass="entr" presetSubtype="0" fill="hold" nodeType="afterEffect">
                                  <p:stCondLst>
                                    <p:cond delay="0"/>
                                  </p:stCondLst>
                                  <p:childTnLst>
                                    <p:set>
                                      <p:cBhvr>
                                        <p:cTn id="12" dur="1" fill="hold">
                                          <p:stCondLst>
                                            <p:cond delay="0"/>
                                          </p:stCondLst>
                                        </p:cTn>
                                        <p:tgtEl>
                                          <p:spTgt spid="147462"/>
                                        </p:tgtEl>
                                        <p:attrNameLst>
                                          <p:attrName>style.visibility</p:attrName>
                                        </p:attrNameLst>
                                      </p:cBhvr>
                                      <p:to>
                                        <p:strVal val="visible"/>
                                      </p:to>
                                    </p:set>
                                    <p:anim calcmode="lin" valueType="num">
                                      <p:cBhvr>
                                        <p:cTn id="13" dur="500" decel="50000" fill="hold">
                                          <p:stCondLst>
                                            <p:cond delay="0"/>
                                          </p:stCondLst>
                                        </p:cTn>
                                        <p:tgtEl>
                                          <p:spTgt spid="147462"/>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147462"/>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147462"/>
                                        </p:tgtEl>
                                        <p:attrNameLst>
                                          <p:attrName>ppt_w</p:attrName>
                                        </p:attrNameLst>
                                      </p:cBhvr>
                                      <p:tavLst>
                                        <p:tav tm="0">
                                          <p:val>
                                            <p:strVal val="#ppt_w*.05"/>
                                          </p:val>
                                        </p:tav>
                                        <p:tav tm="100000">
                                          <p:val>
                                            <p:strVal val="#ppt_w"/>
                                          </p:val>
                                        </p:tav>
                                      </p:tavLst>
                                    </p:anim>
                                    <p:anim calcmode="lin" valueType="num">
                                      <p:cBhvr>
                                        <p:cTn id="16" dur="1000" fill="hold"/>
                                        <p:tgtEl>
                                          <p:spTgt spid="147462"/>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147462"/>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147462"/>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147462"/>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147462"/>
                                        </p:tgtEl>
                                      </p:cBhvr>
                                    </p:animEffect>
                                  </p:childTnLst>
                                </p:cTn>
                              </p:par>
                              <p:par>
                                <p:cTn id="21" presetID="51" presetClass="entr" presetSubtype="0" fill="hold" nodeType="withEffect">
                                  <p:stCondLst>
                                    <p:cond delay="0"/>
                                  </p:stCondLst>
                                  <p:childTnLst>
                                    <p:set>
                                      <p:cBhvr>
                                        <p:cTn id="22" dur="1" fill="hold">
                                          <p:stCondLst>
                                            <p:cond delay="0"/>
                                          </p:stCondLst>
                                        </p:cTn>
                                        <p:tgtEl>
                                          <p:spTgt spid="147463">
                                            <p:txEl>
                                              <p:pRg st="0" end="0"/>
                                            </p:txEl>
                                          </p:spTgt>
                                        </p:tgtEl>
                                        <p:attrNameLst>
                                          <p:attrName>style.visibility</p:attrName>
                                        </p:attrNameLst>
                                      </p:cBhvr>
                                      <p:to>
                                        <p:strVal val="visible"/>
                                      </p:to>
                                    </p:set>
                                    <p:animEffect transition="in" filter="fade">
                                      <p:cBhvr>
                                        <p:cTn id="23" dur="770" decel="100000"/>
                                        <p:tgtEl>
                                          <p:spTgt spid="147463">
                                            <p:txEl>
                                              <p:pRg st="0" end="0"/>
                                            </p:txEl>
                                          </p:spTgt>
                                        </p:tgtEl>
                                      </p:cBhvr>
                                    </p:animEffect>
                                    <p:animScale>
                                      <p:cBhvr>
                                        <p:cTn id="24" dur="770" decel="100000"/>
                                        <p:tgtEl>
                                          <p:spTgt spid="147463">
                                            <p:txEl>
                                              <p:pRg st="0" end="0"/>
                                            </p:txEl>
                                          </p:spTgt>
                                        </p:tgtEl>
                                      </p:cBhvr>
                                      <p:from x="10000" y="10000"/>
                                      <p:to x="200000" y="450000"/>
                                    </p:animScale>
                                    <p:animScale>
                                      <p:cBhvr>
                                        <p:cTn id="25" dur="1230" accel="100000" fill="hold">
                                          <p:stCondLst>
                                            <p:cond delay="770"/>
                                          </p:stCondLst>
                                        </p:cTn>
                                        <p:tgtEl>
                                          <p:spTgt spid="147463">
                                            <p:txEl>
                                              <p:pRg st="0" end="0"/>
                                            </p:txEl>
                                          </p:spTgt>
                                        </p:tgtEl>
                                      </p:cBhvr>
                                      <p:from x="200000" y="450000"/>
                                      <p:to x="100000" y="100000"/>
                                    </p:animScale>
                                    <p:set>
                                      <p:cBhvr>
                                        <p:cTn id="26" dur="770" fill="hold"/>
                                        <p:tgtEl>
                                          <p:spTgt spid="147463">
                                            <p:txEl>
                                              <p:pRg st="0" end="0"/>
                                            </p:txEl>
                                          </p:spTgt>
                                        </p:tgtEl>
                                        <p:attrNameLst>
                                          <p:attrName>ppt_x</p:attrName>
                                        </p:attrNameLst>
                                      </p:cBhvr>
                                      <p:to>
                                        <p:strVal val="(0.5)"/>
                                      </p:to>
                                    </p:set>
                                    <p:anim from="(0.5)" to="(#ppt_x)" calcmode="lin" valueType="num">
                                      <p:cBhvr>
                                        <p:cTn id="27" dur="1230" accel="100000" fill="hold">
                                          <p:stCondLst>
                                            <p:cond delay="770"/>
                                          </p:stCondLst>
                                        </p:cTn>
                                        <p:tgtEl>
                                          <p:spTgt spid="147463">
                                            <p:txEl>
                                              <p:pRg st="0" end="0"/>
                                            </p:txEl>
                                          </p:spTgt>
                                        </p:tgtEl>
                                        <p:attrNameLst>
                                          <p:attrName>ppt_x</p:attrName>
                                        </p:attrNameLst>
                                      </p:cBhvr>
                                    </p:anim>
                                    <p:set>
                                      <p:cBhvr>
                                        <p:cTn id="28" dur="770" fill="hold"/>
                                        <p:tgtEl>
                                          <p:spTgt spid="147463">
                                            <p:txEl>
                                              <p:pRg st="0" end="0"/>
                                            </p:txEl>
                                          </p:spTgt>
                                        </p:tgtEl>
                                        <p:attrNameLst>
                                          <p:attrName>ppt_y</p:attrName>
                                        </p:attrNameLst>
                                      </p:cBhvr>
                                      <p:to>
                                        <p:strVal val="(#ppt_y+0.4)"/>
                                      </p:to>
                                    </p:set>
                                    <p:anim from="(#ppt_y+0.4)" to="(#ppt_y)" calcmode="lin" valueType="num">
                                      <p:cBhvr>
                                        <p:cTn id="29" dur="1230" accel="100000" fill="hold">
                                          <p:stCondLst>
                                            <p:cond delay="770"/>
                                          </p:stCondLst>
                                        </p:cTn>
                                        <p:tgtEl>
                                          <p:spTgt spid="147463">
                                            <p:txEl>
                                              <p:pRg st="0" end="0"/>
                                            </p:txEl>
                                          </p:spTgt>
                                        </p:tgtEl>
                                        <p:attrNameLst>
                                          <p:attrName>ppt_y</p:attrName>
                                        </p:attrNameLst>
                                      </p:cBhvr>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5" presetClass="entr" presetSubtype="0" fill="hold" nodeType="clickEffect">
                                  <p:stCondLst>
                                    <p:cond delay="0"/>
                                  </p:stCondLst>
                                  <p:childTnLst>
                                    <p:set>
                                      <p:cBhvr>
                                        <p:cTn id="33" dur="1" fill="hold">
                                          <p:stCondLst>
                                            <p:cond delay="0"/>
                                          </p:stCondLst>
                                        </p:cTn>
                                        <p:tgtEl>
                                          <p:spTgt spid="147464">
                                            <p:txEl>
                                              <p:pRg st="0" end="0"/>
                                            </p:txEl>
                                          </p:spTgt>
                                        </p:tgtEl>
                                        <p:attrNameLst>
                                          <p:attrName>style.visibility</p:attrName>
                                        </p:attrNameLst>
                                      </p:cBhvr>
                                      <p:to>
                                        <p:strVal val="visible"/>
                                      </p:to>
                                    </p:set>
                                    <p:anim calcmode="lin" valueType="num">
                                      <p:cBhvr>
                                        <p:cTn id="34" dur="500" decel="50000" fill="hold">
                                          <p:stCondLst>
                                            <p:cond delay="0"/>
                                          </p:stCondLst>
                                        </p:cTn>
                                        <p:tgtEl>
                                          <p:spTgt spid="147464">
                                            <p:txEl>
                                              <p:pRg st="0" end="0"/>
                                            </p:txEl>
                                          </p:spTgt>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147464">
                                            <p:txEl>
                                              <p:pRg st="0" end="0"/>
                                            </p:txEl>
                                          </p:spTgt>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147464">
                                            <p:txEl>
                                              <p:pRg st="0" end="0"/>
                                            </p:txEl>
                                          </p:spTgt>
                                        </p:tgtEl>
                                        <p:attrNameLst>
                                          <p:attrName>ppt_w</p:attrName>
                                        </p:attrNameLst>
                                      </p:cBhvr>
                                      <p:tavLst>
                                        <p:tav tm="0">
                                          <p:val>
                                            <p:strVal val="#ppt_w*.05"/>
                                          </p:val>
                                        </p:tav>
                                        <p:tav tm="100000">
                                          <p:val>
                                            <p:strVal val="#ppt_w"/>
                                          </p:val>
                                        </p:tav>
                                      </p:tavLst>
                                    </p:anim>
                                    <p:anim calcmode="lin" valueType="num">
                                      <p:cBhvr>
                                        <p:cTn id="37" dur="1000" fill="hold"/>
                                        <p:tgtEl>
                                          <p:spTgt spid="147464">
                                            <p:txEl>
                                              <p:pRg st="0" end="0"/>
                                            </p:txEl>
                                          </p:spTgt>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147464">
                                            <p:txEl>
                                              <p:pRg st="0" end="0"/>
                                            </p:txEl>
                                          </p:spTgt>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147464">
                                            <p:txEl>
                                              <p:pRg st="0" end="0"/>
                                            </p:txEl>
                                          </p:spTgt>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147464">
                                            <p:txEl>
                                              <p:pRg st="0" end="0"/>
                                            </p:txEl>
                                          </p:spTgt>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147464">
                                            <p:txEl>
                                              <p:pRg st="0" end="0"/>
                                            </p:txEl>
                                          </p:spTgt>
                                        </p:tgtEl>
                                      </p:cBhvr>
                                    </p:animEffect>
                                  </p:childTnLst>
                                </p:cTn>
                              </p:par>
                            </p:childTnLst>
                          </p:cTn>
                        </p:par>
                        <p:par>
                          <p:cTn id="42" fill="hold" nodeType="afterGroup">
                            <p:stCondLst>
                              <p:cond delay="1000"/>
                            </p:stCondLst>
                            <p:childTnLst>
                              <p:par>
                                <p:cTn id="43" presetID="9" presetClass="entr" presetSubtype="0" fill="hold" nodeType="afterEffect">
                                  <p:stCondLst>
                                    <p:cond delay="0"/>
                                  </p:stCondLst>
                                  <p:childTnLst>
                                    <p:set>
                                      <p:cBhvr>
                                        <p:cTn id="44" dur="1" fill="hold">
                                          <p:stCondLst>
                                            <p:cond delay="0"/>
                                          </p:stCondLst>
                                        </p:cTn>
                                        <p:tgtEl>
                                          <p:spTgt spid="147468"/>
                                        </p:tgtEl>
                                        <p:attrNameLst>
                                          <p:attrName>style.visibility</p:attrName>
                                        </p:attrNameLst>
                                      </p:cBhvr>
                                      <p:to>
                                        <p:strVal val="visible"/>
                                      </p:to>
                                    </p:set>
                                    <p:animEffect transition="in" filter="dissolve">
                                      <p:cBhvr>
                                        <p:cTn id="45" dur="500"/>
                                        <p:tgtEl>
                                          <p:spTgt spid="147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4"/>
          <p:cNvSpPr>
            <a:spLocks noChangeArrowheads="1"/>
          </p:cNvSpPr>
          <p:nvPr/>
        </p:nvSpPr>
        <p:spPr bwMode="auto">
          <a:xfrm>
            <a:off x="857250" y="152400"/>
            <a:ext cx="74295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400">
                <a:solidFill>
                  <a:srgbClr val="CC3300"/>
                </a:solidFill>
              </a:rPr>
              <a:t>At the engine house, the federal troops asked Brown to surrender; but he refused.</a:t>
            </a:r>
          </a:p>
        </p:txBody>
      </p:sp>
      <p:pic>
        <p:nvPicPr>
          <p:cNvPr id="149509" name="Picture 5" descr="5A6F1E4E"/>
          <p:cNvPicPr>
            <a:picLocks noChangeAspect="1" noChangeArrowheads="1"/>
          </p:cNvPicPr>
          <p:nvPr/>
        </p:nvPicPr>
        <p:blipFill>
          <a:blip r:embed="rId3" cstate="screen">
            <a:lum bright="-12000" contrast="-12000"/>
            <a:extLst>
              <a:ext uri="{28A0092B-C50C-407E-A947-70E740481C1C}">
                <a14:useLocalDpi xmlns:a14="http://schemas.microsoft.com/office/drawing/2010/main"/>
              </a:ext>
            </a:extLst>
          </a:blip>
          <a:srcRect/>
          <a:stretch>
            <a:fillRect/>
          </a:stretch>
        </p:blipFill>
        <p:spPr bwMode="auto">
          <a:xfrm>
            <a:off x="381000" y="3429000"/>
            <a:ext cx="34290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0" name="Rectangle 6"/>
          <p:cNvSpPr>
            <a:spLocks noChangeArrowheads="1"/>
          </p:cNvSpPr>
          <p:nvPr/>
        </p:nvSpPr>
        <p:spPr bwMode="auto">
          <a:xfrm>
            <a:off x="457200" y="1420813"/>
            <a:ext cx="3352800" cy="157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400">
                <a:solidFill>
                  <a:srgbClr val="0033CC"/>
                </a:solidFill>
              </a:rPr>
              <a:t>Federal troops finally stormed the engine house and Brown was injured.</a:t>
            </a:r>
          </a:p>
        </p:txBody>
      </p:sp>
      <p:sp>
        <p:nvSpPr>
          <p:cNvPr id="149511" name="Rectangle 7"/>
          <p:cNvSpPr>
            <a:spLocks noChangeArrowheads="1"/>
          </p:cNvSpPr>
          <p:nvPr/>
        </p:nvSpPr>
        <p:spPr bwMode="auto">
          <a:xfrm>
            <a:off x="4314825" y="4343400"/>
            <a:ext cx="38862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400"/>
              <a:t>When the fighting ended, an injured Brown was arrested and taken to Charles Town.</a:t>
            </a:r>
          </a:p>
        </p:txBody>
      </p:sp>
      <p:pic>
        <p:nvPicPr>
          <p:cNvPr id="149515" name="Picture 11" descr="75014425"/>
          <p:cNvPicPr>
            <a:picLocks noChangeAspect="1" noChangeArrowheads="1"/>
          </p:cNvPicPr>
          <p:nvPr/>
        </p:nvPicPr>
        <p:blipFill>
          <a:blip r:embed="rId4" cstate="screen">
            <a:lum bright="-12000" contrast="12000"/>
            <a:extLst>
              <a:ext uri="{28A0092B-C50C-407E-A947-70E740481C1C}">
                <a14:useLocalDpi xmlns:a14="http://schemas.microsoft.com/office/drawing/2010/main"/>
              </a:ext>
            </a:extLst>
          </a:blip>
          <a:srcRect/>
          <a:stretch>
            <a:fillRect/>
          </a:stretch>
        </p:blipFill>
        <p:spPr bwMode="auto">
          <a:xfrm>
            <a:off x="3810000" y="1143000"/>
            <a:ext cx="493871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49510">
                                            <p:txEl>
                                              <p:pRg st="0" end="0"/>
                                            </p:txEl>
                                          </p:spTgt>
                                        </p:tgtEl>
                                        <p:attrNameLst>
                                          <p:attrName>style.visibility</p:attrName>
                                        </p:attrNameLst>
                                      </p:cBhvr>
                                      <p:to>
                                        <p:strVal val="visible"/>
                                      </p:to>
                                    </p:set>
                                    <p:anim calcmode="discrete" valueType="clr">
                                      <p:cBhvr override="childStyle">
                                        <p:cTn id="7" dur="80"/>
                                        <p:tgtEl>
                                          <p:spTgt spid="14951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9510">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49510">
                                            <p:txEl>
                                              <p:pRg st="0" end="0"/>
                                            </p:txEl>
                                          </p:spTgt>
                                        </p:tgtEl>
                                        <p:attrNameLst>
                                          <p:attrName>fill.type</p:attrName>
                                        </p:attrNameLst>
                                      </p:cBhvr>
                                      <p:to>
                                        <p:strVal val="solid"/>
                                      </p:to>
                                    </p:set>
                                  </p:childTnLst>
                                </p:cTn>
                              </p:par>
                            </p:childTnLst>
                          </p:cTn>
                        </p:par>
                        <p:par>
                          <p:cTn id="10" fill="hold" nodeType="afterGroup">
                            <p:stCondLst>
                              <p:cond delay="2440"/>
                            </p:stCondLst>
                            <p:childTnLst>
                              <p:par>
                                <p:cTn id="11" presetID="51" presetClass="entr" presetSubtype="0" fill="hold" nodeType="afterEffect">
                                  <p:stCondLst>
                                    <p:cond delay="0"/>
                                  </p:stCondLst>
                                  <p:childTnLst>
                                    <p:set>
                                      <p:cBhvr>
                                        <p:cTn id="12" dur="1" fill="hold">
                                          <p:stCondLst>
                                            <p:cond delay="0"/>
                                          </p:stCondLst>
                                        </p:cTn>
                                        <p:tgtEl>
                                          <p:spTgt spid="149515"/>
                                        </p:tgtEl>
                                        <p:attrNameLst>
                                          <p:attrName>style.visibility</p:attrName>
                                        </p:attrNameLst>
                                      </p:cBhvr>
                                      <p:to>
                                        <p:strVal val="visible"/>
                                      </p:to>
                                    </p:set>
                                    <p:animEffect transition="in" filter="fade">
                                      <p:cBhvr>
                                        <p:cTn id="13" dur="770" decel="100000"/>
                                        <p:tgtEl>
                                          <p:spTgt spid="149515"/>
                                        </p:tgtEl>
                                      </p:cBhvr>
                                    </p:animEffect>
                                    <p:animScale>
                                      <p:cBhvr>
                                        <p:cTn id="14" dur="770" decel="100000"/>
                                        <p:tgtEl>
                                          <p:spTgt spid="149515"/>
                                        </p:tgtEl>
                                      </p:cBhvr>
                                      <p:from x="10000" y="10000"/>
                                      <p:to x="200000" y="450000"/>
                                    </p:animScale>
                                    <p:animScale>
                                      <p:cBhvr>
                                        <p:cTn id="15" dur="1230" accel="100000" fill="hold">
                                          <p:stCondLst>
                                            <p:cond delay="770"/>
                                          </p:stCondLst>
                                        </p:cTn>
                                        <p:tgtEl>
                                          <p:spTgt spid="149515"/>
                                        </p:tgtEl>
                                      </p:cBhvr>
                                      <p:from x="200000" y="450000"/>
                                      <p:to x="100000" y="100000"/>
                                    </p:animScale>
                                    <p:set>
                                      <p:cBhvr>
                                        <p:cTn id="16" dur="770" fill="hold"/>
                                        <p:tgtEl>
                                          <p:spTgt spid="149515"/>
                                        </p:tgtEl>
                                        <p:attrNameLst>
                                          <p:attrName>ppt_x</p:attrName>
                                        </p:attrNameLst>
                                      </p:cBhvr>
                                      <p:to>
                                        <p:strVal val="(0.5)"/>
                                      </p:to>
                                    </p:set>
                                    <p:anim from="(0.5)" to="(#ppt_x)" calcmode="lin" valueType="num">
                                      <p:cBhvr>
                                        <p:cTn id="17" dur="1230" accel="100000" fill="hold">
                                          <p:stCondLst>
                                            <p:cond delay="770"/>
                                          </p:stCondLst>
                                        </p:cTn>
                                        <p:tgtEl>
                                          <p:spTgt spid="149515"/>
                                        </p:tgtEl>
                                        <p:attrNameLst>
                                          <p:attrName>ppt_x</p:attrName>
                                        </p:attrNameLst>
                                      </p:cBhvr>
                                    </p:anim>
                                    <p:set>
                                      <p:cBhvr>
                                        <p:cTn id="18" dur="770" fill="hold"/>
                                        <p:tgtEl>
                                          <p:spTgt spid="149515"/>
                                        </p:tgtEl>
                                        <p:attrNameLst>
                                          <p:attrName>ppt_y</p:attrName>
                                        </p:attrNameLst>
                                      </p:cBhvr>
                                      <p:to>
                                        <p:strVal val="(#ppt_y+0.4)"/>
                                      </p:to>
                                    </p:set>
                                    <p:anim from="(#ppt_y+0.4)" to="(#ppt_y)" calcmode="lin" valueType="num">
                                      <p:cBhvr>
                                        <p:cTn id="19" dur="1230" accel="100000" fill="hold">
                                          <p:stCondLst>
                                            <p:cond delay="770"/>
                                          </p:stCondLst>
                                        </p:cTn>
                                        <p:tgtEl>
                                          <p:spTgt spid="149515"/>
                                        </p:tgtEl>
                                        <p:attrNameLst>
                                          <p:attrName>ppt_y</p:attrName>
                                        </p:attrNameLst>
                                      </p:cBhvr>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40" presetClass="entr" presetSubtype="0" fill="hold" grpId="0" nodeType="clickEffect">
                                  <p:stCondLst>
                                    <p:cond delay="0"/>
                                  </p:stCondLst>
                                  <p:iterate type="lt">
                                    <p:tmPct val="10000"/>
                                  </p:iterate>
                                  <p:childTnLst>
                                    <p:set>
                                      <p:cBhvr>
                                        <p:cTn id="23" dur="1" fill="hold">
                                          <p:stCondLst>
                                            <p:cond delay="0"/>
                                          </p:stCondLst>
                                        </p:cTn>
                                        <p:tgtEl>
                                          <p:spTgt spid="149511"/>
                                        </p:tgtEl>
                                        <p:attrNameLst>
                                          <p:attrName>style.visibility</p:attrName>
                                        </p:attrNameLst>
                                      </p:cBhvr>
                                      <p:to>
                                        <p:strVal val="visible"/>
                                      </p:to>
                                    </p:set>
                                    <p:animEffect transition="in" filter="fade">
                                      <p:cBhvr>
                                        <p:cTn id="24" dur="500"/>
                                        <p:tgtEl>
                                          <p:spTgt spid="149511"/>
                                        </p:tgtEl>
                                      </p:cBhvr>
                                    </p:animEffect>
                                    <p:anim calcmode="lin" valueType="num">
                                      <p:cBhvr>
                                        <p:cTn id="25" dur="500" fill="hold"/>
                                        <p:tgtEl>
                                          <p:spTgt spid="149511"/>
                                        </p:tgtEl>
                                        <p:attrNameLst>
                                          <p:attrName>ppt_x</p:attrName>
                                        </p:attrNameLst>
                                      </p:cBhvr>
                                      <p:tavLst>
                                        <p:tav tm="0">
                                          <p:val>
                                            <p:strVal val="#ppt_x-.1"/>
                                          </p:val>
                                        </p:tav>
                                        <p:tav tm="100000">
                                          <p:val>
                                            <p:strVal val="#ppt_x"/>
                                          </p:val>
                                        </p:tav>
                                      </p:tavLst>
                                    </p:anim>
                                    <p:anim calcmode="lin" valueType="num">
                                      <p:cBhvr>
                                        <p:cTn id="26" dur="500" fill="hold"/>
                                        <p:tgtEl>
                                          <p:spTgt spid="149511"/>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3850"/>
                            </p:stCondLst>
                            <p:childTnLst>
                              <p:par>
                                <p:cTn id="28" presetID="25" presetClass="entr" presetSubtype="0" fill="hold" nodeType="afterEffect">
                                  <p:stCondLst>
                                    <p:cond delay="0"/>
                                  </p:stCondLst>
                                  <p:childTnLst>
                                    <p:set>
                                      <p:cBhvr>
                                        <p:cTn id="29" dur="1" fill="hold">
                                          <p:stCondLst>
                                            <p:cond delay="0"/>
                                          </p:stCondLst>
                                        </p:cTn>
                                        <p:tgtEl>
                                          <p:spTgt spid="149509"/>
                                        </p:tgtEl>
                                        <p:attrNameLst>
                                          <p:attrName>style.visibility</p:attrName>
                                        </p:attrNameLst>
                                      </p:cBhvr>
                                      <p:to>
                                        <p:strVal val="visible"/>
                                      </p:to>
                                    </p:set>
                                    <p:anim calcmode="lin" valueType="num">
                                      <p:cBhvr>
                                        <p:cTn id="30" dur="500" decel="50000" fill="hold">
                                          <p:stCondLst>
                                            <p:cond delay="0"/>
                                          </p:stCondLst>
                                        </p:cTn>
                                        <p:tgtEl>
                                          <p:spTgt spid="149509"/>
                                        </p:tgtEl>
                                        <p:attrNameLst>
                                          <p:attrName>style.rotation</p:attrName>
                                        </p:attrNameLst>
                                      </p:cBhvr>
                                      <p:tavLst>
                                        <p:tav tm="0">
                                          <p:val>
                                            <p:fltVal val="-90"/>
                                          </p:val>
                                        </p:tav>
                                        <p:tav tm="100000">
                                          <p:val>
                                            <p:fltVal val="0"/>
                                          </p:val>
                                        </p:tav>
                                      </p:tavLst>
                                    </p:anim>
                                    <p:anim calcmode="lin" valueType="num">
                                      <p:cBhvr>
                                        <p:cTn id="31" dur="500" decel="50000" fill="hold">
                                          <p:stCondLst>
                                            <p:cond delay="0"/>
                                          </p:stCondLst>
                                        </p:cTn>
                                        <p:tgtEl>
                                          <p:spTgt spid="149509"/>
                                        </p:tgtEl>
                                        <p:attrNameLst>
                                          <p:attrName>ppt_w</p:attrName>
                                        </p:attrNameLst>
                                      </p:cBhvr>
                                      <p:tavLst>
                                        <p:tav tm="0">
                                          <p:val>
                                            <p:strVal val="#ppt_w"/>
                                          </p:val>
                                        </p:tav>
                                        <p:tav tm="100000">
                                          <p:val>
                                            <p:strVal val="#ppt_w*.05"/>
                                          </p:val>
                                        </p:tav>
                                      </p:tavLst>
                                    </p:anim>
                                    <p:anim calcmode="lin" valueType="num">
                                      <p:cBhvr>
                                        <p:cTn id="32" dur="500" accel="50000" fill="hold">
                                          <p:stCondLst>
                                            <p:cond delay="500"/>
                                          </p:stCondLst>
                                        </p:cTn>
                                        <p:tgtEl>
                                          <p:spTgt spid="149509"/>
                                        </p:tgtEl>
                                        <p:attrNameLst>
                                          <p:attrName>ppt_w</p:attrName>
                                        </p:attrNameLst>
                                      </p:cBhvr>
                                      <p:tavLst>
                                        <p:tav tm="0">
                                          <p:val>
                                            <p:strVal val="#ppt_w*.05"/>
                                          </p:val>
                                        </p:tav>
                                        <p:tav tm="100000">
                                          <p:val>
                                            <p:strVal val="#ppt_w"/>
                                          </p:val>
                                        </p:tav>
                                      </p:tavLst>
                                    </p:anim>
                                    <p:anim calcmode="lin" valueType="num">
                                      <p:cBhvr>
                                        <p:cTn id="33" dur="1000" fill="hold"/>
                                        <p:tgtEl>
                                          <p:spTgt spid="149509"/>
                                        </p:tgtEl>
                                        <p:attrNameLst>
                                          <p:attrName>ppt_h</p:attrName>
                                        </p:attrNameLst>
                                      </p:cBhvr>
                                      <p:tavLst>
                                        <p:tav tm="0">
                                          <p:val>
                                            <p:strVal val="#ppt_h"/>
                                          </p:val>
                                        </p:tav>
                                        <p:tav tm="100000">
                                          <p:val>
                                            <p:strVal val="#ppt_h"/>
                                          </p:val>
                                        </p:tav>
                                      </p:tavLst>
                                    </p:anim>
                                    <p:anim calcmode="lin" valueType="num">
                                      <p:cBhvr>
                                        <p:cTn id="34" dur="500" decel="50000" fill="hold">
                                          <p:stCondLst>
                                            <p:cond delay="0"/>
                                          </p:stCondLst>
                                        </p:cTn>
                                        <p:tgtEl>
                                          <p:spTgt spid="149509"/>
                                        </p:tgtEl>
                                        <p:attrNameLst>
                                          <p:attrName>ppt_x</p:attrName>
                                        </p:attrNameLst>
                                      </p:cBhvr>
                                      <p:tavLst>
                                        <p:tav tm="0">
                                          <p:val>
                                            <p:strVal val="#ppt_x+.4"/>
                                          </p:val>
                                        </p:tav>
                                        <p:tav tm="100000">
                                          <p:val>
                                            <p:strVal val="#ppt_x"/>
                                          </p:val>
                                        </p:tav>
                                      </p:tavLst>
                                    </p:anim>
                                    <p:anim calcmode="lin" valueType="num">
                                      <p:cBhvr>
                                        <p:cTn id="35" dur="500" decel="50000" fill="hold">
                                          <p:stCondLst>
                                            <p:cond delay="0"/>
                                          </p:stCondLst>
                                        </p:cTn>
                                        <p:tgtEl>
                                          <p:spTgt spid="149509"/>
                                        </p:tgtEl>
                                        <p:attrNameLst>
                                          <p:attrName>ppt_y</p:attrName>
                                        </p:attrNameLst>
                                      </p:cBhvr>
                                      <p:tavLst>
                                        <p:tav tm="0">
                                          <p:val>
                                            <p:strVal val="#ppt_y-.2"/>
                                          </p:val>
                                        </p:tav>
                                        <p:tav tm="100000">
                                          <p:val>
                                            <p:strVal val="#ppt_y+.1"/>
                                          </p:val>
                                        </p:tav>
                                      </p:tavLst>
                                    </p:anim>
                                    <p:anim calcmode="lin" valueType="num">
                                      <p:cBhvr>
                                        <p:cTn id="36" dur="500" accel="50000" fill="hold">
                                          <p:stCondLst>
                                            <p:cond delay="500"/>
                                          </p:stCondLst>
                                        </p:cTn>
                                        <p:tgtEl>
                                          <p:spTgt spid="149509"/>
                                        </p:tgtEl>
                                        <p:attrNameLst>
                                          <p:attrName>ppt_y</p:attrName>
                                        </p:attrNameLst>
                                      </p:cBhvr>
                                      <p:tavLst>
                                        <p:tav tm="0">
                                          <p:val>
                                            <p:strVal val="#ppt_y+.1"/>
                                          </p:val>
                                        </p:tav>
                                        <p:tav tm="100000">
                                          <p:val>
                                            <p:strVal val="#ppt_y"/>
                                          </p:val>
                                        </p:tav>
                                      </p:tavLst>
                                    </p:anim>
                                    <p:animEffect transition="in" filter="fade">
                                      <p:cBhvr>
                                        <p:cTn id="37" dur="1000" decel="50000">
                                          <p:stCondLst>
                                            <p:cond delay="0"/>
                                          </p:stCondLst>
                                        </p:cTn>
                                        <p:tgtEl>
                                          <p:spTgt spid="149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Box 4"/>
          <p:cNvSpPr txBox="1">
            <a:spLocks noChangeArrowheads="1"/>
          </p:cNvSpPr>
          <p:nvPr/>
        </p:nvSpPr>
        <p:spPr bwMode="auto">
          <a:xfrm>
            <a:off x="2209800" y="152400"/>
            <a:ext cx="4724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a:solidFill>
                  <a:srgbClr val="CC3300"/>
                </a:solidFill>
              </a:rPr>
              <a:t>BROWN’S LAST DAYS</a:t>
            </a:r>
          </a:p>
        </p:txBody>
      </p:sp>
      <p:sp>
        <p:nvSpPr>
          <p:cNvPr id="120837" name="Rectangle 5"/>
          <p:cNvSpPr>
            <a:spLocks noChangeArrowheads="1"/>
          </p:cNvSpPr>
          <p:nvPr/>
        </p:nvSpPr>
        <p:spPr bwMode="auto">
          <a:xfrm>
            <a:off x="4973638" y="5105400"/>
            <a:ext cx="3200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400">
                <a:solidFill>
                  <a:srgbClr val="CC3300"/>
                </a:solidFill>
              </a:rPr>
              <a:t>On December 2, 1859, John Brown was hanged.</a:t>
            </a:r>
          </a:p>
        </p:txBody>
      </p:sp>
      <p:sp>
        <p:nvSpPr>
          <p:cNvPr id="120838" name="Rectangle 6"/>
          <p:cNvSpPr>
            <a:spLocks noChangeArrowheads="1"/>
          </p:cNvSpPr>
          <p:nvPr/>
        </p:nvSpPr>
        <p:spPr bwMode="auto">
          <a:xfrm>
            <a:off x="4868863" y="3986213"/>
            <a:ext cx="34099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000">
                <a:solidFill>
                  <a:srgbClr val="0033CC"/>
                </a:solidFill>
              </a:rPr>
              <a:t>Brown and six others were found guilty and sentenced to be hanged.</a:t>
            </a:r>
          </a:p>
        </p:txBody>
      </p:sp>
      <p:sp>
        <p:nvSpPr>
          <p:cNvPr id="120839" name="Rectangle 7"/>
          <p:cNvSpPr>
            <a:spLocks noChangeArrowheads="1"/>
          </p:cNvSpPr>
          <p:nvPr/>
        </p:nvSpPr>
        <p:spPr bwMode="auto">
          <a:xfrm>
            <a:off x="446088" y="1447800"/>
            <a:ext cx="3352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000">
                <a:solidFill>
                  <a:srgbClr val="FF6600"/>
                </a:solidFill>
              </a:rPr>
              <a:t>Instead, he was tried at Charles Town for murder, insurrection, and treason.</a:t>
            </a:r>
          </a:p>
        </p:txBody>
      </p:sp>
      <p:sp>
        <p:nvSpPr>
          <p:cNvPr id="120840" name="Rectangle 8"/>
          <p:cNvSpPr>
            <a:spLocks noChangeArrowheads="1"/>
          </p:cNvSpPr>
          <p:nvPr/>
        </p:nvSpPr>
        <p:spPr bwMode="auto">
          <a:xfrm>
            <a:off x="407988" y="777875"/>
            <a:ext cx="3429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000">
                <a:solidFill>
                  <a:srgbClr val="0033CC"/>
                </a:solidFill>
              </a:rPr>
              <a:t>Some wanted Brown lynched for his crime.</a:t>
            </a:r>
          </a:p>
        </p:txBody>
      </p:sp>
      <p:pic>
        <p:nvPicPr>
          <p:cNvPr id="120841"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19600" y="814388"/>
            <a:ext cx="4306888" cy="290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0844" name="Picture 12" descr="File:'The Last Moments of John Brown', oil on canvas painting by Thomas Hovenden.jpg">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 y="2500313"/>
            <a:ext cx="333216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20844"/>
                                        </p:tgtEl>
                                        <p:attrNameLst>
                                          <p:attrName>style.visibility</p:attrName>
                                        </p:attrNameLst>
                                      </p:cBhvr>
                                      <p:to>
                                        <p:strVal val="visible"/>
                                      </p:to>
                                    </p:set>
                                    <p:animEffect transition="in" filter="diamond(in)">
                                      <p:cBhvr>
                                        <p:cTn id="7" dur="2000"/>
                                        <p:tgtEl>
                                          <p:spTgt spid="1208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120840">
                                            <p:txEl>
                                              <p:pRg st="0" end="0"/>
                                            </p:txEl>
                                          </p:spTgt>
                                        </p:tgtEl>
                                        <p:attrNameLst>
                                          <p:attrName>style.visibility</p:attrName>
                                        </p:attrNameLst>
                                      </p:cBhvr>
                                      <p:to>
                                        <p:strVal val="visible"/>
                                      </p:to>
                                    </p:set>
                                    <p:anim calcmode="discrete" valueType="clr">
                                      <p:cBhvr override="childStyle">
                                        <p:cTn id="12" dur="80"/>
                                        <p:tgtEl>
                                          <p:spTgt spid="12084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20840">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120840">
                                            <p:txEl>
                                              <p:pRg st="0" end="0"/>
                                            </p:txEl>
                                          </p:spTgt>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nodeType="clickEffect">
                                  <p:stCondLst>
                                    <p:cond delay="0"/>
                                  </p:stCondLst>
                                  <p:childTnLst>
                                    <p:set>
                                      <p:cBhvr>
                                        <p:cTn id="18" dur="1" fill="hold">
                                          <p:stCondLst>
                                            <p:cond delay="0"/>
                                          </p:stCondLst>
                                        </p:cTn>
                                        <p:tgtEl>
                                          <p:spTgt spid="120839">
                                            <p:txEl>
                                              <p:pRg st="0" end="0"/>
                                            </p:txEl>
                                          </p:spTgt>
                                        </p:tgtEl>
                                        <p:attrNameLst>
                                          <p:attrName>style.visibility</p:attrName>
                                        </p:attrNameLst>
                                      </p:cBhvr>
                                      <p:to>
                                        <p:strVal val="visible"/>
                                      </p:to>
                                    </p:set>
                                    <p:anim calcmode="lin" valueType="num">
                                      <p:cBhvr>
                                        <p:cTn id="19" dur="500" decel="50000" fill="hold">
                                          <p:stCondLst>
                                            <p:cond delay="0"/>
                                          </p:stCondLst>
                                        </p:cTn>
                                        <p:tgtEl>
                                          <p:spTgt spid="120839">
                                            <p:txEl>
                                              <p:pRg st="0" end="0"/>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20839">
                                            <p:txEl>
                                              <p:pRg st="0" end="0"/>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20839">
                                            <p:txEl>
                                              <p:pRg st="0" end="0"/>
                                            </p:txEl>
                                          </p:spTgt>
                                        </p:tgtEl>
                                        <p:attrNameLst>
                                          <p:attrName>ppt_w</p:attrName>
                                        </p:attrNameLst>
                                      </p:cBhvr>
                                      <p:tavLst>
                                        <p:tav tm="0">
                                          <p:val>
                                            <p:strVal val="#ppt_w*.05"/>
                                          </p:val>
                                        </p:tav>
                                        <p:tav tm="100000">
                                          <p:val>
                                            <p:strVal val="#ppt_w"/>
                                          </p:val>
                                        </p:tav>
                                      </p:tavLst>
                                    </p:anim>
                                    <p:anim calcmode="lin" valueType="num">
                                      <p:cBhvr>
                                        <p:cTn id="22" dur="1000" fill="hold"/>
                                        <p:tgtEl>
                                          <p:spTgt spid="120839">
                                            <p:txEl>
                                              <p:pRg st="0" end="0"/>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20839">
                                            <p:txEl>
                                              <p:pRg st="0" end="0"/>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20839">
                                            <p:txEl>
                                              <p:pRg st="0" end="0"/>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20839">
                                            <p:txEl>
                                              <p:pRg st="0" end="0"/>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20839">
                                            <p:txEl>
                                              <p:pRg st="0" end="0"/>
                                            </p:txEl>
                                          </p:spTgt>
                                        </p:tgtEl>
                                      </p:cBhvr>
                                    </p:animEffect>
                                  </p:childTnLst>
                                </p:cTn>
                              </p:par>
                            </p:childTnLst>
                          </p:cTn>
                        </p:par>
                        <p:par>
                          <p:cTn id="27" fill="hold" nodeType="afterGroup">
                            <p:stCondLst>
                              <p:cond delay="1000"/>
                            </p:stCondLst>
                            <p:childTnLst>
                              <p:par>
                                <p:cTn id="28" presetID="29" presetClass="entr" presetSubtype="0" fill="hold" nodeType="afterEffect">
                                  <p:stCondLst>
                                    <p:cond delay="0"/>
                                  </p:stCondLst>
                                  <p:childTnLst>
                                    <p:set>
                                      <p:cBhvr>
                                        <p:cTn id="29" dur="1" fill="hold">
                                          <p:stCondLst>
                                            <p:cond delay="0"/>
                                          </p:stCondLst>
                                        </p:cTn>
                                        <p:tgtEl>
                                          <p:spTgt spid="120841"/>
                                        </p:tgtEl>
                                        <p:attrNameLst>
                                          <p:attrName>style.visibility</p:attrName>
                                        </p:attrNameLst>
                                      </p:cBhvr>
                                      <p:to>
                                        <p:strVal val="visible"/>
                                      </p:to>
                                    </p:set>
                                    <p:anim calcmode="lin" valueType="num">
                                      <p:cBhvr>
                                        <p:cTn id="30" dur="1000" fill="hold"/>
                                        <p:tgtEl>
                                          <p:spTgt spid="120841"/>
                                        </p:tgtEl>
                                        <p:attrNameLst>
                                          <p:attrName>ppt_x</p:attrName>
                                        </p:attrNameLst>
                                      </p:cBhvr>
                                      <p:tavLst>
                                        <p:tav tm="0">
                                          <p:val>
                                            <p:strVal val="#ppt_x-.2"/>
                                          </p:val>
                                        </p:tav>
                                        <p:tav tm="100000">
                                          <p:val>
                                            <p:strVal val="#ppt_x"/>
                                          </p:val>
                                        </p:tav>
                                      </p:tavLst>
                                    </p:anim>
                                    <p:anim calcmode="lin" valueType="num">
                                      <p:cBhvr>
                                        <p:cTn id="31" dur="1000" fill="hold"/>
                                        <p:tgtEl>
                                          <p:spTgt spid="120841"/>
                                        </p:tgtEl>
                                        <p:attrNameLst>
                                          <p:attrName>ppt_y</p:attrName>
                                        </p:attrNameLst>
                                      </p:cBhvr>
                                      <p:tavLst>
                                        <p:tav tm="0">
                                          <p:val>
                                            <p:strVal val="#ppt_y"/>
                                          </p:val>
                                        </p:tav>
                                        <p:tav tm="100000">
                                          <p:val>
                                            <p:strVal val="#ppt_y"/>
                                          </p:val>
                                        </p:tav>
                                      </p:tavLst>
                                    </p:anim>
                                    <p:animEffect transition="in" filter="wipe(right)" prLst="gradientSize: 0.1">
                                      <p:cBhvr>
                                        <p:cTn id="32" dur="1000"/>
                                        <p:tgtEl>
                                          <p:spTgt spid="12084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4" presetClass="entr" presetSubtype="0" accel="100000" fill="hold" grpId="0" nodeType="clickEffect">
                                  <p:stCondLst>
                                    <p:cond delay="0"/>
                                  </p:stCondLst>
                                  <p:childTnLst>
                                    <p:set>
                                      <p:cBhvr>
                                        <p:cTn id="36" dur="1" fill="hold">
                                          <p:stCondLst>
                                            <p:cond delay="0"/>
                                          </p:stCondLst>
                                        </p:cTn>
                                        <p:tgtEl>
                                          <p:spTgt spid="120838"/>
                                        </p:tgtEl>
                                        <p:attrNameLst>
                                          <p:attrName>style.visibility</p:attrName>
                                        </p:attrNameLst>
                                      </p:cBhvr>
                                      <p:to>
                                        <p:strVal val="visible"/>
                                      </p:to>
                                    </p:set>
                                    <p:anim calcmode="lin" valueType="num">
                                      <p:cBhvr>
                                        <p:cTn id="37" dur="500" fill="hold"/>
                                        <p:tgtEl>
                                          <p:spTgt spid="120838"/>
                                        </p:tgtEl>
                                        <p:attrNameLst>
                                          <p:attrName>ppt_w</p:attrName>
                                        </p:attrNameLst>
                                      </p:cBhvr>
                                      <p:tavLst>
                                        <p:tav tm="0">
                                          <p:val>
                                            <p:strVal val="#ppt_w*0.05"/>
                                          </p:val>
                                        </p:tav>
                                        <p:tav tm="100000">
                                          <p:val>
                                            <p:strVal val="#ppt_w"/>
                                          </p:val>
                                        </p:tav>
                                      </p:tavLst>
                                    </p:anim>
                                    <p:anim calcmode="lin" valueType="num">
                                      <p:cBhvr>
                                        <p:cTn id="38" dur="500" fill="hold"/>
                                        <p:tgtEl>
                                          <p:spTgt spid="120838"/>
                                        </p:tgtEl>
                                        <p:attrNameLst>
                                          <p:attrName>ppt_h</p:attrName>
                                        </p:attrNameLst>
                                      </p:cBhvr>
                                      <p:tavLst>
                                        <p:tav tm="0">
                                          <p:val>
                                            <p:strVal val="#ppt_h"/>
                                          </p:val>
                                        </p:tav>
                                        <p:tav tm="100000">
                                          <p:val>
                                            <p:strVal val="#ppt_h"/>
                                          </p:val>
                                        </p:tav>
                                      </p:tavLst>
                                    </p:anim>
                                    <p:anim calcmode="lin" valueType="num">
                                      <p:cBhvr>
                                        <p:cTn id="39" dur="500" fill="hold"/>
                                        <p:tgtEl>
                                          <p:spTgt spid="120838"/>
                                        </p:tgtEl>
                                        <p:attrNameLst>
                                          <p:attrName>ppt_x</p:attrName>
                                        </p:attrNameLst>
                                      </p:cBhvr>
                                      <p:tavLst>
                                        <p:tav tm="0">
                                          <p:val>
                                            <p:strVal val="#ppt_x-.2"/>
                                          </p:val>
                                        </p:tav>
                                        <p:tav tm="100000">
                                          <p:val>
                                            <p:strVal val="#ppt_x"/>
                                          </p:val>
                                        </p:tav>
                                      </p:tavLst>
                                    </p:anim>
                                    <p:anim calcmode="lin" valueType="num">
                                      <p:cBhvr>
                                        <p:cTn id="40" dur="500" fill="hold"/>
                                        <p:tgtEl>
                                          <p:spTgt spid="120838"/>
                                        </p:tgtEl>
                                        <p:attrNameLst>
                                          <p:attrName>ppt_y</p:attrName>
                                        </p:attrNameLst>
                                      </p:cBhvr>
                                      <p:tavLst>
                                        <p:tav tm="0">
                                          <p:val>
                                            <p:strVal val="#ppt_y"/>
                                          </p:val>
                                        </p:tav>
                                        <p:tav tm="100000">
                                          <p:val>
                                            <p:strVal val="#ppt_y"/>
                                          </p:val>
                                        </p:tav>
                                      </p:tavLst>
                                    </p:anim>
                                    <p:animEffect transition="in" filter="fade">
                                      <p:cBhvr>
                                        <p:cTn id="41" dur="500"/>
                                        <p:tgtEl>
                                          <p:spTgt spid="12083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7" presetClass="entr" presetSubtype="0" fill="hold" nodeType="clickEffect">
                                  <p:stCondLst>
                                    <p:cond delay="0"/>
                                  </p:stCondLst>
                                  <p:iterate type="lt">
                                    <p:tmPct val="50000"/>
                                  </p:iterate>
                                  <p:childTnLst>
                                    <p:set>
                                      <p:cBhvr>
                                        <p:cTn id="45" dur="1" fill="hold">
                                          <p:stCondLst>
                                            <p:cond delay="0"/>
                                          </p:stCondLst>
                                        </p:cTn>
                                        <p:tgtEl>
                                          <p:spTgt spid="120837">
                                            <p:txEl>
                                              <p:pRg st="0" end="0"/>
                                            </p:txEl>
                                          </p:spTgt>
                                        </p:tgtEl>
                                        <p:attrNameLst>
                                          <p:attrName>style.visibility</p:attrName>
                                        </p:attrNameLst>
                                      </p:cBhvr>
                                      <p:to>
                                        <p:strVal val="visible"/>
                                      </p:to>
                                    </p:set>
                                    <p:anim calcmode="discrete" valueType="clr">
                                      <p:cBhvr override="childStyle">
                                        <p:cTn id="46" dur="80"/>
                                        <p:tgtEl>
                                          <p:spTgt spid="12083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7" dur="80"/>
                                        <p:tgtEl>
                                          <p:spTgt spid="120837">
                                            <p:txEl>
                                              <p:pRg st="0" end="0"/>
                                            </p:txEl>
                                          </p:spTgt>
                                        </p:tgtEl>
                                        <p:attrNameLst>
                                          <p:attrName>fillcolor</p:attrName>
                                        </p:attrNameLst>
                                      </p:cBhvr>
                                      <p:tavLst>
                                        <p:tav tm="0">
                                          <p:val>
                                            <p:clrVal>
                                              <a:schemeClr val="accent2"/>
                                            </p:clrVal>
                                          </p:val>
                                        </p:tav>
                                        <p:tav tm="50000">
                                          <p:val>
                                            <p:clrVal>
                                              <a:schemeClr val="hlink"/>
                                            </p:clrVal>
                                          </p:val>
                                        </p:tav>
                                      </p:tavLst>
                                    </p:anim>
                                    <p:set>
                                      <p:cBhvr>
                                        <p:cTn id="48" dur="80"/>
                                        <p:tgtEl>
                                          <p:spTgt spid="120837">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 Box 2"/>
          <p:cNvSpPr txBox="1">
            <a:spLocks noChangeArrowheads="1"/>
          </p:cNvSpPr>
          <p:nvPr/>
        </p:nvSpPr>
        <p:spPr bwMode="auto">
          <a:xfrm>
            <a:off x="609600" y="1958975"/>
            <a:ext cx="79248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sz="4800"/>
              <a:t>SECTION 2</a:t>
            </a:r>
          </a:p>
          <a:p>
            <a:pPr algn="ctr" eaLnBrk="1" hangingPunct="1">
              <a:spcBef>
                <a:spcPct val="50000"/>
              </a:spcBef>
            </a:pPr>
            <a:endParaRPr lang="en-US" sz="2000"/>
          </a:p>
          <a:p>
            <a:pPr algn="ctr" eaLnBrk="1" hangingPunct="1">
              <a:spcBef>
                <a:spcPct val="50000"/>
              </a:spcBef>
            </a:pPr>
            <a:r>
              <a:rPr lang="en-US" sz="4400">
                <a:solidFill>
                  <a:srgbClr val="CC3300"/>
                </a:solidFill>
              </a:rPr>
              <a:t>Moving Toward Secession</a:t>
            </a:r>
          </a:p>
        </p:txBody>
      </p:sp>
      <p:sp>
        <p:nvSpPr>
          <p:cNvPr id="51202" name="Text Box 3"/>
          <p:cNvSpPr txBox="1">
            <a:spLocks noChangeArrowheads="1"/>
          </p:cNvSpPr>
          <p:nvPr/>
        </p:nvSpPr>
        <p:spPr bwMode="auto">
          <a:xfrm>
            <a:off x="7162800" y="6110288"/>
            <a:ext cx="1447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eaLnBrk="1" hangingPunct="1">
              <a:spcBef>
                <a:spcPct val="50000"/>
              </a:spcBef>
            </a:pPr>
            <a:r>
              <a:rPr lang="en-US" sz="1800">
                <a:hlinkClick r:id="" action="ppaction://hlinkshowjump?jump=firstslide"/>
              </a:rPr>
              <a:t>Main Menu</a:t>
            </a:r>
            <a:endParaRPr lang="en-US" sz="180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4"/>
          <p:cNvSpPr txBox="1">
            <a:spLocks noChangeArrowheads="1"/>
          </p:cNvSpPr>
          <p:nvPr/>
        </p:nvSpPr>
        <p:spPr bwMode="auto">
          <a:xfrm>
            <a:off x="571500" y="1943100"/>
            <a:ext cx="8001000"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sz="4800"/>
              <a:t>SECTION 1</a:t>
            </a:r>
          </a:p>
          <a:p>
            <a:pPr algn="ctr" eaLnBrk="1" hangingPunct="1">
              <a:spcBef>
                <a:spcPct val="50000"/>
              </a:spcBef>
            </a:pPr>
            <a:endParaRPr lang="en-US" sz="2400"/>
          </a:p>
          <a:p>
            <a:pPr algn="ctr" eaLnBrk="1" hangingPunct="1">
              <a:spcBef>
                <a:spcPct val="50000"/>
              </a:spcBef>
            </a:pPr>
            <a:r>
              <a:rPr lang="en-US" sz="4400">
                <a:solidFill>
                  <a:srgbClr val="CC3300"/>
                </a:solidFill>
              </a:rPr>
              <a:t>Slavery Promotes Conflict</a:t>
            </a:r>
          </a:p>
        </p:txBody>
      </p:sp>
      <p:sp>
        <p:nvSpPr>
          <p:cNvPr id="16386" name="Text Box 5"/>
          <p:cNvSpPr txBox="1">
            <a:spLocks noChangeArrowheads="1"/>
          </p:cNvSpPr>
          <p:nvPr/>
        </p:nvSpPr>
        <p:spPr bwMode="auto">
          <a:xfrm>
            <a:off x="7162800" y="6034088"/>
            <a:ext cx="1371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eaLnBrk="1" hangingPunct="1">
              <a:spcBef>
                <a:spcPct val="50000"/>
              </a:spcBef>
            </a:pPr>
            <a:r>
              <a:rPr lang="en-US" sz="1800">
                <a:hlinkClick r:id="" action="ppaction://hlinkshowjump?jump=firstslide"/>
              </a:rPr>
              <a:t>Main Menu</a:t>
            </a:r>
            <a:endParaRPr lang="en-US" sz="180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 Box 2"/>
          <p:cNvSpPr txBox="1">
            <a:spLocks noChangeArrowheads="1"/>
          </p:cNvSpPr>
          <p:nvPr/>
        </p:nvSpPr>
        <p:spPr bwMode="auto">
          <a:xfrm>
            <a:off x="1295400" y="76200"/>
            <a:ext cx="6553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a:solidFill>
                  <a:srgbClr val="CC3300"/>
                </a:solidFill>
              </a:rPr>
              <a:t>THE RIFT BETWEEN NORTH AND SOUTH GROWS</a:t>
            </a:r>
          </a:p>
        </p:txBody>
      </p:sp>
      <p:sp>
        <p:nvSpPr>
          <p:cNvPr id="153603" name="Rectangle 3"/>
          <p:cNvSpPr>
            <a:spLocks noChangeArrowheads="1"/>
          </p:cNvSpPr>
          <p:nvPr/>
        </p:nvSpPr>
        <p:spPr bwMode="auto">
          <a:xfrm>
            <a:off x="723900" y="5200650"/>
            <a:ext cx="76962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400">
                <a:solidFill>
                  <a:srgbClr val="0033CC"/>
                </a:solidFill>
              </a:rPr>
              <a:t>The rise of the Republican Party, which opposed slavery, made southerners doubtful about their place in the Union.</a:t>
            </a:r>
          </a:p>
        </p:txBody>
      </p:sp>
      <p:sp>
        <p:nvSpPr>
          <p:cNvPr id="153604" name="Rectangle 4"/>
          <p:cNvSpPr>
            <a:spLocks noChangeArrowheads="1"/>
          </p:cNvSpPr>
          <p:nvPr/>
        </p:nvSpPr>
        <p:spPr bwMode="auto">
          <a:xfrm>
            <a:off x="495300" y="3886200"/>
            <a:ext cx="81534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400"/>
              <a:t>The decision to allow the people in new states to decide the issue of slavery created opportunities for violence like “</a:t>
            </a:r>
            <a:r>
              <a:rPr lang="en-US" sz="2400">
                <a:solidFill>
                  <a:srgbClr val="CC3300"/>
                </a:solidFill>
              </a:rPr>
              <a:t>Bleeding Kansas</a:t>
            </a:r>
            <a:r>
              <a:rPr lang="en-US" sz="2400"/>
              <a:t>.”</a:t>
            </a:r>
          </a:p>
        </p:txBody>
      </p:sp>
      <p:sp>
        <p:nvSpPr>
          <p:cNvPr id="153605" name="Rectangle 5"/>
          <p:cNvSpPr>
            <a:spLocks noChangeArrowheads="1"/>
          </p:cNvSpPr>
          <p:nvPr/>
        </p:nvSpPr>
        <p:spPr bwMode="auto">
          <a:xfrm>
            <a:off x="304800" y="1447800"/>
            <a:ext cx="44958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400">
                <a:solidFill>
                  <a:srgbClr val="0033CC"/>
                </a:solidFill>
              </a:rPr>
              <a:t>Two events caused the gap to widen between supporters and opponents of slavery in the 1850s.</a:t>
            </a:r>
          </a:p>
        </p:txBody>
      </p:sp>
      <p:pic>
        <p:nvPicPr>
          <p:cNvPr id="153606"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0600" y="1165225"/>
            <a:ext cx="4114800" cy="264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53605"/>
                                        </p:tgtEl>
                                        <p:attrNameLst>
                                          <p:attrName>style.visibility</p:attrName>
                                        </p:attrNameLst>
                                      </p:cBhvr>
                                      <p:to>
                                        <p:strVal val="visible"/>
                                      </p:to>
                                    </p:set>
                                    <p:anim calcmode="lin" valueType="num">
                                      <p:cBhvr>
                                        <p:cTn id="7" dur="500" decel="50000" fill="hold">
                                          <p:stCondLst>
                                            <p:cond delay="0"/>
                                          </p:stCondLst>
                                        </p:cTn>
                                        <p:tgtEl>
                                          <p:spTgt spid="15360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360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3605"/>
                                        </p:tgtEl>
                                        <p:attrNameLst>
                                          <p:attrName>ppt_w</p:attrName>
                                        </p:attrNameLst>
                                      </p:cBhvr>
                                      <p:tavLst>
                                        <p:tav tm="0">
                                          <p:val>
                                            <p:strVal val="#ppt_w*.05"/>
                                          </p:val>
                                        </p:tav>
                                        <p:tav tm="100000">
                                          <p:val>
                                            <p:strVal val="#ppt_w"/>
                                          </p:val>
                                        </p:tav>
                                      </p:tavLst>
                                    </p:anim>
                                    <p:anim calcmode="lin" valueType="num">
                                      <p:cBhvr>
                                        <p:cTn id="10" dur="1000" fill="hold"/>
                                        <p:tgtEl>
                                          <p:spTgt spid="15360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360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360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360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360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3604"/>
                                        </p:tgtEl>
                                        <p:attrNameLst>
                                          <p:attrName>style.visibility</p:attrName>
                                        </p:attrNameLst>
                                      </p:cBhvr>
                                      <p:to>
                                        <p:strVal val="visible"/>
                                      </p:to>
                                    </p:set>
                                    <p:anim calcmode="lin" valueType="num">
                                      <p:cBhvr additive="base">
                                        <p:cTn id="19" dur="500" fill="hold"/>
                                        <p:tgtEl>
                                          <p:spTgt spid="153604"/>
                                        </p:tgtEl>
                                        <p:attrNameLst>
                                          <p:attrName>ppt_x</p:attrName>
                                        </p:attrNameLst>
                                      </p:cBhvr>
                                      <p:tavLst>
                                        <p:tav tm="0">
                                          <p:val>
                                            <p:strVal val="#ppt_x"/>
                                          </p:val>
                                        </p:tav>
                                        <p:tav tm="100000">
                                          <p:val>
                                            <p:strVal val="#ppt_x"/>
                                          </p:val>
                                        </p:tav>
                                      </p:tavLst>
                                    </p:anim>
                                    <p:anim calcmode="lin" valueType="num">
                                      <p:cBhvr additive="base">
                                        <p:cTn id="20" dur="500" fill="hold"/>
                                        <p:tgtEl>
                                          <p:spTgt spid="15360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53603">
                                            <p:txEl>
                                              <p:pRg st="0" end="0"/>
                                            </p:txEl>
                                          </p:spTgt>
                                        </p:tgtEl>
                                        <p:attrNameLst>
                                          <p:attrName>style.visibility</p:attrName>
                                        </p:attrNameLst>
                                      </p:cBhvr>
                                      <p:to>
                                        <p:strVal val="visible"/>
                                      </p:to>
                                    </p:set>
                                    <p:anim calcmode="lin" valueType="num">
                                      <p:cBhvr additive="base">
                                        <p:cTn id="25" dur="500" fill="hold"/>
                                        <p:tgtEl>
                                          <p:spTgt spid="15360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3603">
                                            <p:txEl>
                                              <p:pRg st="0" end="0"/>
                                            </p:txEl>
                                          </p:spTgt>
                                        </p:tgtEl>
                                        <p:attrNameLst>
                                          <p:attrName>ppt_y</p:attrName>
                                        </p:attrNameLst>
                                      </p:cBhvr>
                                      <p:tavLst>
                                        <p:tav tm="0">
                                          <p:val>
                                            <p:strVal val="1+#ppt_h/2"/>
                                          </p:val>
                                        </p:tav>
                                        <p:tav tm="100000">
                                          <p:val>
                                            <p:strVal val="#ppt_y"/>
                                          </p:val>
                                        </p:tav>
                                      </p:tavLst>
                                    </p:anim>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153606"/>
                                        </p:tgtEl>
                                        <p:attrNameLst>
                                          <p:attrName>style.visibility</p:attrName>
                                        </p:attrNameLst>
                                      </p:cBhvr>
                                      <p:to>
                                        <p:strVal val="visible"/>
                                      </p:to>
                                    </p:set>
                                    <p:animEffect transition="in" filter="dissolve">
                                      <p:cBhvr>
                                        <p:cTn id="30" dur="1000"/>
                                        <p:tgtEl>
                                          <p:spTgt spid="153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4" grpId="0"/>
      <p:bldP spid="15360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4"/>
          <p:cNvSpPr>
            <a:spLocks noChangeArrowheads="1"/>
          </p:cNvSpPr>
          <p:nvPr/>
        </p:nvSpPr>
        <p:spPr bwMode="auto">
          <a:xfrm>
            <a:off x="2144713" y="152400"/>
            <a:ext cx="48545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spcBef>
                <a:spcPct val="50000"/>
              </a:spcBef>
            </a:pPr>
            <a:r>
              <a:rPr lang="en-US" sz="3200">
                <a:solidFill>
                  <a:srgbClr val="CC3300"/>
                </a:solidFill>
              </a:rPr>
              <a:t>THE ELECTION OF 1860</a:t>
            </a:r>
          </a:p>
        </p:txBody>
      </p:sp>
      <p:sp>
        <p:nvSpPr>
          <p:cNvPr id="176134" name="Rectangle 6"/>
          <p:cNvSpPr>
            <a:spLocks noChangeArrowheads="1"/>
          </p:cNvSpPr>
          <p:nvPr/>
        </p:nvSpPr>
        <p:spPr bwMode="auto">
          <a:xfrm>
            <a:off x="457200" y="762000"/>
            <a:ext cx="8229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400"/>
              <a:t>There were four candidates for president in the Election of 1860.</a:t>
            </a:r>
          </a:p>
        </p:txBody>
      </p:sp>
      <p:sp>
        <p:nvSpPr>
          <p:cNvPr id="176135" name="Rectangle 7"/>
          <p:cNvSpPr>
            <a:spLocks noChangeArrowheads="1"/>
          </p:cNvSpPr>
          <p:nvPr/>
        </p:nvSpPr>
        <p:spPr bwMode="auto">
          <a:xfrm>
            <a:off x="422275" y="1524000"/>
            <a:ext cx="82994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400">
                <a:solidFill>
                  <a:srgbClr val="0033CC"/>
                </a:solidFill>
              </a:rPr>
              <a:t>Democrats could not agree on a candidate.  They eventually split into two parties:</a:t>
            </a:r>
          </a:p>
        </p:txBody>
      </p:sp>
      <p:sp>
        <p:nvSpPr>
          <p:cNvPr id="176136" name="Rectangle 8"/>
          <p:cNvSpPr>
            <a:spLocks noChangeArrowheads="1"/>
          </p:cNvSpPr>
          <p:nvPr/>
        </p:nvSpPr>
        <p:spPr bwMode="auto">
          <a:xfrm>
            <a:off x="533400" y="2416175"/>
            <a:ext cx="57150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400">
                <a:solidFill>
                  <a:srgbClr val="CC3300"/>
                </a:solidFill>
              </a:rPr>
              <a:t>Southern Democrats</a:t>
            </a:r>
            <a:r>
              <a:rPr lang="en-US" sz="2400"/>
              <a:t> named John  Breckinridge as their candidate.  Their platform  supported the protection and expansion of slavery.</a:t>
            </a:r>
          </a:p>
        </p:txBody>
      </p:sp>
      <p:pic>
        <p:nvPicPr>
          <p:cNvPr id="176137"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0" y="2346325"/>
            <a:ext cx="1760538" cy="233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6138" name="Rectangle 10"/>
          <p:cNvSpPr>
            <a:spLocks noChangeArrowheads="1"/>
          </p:cNvSpPr>
          <p:nvPr/>
        </p:nvSpPr>
        <p:spPr bwMode="auto">
          <a:xfrm>
            <a:off x="2743200" y="4786313"/>
            <a:ext cx="61722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400">
                <a:solidFill>
                  <a:srgbClr val="CC3300"/>
                </a:solidFill>
              </a:rPr>
              <a:t>Northern Democrats</a:t>
            </a:r>
            <a:r>
              <a:rPr lang="en-US" sz="2400"/>
              <a:t> named Stephen A. Douglas as their candidate.  Their platform supported popular sovereignty  as a way to decide the slavery issue.</a:t>
            </a:r>
          </a:p>
        </p:txBody>
      </p:sp>
      <p:pic>
        <p:nvPicPr>
          <p:cNvPr id="176139" name="Picture 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4038600"/>
            <a:ext cx="2036763"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176134"/>
                                        </p:tgtEl>
                                        <p:attrNameLst>
                                          <p:attrName>style.visibility</p:attrName>
                                        </p:attrNameLst>
                                      </p:cBhvr>
                                      <p:to>
                                        <p:strVal val="visible"/>
                                      </p:to>
                                    </p:set>
                                    <p:animEffect transition="in" filter="fade">
                                      <p:cBhvr>
                                        <p:cTn id="7" dur="500"/>
                                        <p:tgtEl>
                                          <p:spTgt spid="176134"/>
                                        </p:tgtEl>
                                      </p:cBhvr>
                                    </p:animEffect>
                                    <p:anim calcmode="lin" valueType="num">
                                      <p:cBhvr>
                                        <p:cTn id="8" dur="500" fill="hold"/>
                                        <p:tgtEl>
                                          <p:spTgt spid="176134"/>
                                        </p:tgtEl>
                                        <p:attrNameLst>
                                          <p:attrName>ppt_x</p:attrName>
                                        </p:attrNameLst>
                                      </p:cBhvr>
                                      <p:tavLst>
                                        <p:tav tm="0">
                                          <p:val>
                                            <p:strVal val="#ppt_x-.1"/>
                                          </p:val>
                                        </p:tav>
                                        <p:tav tm="100000">
                                          <p:val>
                                            <p:strVal val="#ppt_x"/>
                                          </p:val>
                                        </p:tav>
                                      </p:tavLst>
                                    </p:anim>
                                    <p:anim calcmode="lin" valueType="num">
                                      <p:cBhvr>
                                        <p:cTn id="9" dur="500" fill="hold"/>
                                        <p:tgtEl>
                                          <p:spTgt spid="176134"/>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5" presetClass="entr" presetSubtype="0" fill="hold" grpId="0" nodeType="clickEffect">
                                  <p:stCondLst>
                                    <p:cond delay="0"/>
                                  </p:stCondLst>
                                  <p:childTnLst>
                                    <p:set>
                                      <p:cBhvr>
                                        <p:cTn id="13" dur="1" fill="hold">
                                          <p:stCondLst>
                                            <p:cond delay="0"/>
                                          </p:stCondLst>
                                        </p:cTn>
                                        <p:tgtEl>
                                          <p:spTgt spid="176135"/>
                                        </p:tgtEl>
                                        <p:attrNameLst>
                                          <p:attrName>style.visibility</p:attrName>
                                        </p:attrNameLst>
                                      </p:cBhvr>
                                      <p:to>
                                        <p:strVal val="visible"/>
                                      </p:to>
                                    </p:set>
                                    <p:anim calcmode="lin" valueType="num">
                                      <p:cBhvr>
                                        <p:cTn id="14" dur="500" decel="50000" fill="hold">
                                          <p:stCondLst>
                                            <p:cond delay="0"/>
                                          </p:stCondLst>
                                        </p:cTn>
                                        <p:tgtEl>
                                          <p:spTgt spid="176135"/>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176135"/>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176135"/>
                                        </p:tgtEl>
                                        <p:attrNameLst>
                                          <p:attrName>ppt_w</p:attrName>
                                        </p:attrNameLst>
                                      </p:cBhvr>
                                      <p:tavLst>
                                        <p:tav tm="0">
                                          <p:val>
                                            <p:strVal val="#ppt_w*.05"/>
                                          </p:val>
                                        </p:tav>
                                        <p:tav tm="100000">
                                          <p:val>
                                            <p:strVal val="#ppt_w"/>
                                          </p:val>
                                        </p:tav>
                                      </p:tavLst>
                                    </p:anim>
                                    <p:anim calcmode="lin" valueType="num">
                                      <p:cBhvr>
                                        <p:cTn id="17" dur="1000" fill="hold"/>
                                        <p:tgtEl>
                                          <p:spTgt spid="176135"/>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176135"/>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176135"/>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176135"/>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17613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8" presetClass="entr" presetSubtype="16" fill="hold" grpId="0" nodeType="clickEffect">
                                  <p:stCondLst>
                                    <p:cond delay="0"/>
                                  </p:stCondLst>
                                  <p:childTnLst>
                                    <p:set>
                                      <p:cBhvr>
                                        <p:cTn id="25" dur="1" fill="hold">
                                          <p:stCondLst>
                                            <p:cond delay="0"/>
                                          </p:stCondLst>
                                        </p:cTn>
                                        <p:tgtEl>
                                          <p:spTgt spid="176136"/>
                                        </p:tgtEl>
                                        <p:attrNameLst>
                                          <p:attrName>style.visibility</p:attrName>
                                        </p:attrNameLst>
                                      </p:cBhvr>
                                      <p:to>
                                        <p:strVal val="visible"/>
                                      </p:to>
                                    </p:set>
                                    <p:animEffect transition="in" filter="diamond(in)">
                                      <p:cBhvr>
                                        <p:cTn id="26" dur="2000"/>
                                        <p:tgtEl>
                                          <p:spTgt spid="176136"/>
                                        </p:tgtEl>
                                      </p:cBhvr>
                                    </p:animEffect>
                                  </p:childTnLst>
                                </p:cTn>
                              </p:par>
                            </p:childTnLst>
                          </p:cTn>
                        </p:par>
                        <p:par>
                          <p:cTn id="27" fill="hold" nodeType="afterGroup">
                            <p:stCondLst>
                              <p:cond delay="2000"/>
                            </p:stCondLst>
                            <p:childTnLst>
                              <p:par>
                                <p:cTn id="28" presetID="51" presetClass="entr" presetSubtype="0" fill="hold" nodeType="afterEffect">
                                  <p:stCondLst>
                                    <p:cond delay="0"/>
                                  </p:stCondLst>
                                  <p:childTnLst>
                                    <p:set>
                                      <p:cBhvr>
                                        <p:cTn id="29" dur="1" fill="hold">
                                          <p:stCondLst>
                                            <p:cond delay="0"/>
                                          </p:stCondLst>
                                        </p:cTn>
                                        <p:tgtEl>
                                          <p:spTgt spid="176137"/>
                                        </p:tgtEl>
                                        <p:attrNameLst>
                                          <p:attrName>style.visibility</p:attrName>
                                        </p:attrNameLst>
                                      </p:cBhvr>
                                      <p:to>
                                        <p:strVal val="visible"/>
                                      </p:to>
                                    </p:set>
                                    <p:animEffect transition="in" filter="fade">
                                      <p:cBhvr>
                                        <p:cTn id="30" dur="770" decel="100000"/>
                                        <p:tgtEl>
                                          <p:spTgt spid="176137"/>
                                        </p:tgtEl>
                                      </p:cBhvr>
                                    </p:animEffect>
                                    <p:animScale>
                                      <p:cBhvr>
                                        <p:cTn id="31" dur="770" decel="100000"/>
                                        <p:tgtEl>
                                          <p:spTgt spid="176137"/>
                                        </p:tgtEl>
                                      </p:cBhvr>
                                      <p:from x="10000" y="10000"/>
                                      <p:to x="200000" y="450000"/>
                                    </p:animScale>
                                    <p:animScale>
                                      <p:cBhvr>
                                        <p:cTn id="32" dur="1230" accel="100000" fill="hold">
                                          <p:stCondLst>
                                            <p:cond delay="770"/>
                                          </p:stCondLst>
                                        </p:cTn>
                                        <p:tgtEl>
                                          <p:spTgt spid="176137"/>
                                        </p:tgtEl>
                                      </p:cBhvr>
                                      <p:from x="200000" y="450000"/>
                                      <p:to x="100000" y="100000"/>
                                    </p:animScale>
                                    <p:set>
                                      <p:cBhvr>
                                        <p:cTn id="33" dur="770" fill="hold"/>
                                        <p:tgtEl>
                                          <p:spTgt spid="176137"/>
                                        </p:tgtEl>
                                        <p:attrNameLst>
                                          <p:attrName>ppt_x</p:attrName>
                                        </p:attrNameLst>
                                      </p:cBhvr>
                                      <p:to>
                                        <p:strVal val="(0.5)"/>
                                      </p:to>
                                    </p:set>
                                    <p:anim from="(0.5)" to="(#ppt_x)" calcmode="lin" valueType="num">
                                      <p:cBhvr>
                                        <p:cTn id="34" dur="1230" accel="100000" fill="hold">
                                          <p:stCondLst>
                                            <p:cond delay="770"/>
                                          </p:stCondLst>
                                        </p:cTn>
                                        <p:tgtEl>
                                          <p:spTgt spid="176137"/>
                                        </p:tgtEl>
                                        <p:attrNameLst>
                                          <p:attrName>ppt_x</p:attrName>
                                        </p:attrNameLst>
                                      </p:cBhvr>
                                    </p:anim>
                                    <p:set>
                                      <p:cBhvr>
                                        <p:cTn id="35" dur="770" fill="hold"/>
                                        <p:tgtEl>
                                          <p:spTgt spid="176137"/>
                                        </p:tgtEl>
                                        <p:attrNameLst>
                                          <p:attrName>ppt_y</p:attrName>
                                        </p:attrNameLst>
                                      </p:cBhvr>
                                      <p:to>
                                        <p:strVal val="(#ppt_y+0.4)"/>
                                      </p:to>
                                    </p:set>
                                    <p:anim from="(#ppt_y+0.4)" to="(#ppt_y)" calcmode="lin" valueType="num">
                                      <p:cBhvr>
                                        <p:cTn id="36" dur="1230" accel="100000" fill="hold">
                                          <p:stCondLst>
                                            <p:cond delay="770"/>
                                          </p:stCondLst>
                                        </p:cTn>
                                        <p:tgtEl>
                                          <p:spTgt spid="176137"/>
                                        </p:tgtEl>
                                        <p:attrNameLst>
                                          <p:attrName>ppt_y</p:attrName>
                                        </p:attrNameLst>
                                      </p:cBhvr>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8" presetClass="entr" presetSubtype="16" fill="hold" grpId="0" nodeType="clickEffect">
                                  <p:stCondLst>
                                    <p:cond delay="0"/>
                                  </p:stCondLst>
                                  <p:childTnLst>
                                    <p:set>
                                      <p:cBhvr>
                                        <p:cTn id="40" dur="1" fill="hold">
                                          <p:stCondLst>
                                            <p:cond delay="0"/>
                                          </p:stCondLst>
                                        </p:cTn>
                                        <p:tgtEl>
                                          <p:spTgt spid="176138"/>
                                        </p:tgtEl>
                                        <p:attrNameLst>
                                          <p:attrName>style.visibility</p:attrName>
                                        </p:attrNameLst>
                                      </p:cBhvr>
                                      <p:to>
                                        <p:strVal val="visible"/>
                                      </p:to>
                                    </p:set>
                                    <p:animEffect transition="in" filter="diamond(in)">
                                      <p:cBhvr>
                                        <p:cTn id="41" dur="2000"/>
                                        <p:tgtEl>
                                          <p:spTgt spid="176138"/>
                                        </p:tgtEl>
                                      </p:cBhvr>
                                    </p:animEffect>
                                  </p:childTnLst>
                                </p:cTn>
                              </p:par>
                            </p:childTnLst>
                          </p:cTn>
                        </p:par>
                        <p:par>
                          <p:cTn id="42" fill="hold" nodeType="afterGroup">
                            <p:stCondLst>
                              <p:cond delay="2000"/>
                            </p:stCondLst>
                            <p:childTnLst>
                              <p:par>
                                <p:cTn id="43" presetID="51" presetClass="entr" presetSubtype="0" fill="hold" nodeType="afterEffect">
                                  <p:stCondLst>
                                    <p:cond delay="0"/>
                                  </p:stCondLst>
                                  <p:childTnLst>
                                    <p:set>
                                      <p:cBhvr>
                                        <p:cTn id="44" dur="1" fill="hold">
                                          <p:stCondLst>
                                            <p:cond delay="0"/>
                                          </p:stCondLst>
                                        </p:cTn>
                                        <p:tgtEl>
                                          <p:spTgt spid="176139"/>
                                        </p:tgtEl>
                                        <p:attrNameLst>
                                          <p:attrName>style.visibility</p:attrName>
                                        </p:attrNameLst>
                                      </p:cBhvr>
                                      <p:to>
                                        <p:strVal val="visible"/>
                                      </p:to>
                                    </p:set>
                                    <p:animEffect transition="in" filter="fade">
                                      <p:cBhvr>
                                        <p:cTn id="45" dur="770" decel="100000"/>
                                        <p:tgtEl>
                                          <p:spTgt spid="176139"/>
                                        </p:tgtEl>
                                      </p:cBhvr>
                                    </p:animEffect>
                                    <p:animScale>
                                      <p:cBhvr>
                                        <p:cTn id="46" dur="770" decel="100000"/>
                                        <p:tgtEl>
                                          <p:spTgt spid="176139"/>
                                        </p:tgtEl>
                                      </p:cBhvr>
                                      <p:from x="10000" y="10000"/>
                                      <p:to x="200000" y="450000"/>
                                    </p:animScale>
                                    <p:animScale>
                                      <p:cBhvr>
                                        <p:cTn id="47" dur="1230" accel="100000" fill="hold">
                                          <p:stCondLst>
                                            <p:cond delay="770"/>
                                          </p:stCondLst>
                                        </p:cTn>
                                        <p:tgtEl>
                                          <p:spTgt spid="176139"/>
                                        </p:tgtEl>
                                      </p:cBhvr>
                                      <p:from x="200000" y="450000"/>
                                      <p:to x="100000" y="100000"/>
                                    </p:animScale>
                                    <p:set>
                                      <p:cBhvr>
                                        <p:cTn id="48" dur="770" fill="hold"/>
                                        <p:tgtEl>
                                          <p:spTgt spid="176139"/>
                                        </p:tgtEl>
                                        <p:attrNameLst>
                                          <p:attrName>ppt_x</p:attrName>
                                        </p:attrNameLst>
                                      </p:cBhvr>
                                      <p:to>
                                        <p:strVal val="(0.5)"/>
                                      </p:to>
                                    </p:set>
                                    <p:anim from="(0.5)" to="(#ppt_x)" calcmode="lin" valueType="num">
                                      <p:cBhvr>
                                        <p:cTn id="49" dur="1230" accel="100000" fill="hold">
                                          <p:stCondLst>
                                            <p:cond delay="770"/>
                                          </p:stCondLst>
                                        </p:cTn>
                                        <p:tgtEl>
                                          <p:spTgt spid="176139"/>
                                        </p:tgtEl>
                                        <p:attrNameLst>
                                          <p:attrName>ppt_x</p:attrName>
                                        </p:attrNameLst>
                                      </p:cBhvr>
                                    </p:anim>
                                    <p:set>
                                      <p:cBhvr>
                                        <p:cTn id="50" dur="770" fill="hold"/>
                                        <p:tgtEl>
                                          <p:spTgt spid="176139"/>
                                        </p:tgtEl>
                                        <p:attrNameLst>
                                          <p:attrName>ppt_y</p:attrName>
                                        </p:attrNameLst>
                                      </p:cBhvr>
                                      <p:to>
                                        <p:strVal val="(#ppt_y+0.4)"/>
                                      </p:to>
                                    </p:set>
                                    <p:anim from="(#ppt_y+0.4)" to="(#ppt_y)" calcmode="lin" valueType="num">
                                      <p:cBhvr>
                                        <p:cTn id="51" dur="1230" accel="100000" fill="hold">
                                          <p:stCondLst>
                                            <p:cond delay="770"/>
                                          </p:stCondLst>
                                        </p:cTn>
                                        <p:tgtEl>
                                          <p:spTgt spid="17613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4" grpId="0"/>
      <p:bldP spid="176135" grpId="0"/>
      <p:bldP spid="176136" grpId="0"/>
      <p:bldP spid="1761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4"/>
          <p:cNvSpPr>
            <a:spLocks noChangeArrowheads="1"/>
          </p:cNvSpPr>
          <p:nvPr/>
        </p:nvSpPr>
        <p:spPr bwMode="auto">
          <a:xfrm>
            <a:off x="381000" y="609600"/>
            <a:ext cx="53340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400">
                <a:solidFill>
                  <a:srgbClr val="CC3300"/>
                </a:solidFill>
              </a:rPr>
              <a:t>Republicans </a:t>
            </a:r>
            <a:r>
              <a:rPr lang="en-US" sz="2400"/>
              <a:t>nominated Abraham Lincoln as a compromise candidate because he did not have any political enemies.  Their platform supported making slavery illegal in the territories.</a:t>
            </a:r>
          </a:p>
        </p:txBody>
      </p:sp>
      <p:pic>
        <p:nvPicPr>
          <p:cNvPr id="17818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48400" y="228600"/>
            <a:ext cx="239395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8183" name="Rectangle 7"/>
          <p:cNvSpPr>
            <a:spLocks noChangeArrowheads="1"/>
          </p:cNvSpPr>
          <p:nvPr/>
        </p:nvSpPr>
        <p:spPr bwMode="auto">
          <a:xfrm>
            <a:off x="4343400" y="3962400"/>
            <a:ext cx="44196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400"/>
              <a:t>The </a:t>
            </a:r>
            <a:r>
              <a:rPr lang="en-US" sz="2400">
                <a:solidFill>
                  <a:srgbClr val="CC3300"/>
                </a:solidFill>
              </a:rPr>
              <a:t>Constitutional Union Party</a:t>
            </a:r>
            <a:r>
              <a:rPr lang="en-US" sz="2400"/>
              <a:t> named John Bell as their candidate.  Their platform took no position on slavery.  They wanted to uphold the Constitution.</a:t>
            </a:r>
          </a:p>
        </p:txBody>
      </p:sp>
      <p:pic>
        <p:nvPicPr>
          <p:cNvPr id="178186" name="Picture 10" descr="File:John Bell and Edward Everett, Constitutional Union Party.jpg">
            <a:hlinkClick r:id="rId4"/>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1000" y="3603625"/>
            <a:ext cx="3857625"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178181"/>
                                        </p:tgtEl>
                                        <p:attrNameLst>
                                          <p:attrName>style.visibility</p:attrName>
                                        </p:attrNameLst>
                                      </p:cBhvr>
                                      <p:to>
                                        <p:strVal val="visible"/>
                                      </p:to>
                                    </p:set>
                                    <p:animEffect transition="in" filter="fade">
                                      <p:cBhvr>
                                        <p:cTn id="7" dur="770" decel="100000"/>
                                        <p:tgtEl>
                                          <p:spTgt spid="178181"/>
                                        </p:tgtEl>
                                      </p:cBhvr>
                                    </p:animEffect>
                                    <p:animScale>
                                      <p:cBhvr>
                                        <p:cTn id="8" dur="770" decel="100000"/>
                                        <p:tgtEl>
                                          <p:spTgt spid="178181"/>
                                        </p:tgtEl>
                                      </p:cBhvr>
                                      <p:from x="10000" y="10000"/>
                                      <p:to x="200000" y="450000"/>
                                    </p:animScale>
                                    <p:animScale>
                                      <p:cBhvr>
                                        <p:cTn id="9" dur="1230" accel="100000" fill="hold">
                                          <p:stCondLst>
                                            <p:cond delay="770"/>
                                          </p:stCondLst>
                                        </p:cTn>
                                        <p:tgtEl>
                                          <p:spTgt spid="178181"/>
                                        </p:tgtEl>
                                      </p:cBhvr>
                                      <p:from x="200000" y="450000"/>
                                      <p:to x="100000" y="100000"/>
                                    </p:animScale>
                                    <p:set>
                                      <p:cBhvr>
                                        <p:cTn id="10" dur="770" fill="hold"/>
                                        <p:tgtEl>
                                          <p:spTgt spid="178181"/>
                                        </p:tgtEl>
                                        <p:attrNameLst>
                                          <p:attrName>ppt_x</p:attrName>
                                        </p:attrNameLst>
                                      </p:cBhvr>
                                      <p:to>
                                        <p:strVal val="(0.5)"/>
                                      </p:to>
                                    </p:set>
                                    <p:anim from="(0.5)" to="(#ppt_x)" calcmode="lin" valueType="num">
                                      <p:cBhvr>
                                        <p:cTn id="11" dur="1230" accel="100000" fill="hold">
                                          <p:stCondLst>
                                            <p:cond delay="770"/>
                                          </p:stCondLst>
                                        </p:cTn>
                                        <p:tgtEl>
                                          <p:spTgt spid="178181"/>
                                        </p:tgtEl>
                                        <p:attrNameLst>
                                          <p:attrName>ppt_x</p:attrName>
                                        </p:attrNameLst>
                                      </p:cBhvr>
                                    </p:anim>
                                    <p:set>
                                      <p:cBhvr>
                                        <p:cTn id="12" dur="770" fill="hold"/>
                                        <p:tgtEl>
                                          <p:spTgt spid="178181"/>
                                        </p:tgtEl>
                                        <p:attrNameLst>
                                          <p:attrName>ppt_y</p:attrName>
                                        </p:attrNameLst>
                                      </p:cBhvr>
                                      <p:to>
                                        <p:strVal val="(#ppt_y+0.4)"/>
                                      </p:to>
                                    </p:set>
                                    <p:anim from="(#ppt_y+0.4)" to="(#ppt_y)" calcmode="lin" valueType="num">
                                      <p:cBhvr>
                                        <p:cTn id="13" dur="1230" accel="100000" fill="hold">
                                          <p:stCondLst>
                                            <p:cond delay="770"/>
                                          </p:stCondLst>
                                        </p:cTn>
                                        <p:tgtEl>
                                          <p:spTgt spid="178181"/>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178183">
                                            <p:txEl>
                                              <p:pRg st="0" end="0"/>
                                            </p:txEl>
                                          </p:spTgt>
                                        </p:tgtEl>
                                        <p:attrNameLst>
                                          <p:attrName>style.visibility</p:attrName>
                                        </p:attrNameLst>
                                      </p:cBhvr>
                                      <p:to>
                                        <p:strVal val="visible"/>
                                      </p:to>
                                    </p:set>
                                    <p:animEffect transition="in" filter="dissolve">
                                      <p:cBhvr>
                                        <p:cTn id="18" dur="500"/>
                                        <p:tgtEl>
                                          <p:spTgt spid="178183">
                                            <p:txEl>
                                              <p:pRg st="0" end="0"/>
                                            </p:txEl>
                                          </p:spTgt>
                                        </p:tgtEl>
                                      </p:cBhvr>
                                    </p:animEffect>
                                  </p:childTnLst>
                                </p:cTn>
                              </p:par>
                            </p:childTnLst>
                          </p:cTn>
                        </p:par>
                        <p:par>
                          <p:cTn id="19" fill="hold" nodeType="afterGroup">
                            <p:stCondLst>
                              <p:cond delay="500"/>
                            </p:stCondLst>
                            <p:childTnLst>
                              <p:par>
                                <p:cTn id="20" presetID="51" presetClass="entr" presetSubtype="0" fill="hold" nodeType="afterEffect">
                                  <p:stCondLst>
                                    <p:cond delay="0"/>
                                  </p:stCondLst>
                                  <p:childTnLst>
                                    <p:set>
                                      <p:cBhvr>
                                        <p:cTn id="21" dur="1" fill="hold">
                                          <p:stCondLst>
                                            <p:cond delay="0"/>
                                          </p:stCondLst>
                                        </p:cTn>
                                        <p:tgtEl>
                                          <p:spTgt spid="178186"/>
                                        </p:tgtEl>
                                        <p:attrNameLst>
                                          <p:attrName>style.visibility</p:attrName>
                                        </p:attrNameLst>
                                      </p:cBhvr>
                                      <p:to>
                                        <p:strVal val="visible"/>
                                      </p:to>
                                    </p:set>
                                    <p:animEffect transition="in" filter="fade">
                                      <p:cBhvr>
                                        <p:cTn id="22" dur="770" decel="100000"/>
                                        <p:tgtEl>
                                          <p:spTgt spid="178186"/>
                                        </p:tgtEl>
                                      </p:cBhvr>
                                    </p:animEffect>
                                    <p:animScale>
                                      <p:cBhvr>
                                        <p:cTn id="23" dur="770" decel="100000"/>
                                        <p:tgtEl>
                                          <p:spTgt spid="178186"/>
                                        </p:tgtEl>
                                      </p:cBhvr>
                                      <p:from x="10000" y="10000"/>
                                      <p:to x="200000" y="450000"/>
                                    </p:animScale>
                                    <p:animScale>
                                      <p:cBhvr>
                                        <p:cTn id="24" dur="1230" accel="100000" fill="hold">
                                          <p:stCondLst>
                                            <p:cond delay="770"/>
                                          </p:stCondLst>
                                        </p:cTn>
                                        <p:tgtEl>
                                          <p:spTgt spid="178186"/>
                                        </p:tgtEl>
                                      </p:cBhvr>
                                      <p:from x="200000" y="450000"/>
                                      <p:to x="100000" y="100000"/>
                                    </p:animScale>
                                    <p:set>
                                      <p:cBhvr>
                                        <p:cTn id="25" dur="770" fill="hold"/>
                                        <p:tgtEl>
                                          <p:spTgt spid="178186"/>
                                        </p:tgtEl>
                                        <p:attrNameLst>
                                          <p:attrName>ppt_x</p:attrName>
                                        </p:attrNameLst>
                                      </p:cBhvr>
                                      <p:to>
                                        <p:strVal val="(0.5)"/>
                                      </p:to>
                                    </p:set>
                                    <p:anim from="(0.5)" to="(#ppt_x)" calcmode="lin" valueType="num">
                                      <p:cBhvr>
                                        <p:cTn id="26" dur="1230" accel="100000" fill="hold">
                                          <p:stCondLst>
                                            <p:cond delay="770"/>
                                          </p:stCondLst>
                                        </p:cTn>
                                        <p:tgtEl>
                                          <p:spTgt spid="178186"/>
                                        </p:tgtEl>
                                        <p:attrNameLst>
                                          <p:attrName>ppt_x</p:attrName>
                                        </p:attrNameLst>
                                      </p:cBhvr>
                                    </p:anim>
                                    <p:set>
                                      <p:cBhvr>
                                        <p:cTn id="27" dur="770" fill="hold"/>
                                        <p:tgtEl>
                                          <p:spTgt spid="178186"/>
                                        </p:tgtEl>
                                        <p:attrNameLst>
                                          <p:attrName>ppt_y</p:attrName>
                                        </p:attrNameLst>
                                      </p:cBhvr>
                                      <p:to>
                                        <p:strVal val="(#ppt_y+0.4)"/>
                                      </p:to>
                                    </p:set>
                                    <p:anim from="(#ppt_y+0.4)" to="(#ppt_y)" calcmode="lin" valueType="num">
                                      <p:cBhvr>
                                        <p:cTn id="28" dur="1230" accel="100000" fill="hold">
                                          <p:stCondLst>
                                            <p:cond delay="770"/>
                                          </p:stCondLst>
                                        </p:cTn>
                                        <p:tgtEl>
                                          <p:spTgt spid="17818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30" name="Picture 6" descr="WV_Ch11_Map_30_ 1860Elec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8975" y="1636713"/>
            <a:ext cx="4340225"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Rectangle 7"/>
          <p:cNvSpPr>
            <a:spLocks noChangeArrowheads="1"/>
          </p:cNvSpPr>
          <p:nvPr/>
        </p:nvSpPr>
        <p:spPr bwMode="auto">
          <a:xfrm>
            <a:off x="0" y="152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spcBef>
                <a:spcPct val="50000"/>
              </a:spcBef>
            </a:pPr>
            <a:endParaRPr lang="en-US" sz="2400">
              <a:solidFill>
                <a:srgbClr val="CC3300"/>
              </a:solidFill>
            </a:endParaRPr>
          </a:p>
        </p:txBody>
      </p:sp>
      <p:sp>
        <p:nvSpPr>
          <p:cNvPr id="59395" name="Rectangle 12"/>
          <p:cNvSpPr>
            <a:spLocks noChangeArrowheads="1"/>
          </p:cNvSpPr>
          <p:nvPr/>
        </p:nvSpPr>
        <p:spPr bwMode="auto">
          <a:xfrm>
            <a:off x="998538" y="192088"/>
            <a:ext cx="7146925"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3600">
                <a:solidFill>
                  <a:srgbClr val="CC3300"/>
                </a:solidFill>
              </a:rPr>
              <a:t>ELECTION OF 1860 IN VIRGINIA</a:t>
            </a:r>
          </a:p>
        </p:txBody>
      </p:sp>
      <p:sp>
        <p:nvSpPr>
          <p:cNvPr id="180237" name="Rectangle 13"/>
          <p:cNvSpPr>
            <a:spLocks noChangeArrowheads="1"/>
          </p:cNvSpPr>
          <p:nvPr/>
        </p:nvSpPr>
        <p:spPr bwMode="auto">
          <a:xfrm>
            <a:off x="152400" y="1157288"/>
            <a:ext cx="41941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spcBef>
                <a:spcPct val="50000"/>
              </a:spcBef>
            </a:pPr>
            <a:r>
              <a:rPr lang="en-US" sz="2800">
                <a:solidFill>
                  <a:srgbClr val="FF6600"/>
                </a:solidFill>
              </a:rPr>
              <a:t>Popular Vote in Virginia</a:t>
            </a:r>
          </a:p>
        </p:txBody>
      </p:sp>
      <p:sp>
        <p:nvSpPr>
          <p:cNvPr id="180238" name="Rectangle 14"/>
          <p:cNvSpPr>
            <a:spLocks noChangeArrowheads="1"/>
          </p:cNvSpPr>
          <p:nvPr/>
        </p:nvSpPr>
        <p:spPr bwMode="auto">
          <a:xfrm>
            <a:off x="609600" y="1847850"/>
            <a:ext cx="32004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2400">
                <a:solidFill>
                  <a:srgbClr val="0033CC"/>
                </a:solidFill>
              </a:rPr>
              <a:t>Bell 74,322</a:t>
            </a:r>
          </a:p>
          <a:p>
            <a:pPr eaLnBrk="1" hangingPunct="1"/>
            <a:endParaRPr lang="en-US" sz="2400">
              <a:solidFill>
                <a:srgbClr val="0033CC"/>
              </a:solidFill>
            </a:endParaRPr>
          </a:p>
          <a:p>
            <a:pPr eaLnBrk="1" hangingPunct="1"/>
            <a:r>
              <a:rPr lang="en-US" sz="2400">
                <a:solidFill>
                  <a:srgbClr val="0033CC"/>
                </a:solidFill>
              </a:rPr>
              <a:t>Breckinridge  73,598</a:t>
            </a:r>
          </a:p>
          <a:p>
            <a:pPr eaLnBrk="1" hangingPunct="1"/>
            <a:endParaRPr lang="en-US" sz="2400">
              <a:solidFill>
                <a:srgbClr val="0033CC"/>
              </a:solidFill>
            </a:endParaRPr>
          </a:p>
          <a:p>
            <a:pPr eaLnBrk="1" hangingPunct="1"/>
            <a:r>
              <a:rPr lang="en-US" sz="2400">
                <a:solidFill>
                  <a:srgbClr val="0033CC"/>
                </a:solidFill>
              </a:rPr>
              <a:t>Douglas  16,155</a:t>
            </a:r>
          </a:p>
          <a:p>
            <a:pPr eaLnBrk="1" hangingPunct="1"/>
            <a:endParaRPr lang="en-US" sz="2400">
              <a:solidFill>
                <a:srgbClr val="0033CC"/>
              </a:solidFill>
            </a:endParaRPr>
          </a:p>
          <a:p>
            <a:pPr eaLnBrk="1" hangingPunct="1"/>
            <a:r>
              <a:rPr lang="en-US" sz="2400">
                <a:solidFill>
                  <a:srgbClr val="0033CC"/>
                </a:solidFill>
              </a:rPr>
              <a:t>Lincoln  1,887</a:t>
            </a:r>
          </a:p>
        </p:txBody>
      </p:sp>
      <p:sp>
        <p:nvSpPr>
          <p:cNvPr id="180239" name="Rectangle 15"/>
          <p:cNvSpPr>
            <a:spLocks noChangeArrowheads="1"/>
          </p:cNvSpPr>
          <p:nvPr/>
        </p:nvSpPr>
        <p:spPr bwMode="auto">
          <a:xfrm>
            <a:off x="228600" y="5410200"/>
            <a:ext cx="8750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spcBef>
                <a:spcPct val="50000"/>
              </a:spcBef>
            </a:pPr>
            <a:r>
              <a:rPr lang="en-US" sz="2400">
                <a:solidFill>
                  <a:srgbClr val="CC3300"/>
                </a:solidFill>
              </a:rPr>
              <a:t>Of Lincoln’s 1,887 votes, 1,764 came from western Virginia.</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180230"/>
                                        </p:tgtEl>
                                        <p:attrNameLst>
                                          <p:attrName>style.visibility</p:attrName>
                                        </p:attrNameLst>
                                      </p:cBhvr>
                                      <p:to>
                                        <p:strVal val="visible"/>
                                      </p:to>
                                    </p:set>
                                    <p:animEffect transition="in" filter="fade">
                                      <p:cBhvr>
                                        <p:cTn id="7" dur="770" decel="100000"/>
                                        <p:tgtEl>
                                          <p:spTgt spid="180230"/>
                                        </p:tgtEl>
                                      </p:cBhvr>
                                    </p:animEffect>
                                    <p:animScale>
                                      <p:cBhvr>
                                        <p:cTn id="8" dur="770" decel="100000"/>
                                        <p:tgtEl>
                                          <p:spTgt spid="180230"/>
                                        </p:tgtEl>
                                      </p:cBhvr>
                                      <p:from x="10000" y="10000"/>
                                      <p:to x="200000" y="450000"/>
                                    </p:animScale>
                                    <p:animScale>
                                      <p:cBhvr>
                                        <p:cTn id="9" dur="1230" accel="100000" fill="hold">
                                          <p:stCondLst>
                                            <p:cond delay="770"/>
                                          </p:stCondLst>
                                        </p:cTn>
                                        <p:tgtEl>
                                          <p:spTgt spid="180230"/>
                                        </p:tgtEl>
                                      </p:cBhvr>
                                      <p:from x="200000" y="450000"/>
                                      <p:to x="100000" y="100000"/>
                                    </p:animScale>
                                    <p:set>
                                      <p:cBhvr>
                                        <p:cTn id="10" dur="770" fill="hold"/>
                                        <p:tgtEl>
                                          <p:spTgt spid="180230"/>
                                        </p:tgtEl>
                                        <p:attrNameLst>
                                          <p:attrName>ppt_x</p:attrName>
                                        </p:attrNameLst>
                                      </p:cBhvr>
                                      <p:to>
                                        <p:strVal val="(0.5)"/>
                                      </p:to>
                                    </p:set>
                                    <p:anim from="(0.5)" to="(#ppt_x)" calcmode="lin" valueType="num">
                                      <p:cBhvr>
                                        <p:cTn id="11" dur="1230" accel="100000" fill="hold">
                                          <p:stCondLst>
                                            <p:cond delay="770"/>
                                          </p:stCondLst>
                                        </p:cTn>
                                        <p:tgtEl>
                                          <p:spTgt spid="180230"/>
                                        </p:tgtEl>
                                        <p:attrNameLst>
                                          <p:attrName>ppt_x</p:attrName>
                                        </p:attrNameLst>
                                      </p:cBhvr>
                                    </p:anim>
                                    <p:set>
                                      <p:cBhvr>
                                        <p:cTn id="12" dur="770" fill="hold"/>
                                        <p:tgtEl>
                                          <p:spTgt spid="180230"/>
                                        </p:tgtEl>
                                        <p:attrNameLst>
                                          <p:attrName>ppt_y</p:attrName>
                                        </p:attrNameLst>
                                      </p:cBhvr>
                                      <p:to>
                                        <p:strVal val="(#ppt_y+0.4)"/>
                                      </p:to>
                                    </p:set>
                                    <p:anim from="(#ppt_y+0.4)" to="(#ppt_y)" calcmode="lin" valueType="num">
                                      <p:cBhvr>
                                        <p:cTn id="13" dur="1230" accel="100000" fill="hold">
                                          <p:stCondLst>
                                            <p:cond delay="770"/>
                                          </p:stCondLst>
                                        </p:cTn>
                                        <p:tgtEl>
                                          <p:spTgt spid="18023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80237"/>
                                        </p:tgtEl>
                                        <p:attrNameLst>
                                          <p:attrName>style.visibility</p:attrName>
                                        </p:attrNameLst>
                                      </p:cBhvr>
                                      <p:to>
                                        <p:strVal val="visible"/>
                                      </p:to>
                                    </p:set>
                                    <p:anim calcmode="discrete" valueType="clr">
                                      <p:cBhvr override="childStyle">
                                        <p:cTn id="18" dur="80"/>
                                        <p:tgtEl>
                                          <p:spTgt spid="18023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80237"/>
                                        </p:tgtEl>
                                        <p:attrNameLst>
                                          <p:attrName>fillcolor</p:attrName>
                                        </p:attrNameLst>
                                      </p:cBhvr>
                                      <p:tavLst>
                                        <p:tav tm="0">
                                          <p:val>
                                            <p:clrVal>
                                              <a:schemeClr val="accent2"/>
                                            </p:clrVal>
                                          </p:val>
                                        </p:tav>
                                        <p:tav tm="50000">
                                          <p:val>
                                            <p:clrVal>
                                              <a:schemeClr val="hlink"/>
                                            </p:clrVal>
                                          </p:val>
                                        </p:tav>
                                      </p:tavLst>
                                    </p:anim>
                                    <p:set>
                                      <p:cBhvr>
                                        <p:cTn id="20" dur="80"/>
                                        <p:tgtEl>
                                          <p:spTgt spid="180237"/>
                                        </p:tgtEl>
                                        <p:attrNameLst>
                                          <p:attrName>fill.type</p:attrName>
                                        </p:attrNameLst>
                                      </p:cBhvr>
                                      <p:to>
                                        <p:strVal val="solid"/>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180238">
                                            <p:txEl>
                                              <p:pRg st="0" end="0"/>
                                            </p:txEl>
                                          </p:spTgt>
                                        </p:tgtEl>
                                        <p:attrNameLst>
                                          <p:attrName>style.visibility</p:attrName>
                                        </p:attrNameLst>
                                      </p:cBhvr>
                                      <p:to>
                                        <p:strVal val="visible"/>
                                      </p:to>
                                    </p:set>
                                    <p:anim calcmode="lin" valueType="num">
                                      <p:cBhvr additive="base">
                                        <p:cTn id="25" dur="500" fill="hold"/>
                                        <p:tgtEl>
                                          <p:spTgt spid="180238">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8023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80238">
                                            <p:txEl>
                                              <p:pRg st="2" end="2"/>
                                            </p:txEl>
                                          </p:spTgt>
                                        </p:tgtEl>
                                        <p:attrNameLst>
                                          <p:attrName>style.visibility</p:attrName>
                                        </p:attrNameLst>
                                      </p:cBhvr>
                                      <p:to>
                                        <p:strVal val="visible"/>
                                      </p:to>
                                    </p:set>
                                    <p:anim calcmode="lin" valueType="num">
                                      <p:cBhvr additive="base">
                                        <p:cTn id="31" dur="500" fill="hold"/>
                                        <p:tgtEl>
                                          <p:spTgt spid="180238">
                                            <p:txEl>
                                              <p:pRg st="2" end="2"/>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8023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180238">
                                            <p:txEl>
                                              <p:pRg st="4" end="4"/>
                                            </p:txEl>
                                          </p:spTgt>
                                        </p:tgtEl>
                                        <p:attrNameLst>
                                          <p:attrName>style.visibility</p:attrName>
                                        </p:attrNameLst>
                                      </p:cBhvr>
                                      <p:to>
                                        <p:strVal val="visible"/>
                                      </p:to>
                                    </p:set>
                                    <p:anim calcmode="lin" valueType="num">
                                      <p:cBhvr additive="base">
                                        <p:cTn id="37" dur="500" fill="hold"/>
                                        <p:tgtEl>
                                          <p:spTgt spid="180238">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8023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nodeType="clickEffect">
                                  <p:stCondLst>
                                    <p:cond delay="0"/>
                                  </p:stCondLst>
                                  <p:childTnLst>
                                    <p:set>
                                      <p:cBhvr>
                                        <p:cTn id="42" dur="1" fill="hold">
                                          <p:stCondLst>
                                            <p:cond delay="0"/>
                                          </p:stCondLst>
                                        </p:cTn>
                                        <p:tgtEl>
                                          <p:spTgt spid="180238">
                                            <p:txEl>
                                              <p:pRg st="6" end="6"/>
                                            </p:txEl>
                                          </p:spTgt>
                                        </p:tgtEl>
                                        <p:attrNameLst>
                                          <p:attrName>style.visibility</p:attrName>
                                        </p:attrNameLst>
                                      </p:cBhvr>
                                      <p:to>
                                        <p:strVal val="visible"/>
                                      </p:to>
                                    </p:set>
                                    <p:anim calcmode="lin" valueType="num">
                                      <p:cBhvr additive="base">
                                        <p:cTn id="43" dur="500" fill="hold"/>
                                        <p:tgtEl>
                                          <p:spTgt spid="180238">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80238">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180239"/>
                                        </p:tgtEl>
                                        <p:attrNameLst>
                                          <p:attrName>style.visibility</p:attrName>
                                        </p:attrNameLst>
                                      </p:cBhvr>
                                      <p:to>
                                        <p:strVal val="visible"/>
                                      </p:to>
                                    </p:set>
                                    <p:anim calcmode="discrete" valueType="clr">
                                      <p:cBhvr override="childStyle">
                                        <p:cTn id="49" dur="80"/>
                                        <p:tgtEl>
                                          <p:spTgt spid="180239"/>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180239"/>
                                        </p:tgtEl>
                                        <p:attrNameLst>
                                          <p:attrName>fillcolor</p:attrName>
                                        </p:attrNameLst>
                                      </p:cBhvr>
                                      <p:tavLst>
                                        <p:tav tm="0">
                                          <p:val>
                                            <p:clrVal>
                                              <a:schemeClr val="accent2"/>
                                            </p:clrVal>
                                          </p:val>
                                        </p:tav>
                                        <p:tav tm="50000">
                                          <p:val>
                                            <p:clrVal>
                                              <a:schemeClr val="hlink"/>
                                            </p:clrVal>
                                          </p:val>
                                        </p:tav>
                                      </p:tavLst>
                                    </p:anim>
                                    <p:set>
                                      <p:cBhvr>
                                        <p:cTn id="51" dur="80"/>
                                        <p:tgtEl>
                                          <p:spTgt spid="18023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37" grpId="0"/>
      <p:bldP spid="18023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4" name="Picture 4" descr="8BCC717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0538" y="2795588"/>
            <a:ext cx="5729287"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Rectangle 5"/>
          <p:cNvSpPr>
            <a:spLocks noChangeArrowheads="1"/>
          </p:cNvSpPr>
          <p:nvPr/>
        </p:nvSpPr>
        <p:spPr bwMode="auto">
          <a:xfrm>
            <a:off x="1676400" y="152400"/>
            <a:ext cx="5791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sz="3200">
                <a:solidFill>
                  <a:srgbClr val="CC3300"/>
                </a:solidFill>
              </a:rPr>
              <a:t>NATIONAL RESULTS of the ELECTION OF 1860</a:t>
            </a:r>
          </a:p>
        </p:txBody>
      </p:sp>
      <p:sp>
        <p:nvSpPr>
          <p:cNvPr id="184327" name="Rectangle 7"/>
          <p:cNvSpPr>
            <a:spLocks noChangeArrowheads="1"/>
          </p:cNvSpPr>
          <p:nvPr/>
        </p:nvSpPr>
        <p:spPr bwMode="auto">
          <a:xfrm>
            <a:off x="609600" y="1304925"/>
            <a:ext cx="5486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000">
                <a:solidFill>
                  <a:srgbClr val="0033CC"/>
                </a:solidFill>
              </a:rPr>
              <a:t>Lincoln won 40% of the popular vote, but had a clear majority of the electoral vote.</a:t>
            </a:r>
          </a:p>
        </p:txBody>
      </p:sp>
      <p:sp>
        <p:nvSpPr>
          <p:cNvPr id="184328" name="Rectangle 8"/>
          <p:cNvSpPr>
            <a:spLocks noChangeArrowheads="1"/>
          </p:cNvSpPr>
          <p:nvPr/>
        </p:nvSpPr>
        <p:spPr bwMode="auto">
          <a:xfrm>
            <a:off x="6324600" y="1219200"/>
            <a:ext cx="2667000" cy="527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sz="2000">
                <a:solidFill>
                  <a:srgbClr val="0033CC"/>
                </a:solidFill>
              </a:rPr>
              <a:t>Lincoln carried all the northern states, except New Jersey.</a:t>
            </a:r>
          </a:p>
          <a:p>
            <a:pPr algn="ctr" eaLnBrk="1" hangingPunct="1"/>
            <a:endParaRPr lang="en-US" sz="2000">
              <a:solidFill>
                <a:srgbClr val="0033CC"/>
              </a:solidFill>
            </a:endParaRPr>
          </a:p>
          <a:p>
            <a:pPr algn="ctr" eaLnBrk="1" hangingPunct="1"/>
            <a:endParaRPr lang="en-US" sz="2000">
              <a:solidFill>
                <a:srgbClr val="0033CC"/>
              </a:solidFill>
            </a:endParaRPr>
          </a:p>
          <a:p>
            <a:pPr algn="ctr" eaLnBrk="1" hangingPunct="1"/>
            <a:r>
              <a:rPr lang="en-US" sz="2000">
                <a:solidFill>
                  <a:srgbClr val="0033CC"/>
                </a:solidFill>
              </a:rPr>
              <a:t>Breckinridge carried 11 of the 15 southern states.</a:t>
            </a:r>
          </a:p>
          <a:p>
            <a:pPr algn="ctr" eaLnBrk="1" hangingPunct="1"/>
            <a:endParaRPr lang="en-US" sz="2000">
              <a:solidFill>
                <a:srgbClr val="0033CC"/>
              </a:solidFill>
            </a:endParaRPr>
          </a:p>
          <a:p>
            <a:pPr algn="ctr" eaLnBrk="1" hangingPunct="1"/>
            <a:endParaRPr lang="en-US" sz="2000">
              <a:solidFill>
                <a:srgbClr val="0033CC"/>
              </a:solidFill>
            </a:endParaRPr>
          </a:p>
          <a:p>
            <a:pPr algn="ctr" eaLnBrk="1" hangingPunct="1"/>
            <a:r>
              <a:rPr lang="en-US" sz="2000">
                <a:solidFill>
                  <a:srgbClr val="0033CC"/>
                </a:solidFill>
              </a:rPr>
              <a:t>Bell carried three states, including Virginia.</a:t>
            </a:r>
          </a:p>
          <a:p>
            <a:pPr algn="ctr" eaLnBrk="1" hangingPunct="1"/>
            <a:endParaRPr lang="en-US" sz="2000">
              <a:solidFill>
                <a:srgbClr val="0033CC"/>
              </a:solidFill>
            </a:endParaRPr>
          </a:p>
          <a:p>
            <a:pPr algn="ctr" eaLnBrk="1" hangingPunct="1"/>
            <a:endParaRPr lang="en-US" sz="2000">
              <a:solidFill>
                <a:srgbClr val="0033CC"/>
              </a:solidFill>
            </a:endParaRPr>
          </a:p>
          <a:p>
            <a:pPr algn="ctr" eaLnBrk="1" hangingPunct="1"/>
            <a:r>
              <a:rPr lang="en-US" sz="2000">
                <a:solidFill>
                  <a:srgbClr val="0033CC"/>
                </a:solidFill>
              </a:rPr>
              <a:t>Douglas carried one state, Missouri.</a:t>
            </a:r>
          </a:p>
        </p:txBody>
      </p:sp>
      <p:sp>
        <p:nvSpPr>
          <p:cNvPr id="61445" name="Rectangle 9"/>
          <p:cNvSpPr>
            <a:spLocks noChangeArrowheads="1"/>
          </p:cNvSpPr>
          <p:nvPr/>
        </p:nvSpPr>
        <p:spPr bwMode="auto">
          <a:xfrm flipV="1">
            <a:off x="457200" y="2120900"/>
            <a:ext cx="47021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a:spAutoFit/>
          </a:bodyPr>
          <a:lstStyle/>
          <a:p>
            <a:pPr algn="ctr" eaLnBrk="1" hangingPunct="1"/>
            <a:endParaRPr lang="en-US">
              <a:solidFill>
                <a:srgbClr val="0033CC"/>
              </a:solidFill>
            </a:endParaRPr>
          </a:p>
        </p:txBody>
      </p:sp>
      <p:sp>
        <p:nvSpPr>
          <p:cNvPr id="184330" name="Rectangle 10"/>
          <p:cNvSpPr>
            <a:spLocks noChangeArrowheads="1"/>
          </p:cNvSpPr>
          <p:nvPr/>
        </p:nvSpPr>
        <p:spPr bwMode="auto">
          <a:xfrm>
            <a:off x="609600" y="2006600"/>
            <a:ext cx="5486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a:solidFill>
                  <a:srgbClr val="0033CC"/>
                </a:solidFill>
              </a:rPr>
              <a:t>The election was determined largely by regional voting.</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184324"/>
                                        </p:tgtEl>
                                        <p:attrNameLst>
                                          <p:attrName>style.visibility</p:attrName>
                                        </p:attrNameLst>
                                      </p:cBhvr>
                                      <p:to>
                                        <p:strVal val="visible"/>
                                      </p:to>
                                    </p:set>
                                    <p:animEffect transition="in" filter="fade">
                                      <p:cBhvr>
                                        <p:cTn id="7" dur="770" decel="100000"/>
                                        <p:tgtEl>
                                          <p:spTgt spid="184324"/>
                                        </p:tgtEl>
                                      </p:cBhvr>
                                    </p:animEffect>
                                    <p:animScale>
                                      <p:cBhvr>
                                        <p:cTn id="8" dur="770" decel="100000"/>
                                        <p:tgtEl>
                                          <p:spTgt spid="184324"/>
                                        </p:tgtEl>
                                      </p:cBhvr>
                                      <p:from x="10000" y="10000"/>
                                      <p:to x="200000" y="450000"/>
                                    </p:animScale>
                                    <p:animScale>
                                      <p:cBhvr>
                                        <p:cTn id="9" dur="1230" accel="100000" fill="hold">
                                          <p:stCondLst>
                                            <p:cond delay="770"/>
                                          </p:stCondLst>
                                        </p:cTn>
                                        <p:tgtEl>
                                          <p:spTgt spid="184324"/>
                                        </p:tgtEl>
                                      </p:cBhvr>
                                      <p:from x="200000" y="450000"/>
                                      <p:to x="100000" y="100000"/>
                                    </p:animScale>
                                    <p:set>
                                      <p:cBhvr>
                                        <p:cTn id="10" dur="770" fill="hold"/>
                                        <p:tgtEl>
                                          <p:spTgt spid="184324"/>
                                        </p:tgtEl>
                                        <p:attrNameLst>
                                          <p:attrName>ppt_x</p:attrName>
                                        </p:attrNameLst>
                                      </p:cBhvr>
                                      <p:to>
                                        <p:strVal val="(0.5)"/>
                                      </p:to>
                                    </p:set>
                                    <p:anim from="(0.5)" to="(#ppt_x)" calcmode="lin" valueType="num">
                                      <p:cBhvr>
                                        <p:cTn id="11" dur="1230" accel="100000" fill="hold">
                                          <p:stCondLst>
                                            <p:cond delay="770"/>
                                          </p:stCondLst>
                                        </p:cTn>
                                        <p:tgtEl>
                                          <p:spTgt spid="184324"/>
                                        </p:tgtEl>
                                        <p:attrNameLst>
                                          <p:attrName>ppt_x</p:attrName>
                                        </p:attrNameLst>
                                      </p:cBhvr>
                                    </p:anim>
                                    <p:set>
                                      <p:cBhvr>
                                        <p:cTn id="12" dur="770" fill="hold"/>
                                        <p:tgtEl>
                                          <p:spTgt spid="184324"/>
                                        </p:tgtEl>
                                        <p:attrNameLst>
                                          <p:attrName>ppt_y</p:attrName>
                                        </p:attrNameLst>
                                      </p:cBhvr>
                                      <p:to>
                                        <p:strVal val="(#ppt_y+0.4)"/>
                                      </p:to>
                                    </p:set>
                                    <p:anim from="(#ppt_y+0.4)" to="(#ppt_y)" calcmode="lin" valueType="num">
                                      <p:cBhvr>
                                        <p:cTn id="13" dur="1230" accel="100000" fill="hold">
                                          <p:stCondLst>
                                            <p:cond delay="770"/>
                                          </p:stCondLst>
                                        </p:cTn>
                                        <p:tgtEl>
                                          <p:spTgt spid="184324"/>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84327"/>
                                        </p:tgtEl>
                                        <p:attrNameLst>
                                          <p:attrName>style.visibility</p:attrName>
                                        </p:attrNameLst>
                                      </p:cBhvr>
                                      <p:to>
                                        <p:strVal val="visible"/>
                                      </p:to>
                                    </p:set>
                                    <p:anim calcmode="discrete" valueType="clr">
                                      <p:cBhvr override="childStyle">
                                        <p:cTn id="18" dur="80"/>
                                        <p:tgtEl>
                                          <p:spTgt spid="18432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84327"/>
                                        </p:tgtEl>
                                        <p:attrNameLst>
                                          <p:attrName>fillcolor</p:attrName>
                                        </p:attrNameLst>
                                      </p:cBhvr>
                                      <p:tavLst>
                                        <p:tav tm="0">
                                          <p:val>
                                            <p:clrVal>
                                              <a:schemeClr val="accent2"/>
                                            </p:clrVal>
                                          </p:val>
                                        </p:tav>
                                        <p:tav tm="50000">
                                          <p:val>
                                            <p:clrVal>
                                              <a:schemeClr val="hlink"/>
                                            </p:clrVal>
                                          </p:val>
                                        </p:tav>
                                      </p:tavLst>
                                    </p:anim>
                                    <p:set>
                                      <p:cBhvr>
                                        <p:cTn id="20" dur="80"/>
                                        <p:tgtEl>
                                          <p:spTgt spid="184327"/>
                                        </p:tgtEl>
                                        <p:attrNameLst>
                                          <p:attrName>fill.type</p:attrName>
                                        </p:attrNameLst>
                                      </p:cBhvr>
                                      <p:to>
                                        <p:strVal val="solid"/>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184330"/>
                                        </p:tgtEl>
                                        <p:attrNameLst>
                                          <p:attrName>style.visibility</p:attrName>
                                        </p:attrNameLst>
                                      </p:cBhvr>
                                      <p:to>
                                        <p:strVal val="visible"/>
                                      </p:to>
                                    </p:set>
                                    <p:anim calcmode="discrete" valueType="clr">
                                      <p:cBhvr override="childStyle">
                                        <p:cTn id="25" dur="80"/>
                                        <p:tgtEl>
                                          <p:spTgt spid="184330"/>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184330"/>
                                        </p:tgtEl>
                                        <p:attrNameLst>
                                          <p:attrName>fillcolor</p:attrName>
                                        </p:attrNameLst>
                                      </p:cBhvr>
                                      <p:tavLst>
                                        <p:tav tm="0">
                                          <p:val>
                                            <p:clrVal>
                                              <a:schemeClr val="accent2"/>
                                            </p:clrVal>
                                          </p:val>
                                        </p:tav>
                                        <p:tav tm="50000">
                                          <p:val>
                                            <p:clrVal>
                                              <a:schemeClr val="hlink"/>
                                            </p:clrVal>
                                          </p:val>
                                        </p:tav>
                                      </p:tavLst>
                                    </p:anim>
                                    <p:set>
                                      <p:cBhvr>
                                        <p:cTn id="27" dur="80"/>
                                        <p:tgtEl>
                                          <p:spTgt spid="184330"/>
                                        </p:tgtEl>
                                        <p:attrNameLst>
                                          <p:attrName>fill.type</p:attrName>
                                        </p:attrNameLst>
                                      </p:cBhvr>
                                      <p:to>
                                        <p:strVal val="solid"/>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2" fill="hold" nodeType="clickEffect">
                                  <p:stCondLst>
                                    <p:cond delay="0"/>
                                  </p:stCondLst>
                                  <p:childTnLst>
                                    <p:set>
                                      <p:cBhvr>
                                        <p:cTn id="31" dur="1" fill="hold">
                                          <p:stCondLst>
                                            <p:cond delay="0"/>
                                          </p:stCondLst>
                                        </p:cTn>
                                        <p:tgtEl>
                                          <p:spTgt spid="184328">
                                            <p:txEl>
                                              <p:pRg st="0" end="0"/>
                                            </p:txEl>
                                          </p:spTgt>
                                        </p:tgtEl>
                                        <p:attrNameLst>
                                          <p:attrName>style.visibility</p:attrName>
                                        </p:attrNameLst>
                                      </p:cBhvr>
                                      <p:to>
                                        <p:strVal val="visible"/>
                                      </p:to>
                                    </p:set>
                                    <p:anim calcmode="lin" valueType="num">
                                      <p:cBhvr additive="base">
                                        <p:cTn id="32" dur="500" fill="hold"/>
                                        <p:tgtEl>
                                          <p:spTgt spid="184328">
                                            <p:txEl>
                                              <p:pRg st="0" end="0"/>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18432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2" fill="hold" nodeType="clickEffect">
                                  <p:stCondLst>
                                    <p:cond delay="0"/>
                                  </p:stCondLst>
                                  <p:childTnLst>
                                    <p:set>
                                      <p:cBhvr>
                                        <p:cTn id="37" dur="1" fill="hold">
                                          <p:stCondLst>
                                            <p:cond delay="0"/>
                                          </p:stCondLst>
                                        </p:cTn>
                                        <p:tgtEl>
                                          <p:spTgt spid="184328">
                                            <p:txEl>
                                              <p:pRg st="3" end="3"/>
                                            </p:txEl>
                                          </p:spTgt>
                                        </p:tgtEl>
                                        <p:attrNameLst>
                                          <p:attrName>style.visibility</p:attrName>
                                        </p:attrNameLst>
                                      </p:cBhvr>
                                      <p:to>
                                        <p:strVal val="visible"/>
                                      </p:to>
                                    </p:set>
                                    <p:anim calcmode="lin" valueType="num">
                                      <p:cBhvr additive="base">
                                        <p:cTn id="38" dur="500" fill="hold"/>
                                        <p:tgtEl>
                                          <p:spTgt spid="184328">
                                            <p:txEl>
                                              <p:pRg st="3" end="3"/>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18432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2" fill="hold" nodeType="clickEffect">
                                  <p:stCondLst>
                                    <p:cond delay="0"/>
                                  </p:stCondLst>
                                  <p:childTnLst>
                                    <p:set>
                                      <p:cBhvr>
                                        <p:cTn id="43" dur="1" fill="hold">
                                          <p:stCondLst>
                                            <p:cond delay="0"/>
                                          </p:stCondLst>
                                        </p:cTn>
                                        <p:tgtEl>
                                          <p:spTgt spid="184328">
                                            <p:txEl>
                                              <p:pRg st="6" end="6"/>
                                            </p:txEl>
                                          </p:spTgt>
                                        </p:tgtEl>
                                        <p:attrNameLst>
                                          <p:attrName>style.visibility</p:attrName>
                                        </p:attrNameLst>
                                      </p:cBhvr>
                                      <p:to>
                                        <p:strVal val="visible"/>
                                      </p:to>
                                    </p:set>
                                    <p:anim calcmode="lin" valueType="num">
                                      <p:cBhvr additive="base">
                                        <p:cTn id="44" dur="500" fill="hold"/>
                                        <p:tgtEl>
                                          <p:spTgt spid="184328">
                                            <p:txEl>
                                              <p:pRg st="6" end="6"/>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184328">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2" fill="hold" nodeType="clickEffect">
                                  <p:stCondLst>
                                    <p:cond delay="0"/>
                                  </p:stCondLst>
                                  <p:childTnLst>
                                    <p:set>
                                      <p:cBhvr>
                                        <p:cTn id="49" dur="1" fill="hold">
                                          <p:stCondLst>
                                            <p:cond delay="0"/>
                                          </p:stCondLst>
                                        </p:cTn>
                                        <p:tgtEl>
                                          <p:spTgt spid="184328">
                                            <p:txEl>
                                              <p:pRg st="9" end="9"/>
                                            </p:txEl>
                                          </p:spTgt>
                                        </p:tgtEl>
                                        <p:attrNameLst>
                                          <p:attrName>style.visibility</p:attrName>
                                        </p:attrNameLst>
                                      </p:cBhvr>
                                      <p:to>
                                        <p:strVal val="visible"/>
                                      </p:to>
                                    </p:set>
                                    <p:anim calcmode="lin" valueType="num">
                                      <p:cBhvr additive="base">
                                        <p:cTn id="50" dur="500" fill="hold"/>
                                        <p:tgtEl>
                                          <p:spTgt spid="184328">
                                            <p:txEl>
                                              <p:pRg st="9" end="9"/>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184328">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7" grpId="0"/>
      <p:bldP spid="1843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4"/>
          <p:cNvSpPr>
            <a:spLocks noChangeArrowheads="1"/>
          </p:cNvSpPr>
          <p:nvPr/>
        </p:nvSpPr>
        <p:spPr bwMode="auto">
          <a:xfrm>
            <a:off x="573088" y="182563"/>
            <a:ext cx="7999412"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spcBef>
                <a:spcPct val="50000"/>
              </a:spcBef>
            </a:pPr>
            <a:r>
              <a:rPr lang="en-US" sz="3200">
                <a:solidFill>
                  <a:srgbClr val="CC3300"/>
                </a:solidFill>
              </a:rPr>
              <a:t>VIRGINIA MOVES TOWARD SECESSION</a:t>
            </a:r>
          </a:p>
        </p:txBody>
      </p:sp>
      <p:sp>
        <p:nvSpPr>
          <p:cNvPr id="186373" name="Rectangle 5"/>
          <p:cNvSpPr>
            <a:spLocks noChangeArrowheads="1"/>
          </p:cNvSpPr>
          <p:nvPr/>
        </p:nvSpPr>
        <p:spPr bwMode="auto">
          <a:xfrm>
            <a:off x="1257300" y="822325"/>
            <a:ext cx="6629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000">
                <a:solidFill>
                  <a:srgbClr val="0033CC"/>
                </a:solidFill>
              </a:rPr>
              <a:t>After Lincoln’s election, the south believed their only option was secession.  To that end, South Carolina became the first state to secede (December 20, 1860).</a:t>
            </a:r>
          </a:p>
        </p:txBody>
      </p:sp>
      <p:sp>
        <p:nvSpPr>
          <p:cNvPr id="186374" name="Rectangle 6"/>
          <p:cNvSpPr>
            <a:spLocks noChangeArrowheads="1"/>
          </p:cNvSpPr>
          <p:nvPr/>
        </p:nvSpPr>
        <p:spPr bwMode="auto">
          <a:xfrm>
            <a:off x="1376363" y="1828800"/>
            <a:ext cx="63928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400"/>
              <a:t>South Carolina was followed by six others:</a:t>
            </a:r>
          </a:p>
        </p:txBody>
      </p:sp>
      <p:sp>
        <p:nvSpPr>
          <p:cNvPr id="186375" name="Rectangle 7"/>
          <p:cNvSpPr>
            <a:spLocks noChangeArrowheads="1"/>
          </p:cNvSpPr>
          <p:nvPr/>
        </p:nvSpPr>
        <p:spPr bwMode="auto">
          <a:xfrm>
            <a:off x="306388" y="2286000"/>
            <a:ext cx="85312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2000"/>
              <a:t>Georgia, Florida, Alabama, Mississippi, and Louisiana (January 1861)</a:t>
            </a:r>
          </a:p>
        </p:txBody>
      </p:sp>
      <p:sp>
        <p:nvSpPr>
          <p:cNvPr id="186376" name="Rectangle 8"/>
          <p:cNvSpPr>
            <a:spLocks noChangeArrowheads="1"/>
          </p:cNvSpPr>
          <p:nvPr/>
        </p:nvSpPr>
        <p:spPr bwMode="auto">
          <a:xfrm>
            <a:off x="1441450" y="2833688"/>
            <a:ext cx="2597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spcBef>
                <a:spcPct val="50000"/>
              </a:spcBef>
            </a:pPr>
            <a:r>
              <a:rPr lang="en-US"/>
              <a:t>Texas (February 1861)</a:t>
            </a:r>
          </a:p>
        </p:txBody>
      </p:sp>
      <p:sp>
        <p:nvSpPr>
          <p:cNvPr id="186377" name="Rectangle 9"/>
          <p:cNvSpPr>
            <a:spLocks noChangeArrowheads="1"/>
          </p:cNvSpPr>
          <p:nvPr/>
        </p:nvSpPr>
        <p:spPr bwMode="auto">
          <a:xfrm>
            <a:off x="342900" y="5715000"/>
            <a:ext cx="8458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400">
                <a:solidFill>
                  <a:srgbClr val="0033CC"/>
                </a:solidFill>
              </a:rPr>
              <a:t>These seven states met in Montgomery, Alabama, to form the Confederate States of America.</a:t>
            </a:r>
          </a:p>
        </p:txBody>
      </p:sp>
      <p:pic>
        <p:nvPicPr>
          <p:cNvPr id="186380" name="Picture 12" descr="File:ConfederateCabinet.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276600"/>
            <a:ext cx="3429000"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81" name="Text Box 13"/>
          <p:cNvSpPr txBox="1">
            <a:spLocks noChangeArrowheads="1"/>
          </p:cNvSpPr>
          <p:nvPr/>
        </p:nvSpPr>
        <p:spPr bwMode="auto">
          <a:xfrm>
            <a:off x="1371600" y="4953000"/>
            <a:ext cx="2590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eaLnBrk="1" hangingPunct="1">
              <a:spcBef>
                <a:spcPct val="50000"/>
              </a:spcBef>
            </a:pPr>
            <a:r>
              <a:rPr lang="en-US" sz="1800">
                <a:solidFill>
                  <a:srgbClr val="FFFF00"/>
                </a:solidFill>
              </a:rPr>
              <a:t>Confederate Cabinet</a:t>
            </a:r>
          </a:p>
        </p:txBody>
      </p:sp>
      <p:pic>
        <p:nvPicPr>
          <p:cNvPr id="186383" name="Picture 15" descr="File:US Secession map 1861.sv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3360738"/>
            <a:ext cx="3352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87" name="Freeform 19"/>
          <p:cNvSpPr>
            <a:spLocks/>
          </p:cNvSpPr>
          <p:nvPr/>
        </p:nvSpPr>
        <p:spPr bwMode="auto">
          <a:xfrm>
            <a:off x="6016625" y="4449763"/>
            <a:ext cx="2179638" cy="1036637"/>
          </a:xfrm>
          <a:custGeom>
            <a:avLst/>
            <a:gdLst>
              <a:gd name="T0" fmla="*/ 2147483646 w 1373"/>
              <a:gd name="T1" fmla="*/ 2147483646 h 653"/>
              <a:gd name="T2" fmla="*/ 2147483646 w 1373"/>
              <a:gd name="T3" fmla="*/ 2147483646 h 653"/>
              <a:gd name="T4" fmla="*/ 2147483646 w 1373"/>
              <a:gd name="T5" fmla="*/ 2147483646 h 653"/>
              <a:gd name="T6" fmla="*/ 2147483646 w 1373"/>
              <a:gd name="T7" fmla="*/ 2147483646 h 653"/>
              <a:gd name="T8" fmla="*/ 2147483646 w 1373"/>
              <a:gd name="T9" fmla="*/ 2147483646 h 653"/>
              <a:gd name="T10" fmla="*/ 2147483646 w 1373"/>
              <a:gd name="T11" fmla="*/ 2147483646 h 653"/>
              <a:gd name="T12" fmla="*/ 2147483646 w 1373"/>
              <a:gd name="T13" fmla="*/ 2147483646 h 653"/>
              <a:gd name="T14" fmla="*/ 2147483646 w 1373"/>
              <a:gd name="T15" fmla="*/ 2147483646 h 653"/>
              <a:gd name="T16" fmla="*/ 2147483646 w 1373"/>
              <a:gd name="T17" fmla="*/ 2147483646 h 653"/>
              <a:gd name="T18" fmla="*/ 2147483646 w 1373"/>
              <a:gd name="T19" fmla="*/ 2147483646 h 653"/>
              <a:gd name="T20" fmla="*/ 2147483646 w 1373"/>
              <a:gd name="T21" fmla="*/ 2147483646 h 653"/>
              <a:gd name="T22" fmla="*/ 2147483646 w 1373"/>
              <a:gd name="T23" fmla="*/ 2147483646 h 653"/>
              <a:gd name="T24" fmla="*/ 2147483646 w 1373"/>
              <a:gd name="T25" fmla="*/ 2147483646 h 653"/>
              <a:gd name="T26" fmla="*/ 2147483646 w 1373"/>
              <a:gd name="T27" fmla="*/ 2147483646 h 653"/>
              <a:gd name="T28" fmla="*/ 2147483646 w 1373"/>
              <a:gd name="T29" fmla="*/ 2147483646 h 653"/>
              <a:gd name="T30" fmla="*/ 2147483646 w 1373"/>
              <a:gd name="T31" fmla="*/ 2147483646 h 653"/>
              <a:gd name="T32" fmla="*/ 2147483646 w 1373"/>
              <a:gd name="T33" fmla="*/ 2147483646 h 653"/>
              <a:gd name="T34" fmla="*/ 2147483646 w 1373"/>
              <a:gd name="T35" fmla="*/ 2147483646 h 653"/>
              <a:gd name="T36" fmla="*/ 2147483646 w 1373"/>
              <a:gd name="T37" fmla="*/ 2147483646 h 653"/>
              <a:gd name="T38" fmla="*/ 2147483646 w 1373"/>
              <a:gd name="T39" fmla="*/ 2147483646 h 653"/>
              <a:gd name="T40" fmla="*/ 2147483646 w 1373"/>
              <a:gd name="T41" fmla="*/ 2147483646 h 653"/>
              <a:gd name="T42" fmla="*/ 2147483646 w 1373"/>
              <a:gd name="T43" fmla="*/ 2147483646 h 65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373" h="653">
                <a:moveTo>
                  <a:pt x="27" y="403"/>
                </a:moveTo>
                <a:cubicBezTo>
                  <a:pt x="21" y="327"/>
                  <a:pt x="0" y="242"/>
                  <a:pt x="20" y="168"/>
                </a:cubicBezTo>
                <a:cubicBezTo>
                  <a:pt x="45" y="176"/>
                  <a:pt x="70" y="182"/>
                  <a:pt x="95" y="191"/>
                </a:cubicBezTo>
                <a:cubicBezTo>
                  <a:pt x="113" y="173"/>
                  <a:pt x="131" y="170"/>
                  <a:pt x="149" y="153"/>
                </a:cubicBezTo>
                <a:cubicBezTo>
                  <a:pt x="158" y="123"/>
                  <a:pt x="180" y="69"/>
                  <a:pt x="202" y="47"/>
                </a:cubicBezTo>
                <a:cubicBezTo>
                  <a:pt x="218" y="31"/>
                  <a:pt x="262" y="16"/>
                  <a:pt x="262" y="16"/>
                </a:cubicBezTo>
                <a:cubicBezTo>
                  <a:pt x="301" y="18"/>
                  <a:pt x="423" y="0"/>
                  <a:pt x="467" y="47"/>
                </a:cubicBezTo>
                <a:cubicBezTo>
                  <a:pt x="489" y="115"/>
                  <a:pt x="515" y="108"/>
                  <a:pt x="588" y="115"/>
                </a:cubicBezTo>
                <a:cubicBezTo>
                  <a:pt x="635" y="129"/>
                  <a:pt x="692" y="106"/>
                  <a:pt x="740" y="100"/>
                </a:cubicBezTo>
                <a:cubicBezTo>
                  <a:pt x="777" y="87"/>
                  <a:pt x="805" y="63"/>
                  <a:pt x="846" y="54"/>
                </a:cubicBezTo>
                <a:cubicBezTo>
                  <a:pt x="908" y="40"/>
                  <a:pt x="972" y="41"/>
                  <a:pt x="1035" y="31"/>
                </a:cubicBezTo>
                <a:cubicBezTo>
                  <a:pt x="1071" y="25"/>
                  <a:pt x="1105" y="15"/>
                  <a:pt x="1141" y="9"/>
                </a:cubicBezTo>
                <a:cubicBezTo>
                  <a:pt x="1190" y="14"/>
                  <a:pt x="1212" y="18"/>
                  <a:pt x="1255" y="31"/>
                </a:cubicBezTo>
                <a:cubicBezTo>
                  <a:pt x="1263" y="62"/>
                  <a:pt x="1278" y="84"/>
                  <a:pt x="1285" y="115"/>
                </a:cubicBezTo>
                <a:cubicBezTo>
                  <a:pt x="1289" y="183"/>
                  <a:pt x="1273" y="236"/>
                  <a:pt x="1316" y="282"/>
                </a:cubicBezTo>
                <a:cubicBezTo>
                  <a:pt x="1331" y="348"/>
                  <a:pt x="1373" y="613"/>
                  <a:pt x="1263" y="653"/>
                </a:cubicBezTo>
                <a:cubicBezTo>
                  <a:pt x="1036" y="636"/>
                  <a:pt x="808" y="649"/>
                  <a:pt x="581" y="630"/>
                </a:cubicBezTo>
                <a:cubicBezTo>
                  <a:pt x="527" y="620"/>
                  <a:pt x="456" y="602"/>
                  <a:pt x="406" y="577"/>
                </a:cubicBezTo>
                <a:cubicBezTo>
                  <a:pt x="398" y="573"/>
                  <a:pt x="392" y="565"/>
                  <a:pt x="383" y="562"/>
                </a:cubicBezTo>
                <a:cubicBezTo>
                  <a:pt x="350" y="549"/>
                  <a:pt x="311" y="542"/>
                  <a:pt x="277" y="532"/>
                </a:cubicBezTo>
                <a:cubicBezTo>
                  <a:pt x="253" y="507"/>
                  <a:pt x="241" y="504"/>
                  <a:pt x="209" y="494"/>
                </a:cubicBezTo>
                <a:cubicBezTo>
                  <a:pt x="161" y="463"/>
                  <a:pt x="86" y="382"/>
                  <a:pt x="27" y="403"/>
                </a:cubicBezTo>
                <a:close/>
              </a:path>
            </a:pathLst>
          </a:custGeom>
          <a:noFill/>
          <a:ln w="5715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186373">
                                            <p:txEl>
                                              <p:pRg st="0" end="0"/>
                                            </p:txEl>
                                          </p:spTgt>
                                        </p:tgtEl>
                                        <p:attrNameLst>
                                          <p:attrName>style.visibility</p:attrName>
                                        </p:attrNameLst>
                                      </p:cBhvr>
                                      <p:to>
                                        <p:strVal val="visible"/>
                                      </p:to>
                                    </p:set>
                                    <p:anim calcmode="lin" valueType="num">
                                      <p:cBhvr>
                                        <p:cTn id="7" dur="1000" fill="hold"/>
                                        <p:tgtEl>
                                          <p:spTgt spid="186373">
                                            <p:txEl>
                                              <p:pRg st="0" end="0"/>
                                            </p:txEl>
                                          </p:spTgt>
                                        </p:tgtEl>
                                        <p:attrNameLst>
                                          <p:attrName>ppt_w</p:attrName>
                                        </p:attrNameLst>
                                      </p:cBhvr>
                                      <p:tavLst>
                                        <p:tav tm="0">
                                          <p:val>
                                            <p:strVal val="#ppt_w*0.05"/>
                                          </p:val>
                                        </p:tav>
                                        <p:tav tm="100000">
                                          <p:val>
                                            <p:strVal val="#ppt_w"/>
                                          </p:val>
                                        </p:tav>
                                      </p:tavLst>
                                    </p:anim>
                                    <p:anim calcmode="lin" valueType="num">
                                      <p:cBhvr>
                                        <p:cTn id="8" dur="1000" fill="hold"/>
                                        <p:tgtEl>
                                          <p:spTgt spid="186373">
                                            <p:txEl>
                                              <p:pRg st="0" end="0"/>
                                            </p:txEl>
                                          </p:spTgt>
                                        </p:tgtEl>
                                        <p:attrNameLst>
                                          <p:attrName>ppt_h</p:attrName>
                                        </p:attrNameLst>
                                      </p:cBhvr>
                                      <p:tavLst>
                                        <p:tav tm="0">
                                          <p:val>
                                            <p:strVal val="#ppt_h"/>
                                          </p:val>
                                        </p:tav>
                                        <p:tav tm="100000">
                                          <p:val>
                                            <p:strVal val="#ppt_h"/>
                                          </p:val>
                                        </p:tav>
                                      </p:tavLst>
                                    </p:anim>
                                    <p:anim calcmode="lin" valueType="num">
                                      <p:cBhvr>
                                        <p:cTn id="9" dur="1000" fill="hold"/>
                                        <p:tgtEl>
                                          <p:spTgt spid="186373">
                                            <p:txEl>
                                              <p:pRg st="0" end="0"/>
                                            </p:txEl>
                                          </p:spTgt>
                                        </p:tgtEl>
                                        <p:attrNameLst>
                                          <p:attrName>ppt_x</p:attrName>
                                        </p:attrNameLst>
                                      </p:cBhvr>
                                      <p:tavLst>
                                        <p:tav tm="0">
                                          <p:val>
                                            <p:strVal val="#ppt_x-.2"/>
                                          </p:val>
                                        </p:tav>
                                        <p:tav tm="100000">
                                          <p:val>
                                            <p:strVal val="#ppt_x"/>
                                          </p:val>
                                        </p:tav>
                                      </p:tavLst>
                                    </p:anim>
                                    <p:anim calcmode="lin" valueType="num">
                                      <p:cBhvr>
                                        <p:cTn id="10" dur="1000" fill="hold"/>
                                        <p:tgtEl>
                                          <p:spTgt spid="186373">
                                            <p:txEl>
                                              <p:pRg st="0" end="0"/>
                                            </p:txEl>
                                          </p:spTgt>
                                        </p:tgtEl>
                                        <p:attrNameLst>
                                          <p:attrName>ppt_y</p:attrName>
                                        </p:attrNameLst>
                                      </p:cBhvr>
                                      <p:tavLst>
                                        <p:tav tm="0">
                                          <p:val>
                                            <p:strVal val="#ppt_y"/>
                                          </p:val>
                                        </p:tav>
                                        <p:tav tm="100000">
                                          <p:val>
                                            <p:strVal val="#ppt_y"/>
                                          </p:val>
                                        </p:tav>
                                      </p:tavLst>
                                    </p:anim>
                                    <p:animEffect transition="in" filter="fade">
                                      <p:cBhvr>
                                        <p:cTn id="11" dur="1000"/>
                                        <p:tgtEl>
                                          <p:spTgt spid="186373">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7" presetClass="entr" presetSubtype="0" fill="hold" nodeType="clickEffect">
                                  <p:stCondLst>
                                    <p:cond delay="0"/>
                                  </p:stCondLst>
                                  <p:iterate type="lt">
                                    <p:tmPct val="50000"/>
                                  </p:iterate>
                                  <p:childTnLst>
                                    <p:set>
                                      <p:cBhvr>
                                        <p:cTn id="15" dur="1" fill="hold">
                                          <p:stCondLst>
                                            <p:cond delay="0"/>
                                          </p:stCondLst>
                                        </p:cTn>
                                        <p:tgtEl>
                                          <p:spTgt spid="186374">
                                            <p:txEl>
                                              <p:pRg st="0" end="0"/>
                                            </p:txEl>
                                          </p:spTgt>
                                        </p:tgtEl>
                                        <p:attrNameLst>
                                          <p:attrName>style.visibility</p:attrName>
                                        </p:attrNameLst>
                                      </p:cBhvr>
                                      <p:to>
                                        <p:strVal val="visible"/>
                                      </p:to>
                                    </p:set>
                                    <p:anim calcmode="discrete" valueType="clr">
                                      <p:cBhvr override="childStyle">
                                        <p:cTn id="16" dur="80"/>
                                        <p:tgtEl>
                                          <p:spTgt spid="18637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7" dur="80"/>
                                        <p:tgtEl>
                                          <p:spTgt spid="186374">
                                            <p:txEl>
                                              <p:pRg st="0" end="0"/>
                                            </p:txEl>
                                          </p:spTgt>
                                        </p:tgtEl>
                                        <p:attrNameLst>
                                          <p:attrName>fillcolor</p:attrName>
                                        </p:attrNameLst>
                                      </p:cBhvr>
                                      <p:tavLst>
                                        <p:tav tm="0">
                                          <p:val>
                                            <p:clrVal>
                                              <a:schemeClr val="accent2"/>
                                            </p:clrVal>
                                          </p:val>
                                        </p:tav>
                                        <p:tav tm="50000">
                                          <p:val>
                                            <p:clrVal>
                                              <a:schemeClr val="hlink"/>
                                            </p:clrVal>
                                          </p:val>
                                        </p:tav>
                                      </p:tavLst>
                                    </p:anim>
                                    <p:set>
                                      <p:cBhvr>
                                        <p:cTn id="18" dur="80"/>
                                        <p:tgtEl>
                                          <p:spTgt spid="186374">
                                            <p:txEl>
                                              <p:pRg st="0" end="0"/>
                                            </p:txEl>
                                          </p:spTgt>
                                        </p:tgtEl>
                                        <p:attrNameLst>
                                          <p:attrName>fill.type</p:attrName>
                                        </p:attrNameLst>
                                      </p:cBhvr>
                                      <p:to>
                                        <p:strVal val="solid"/>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7" presetClass="entr" presetSubtype="0" fill="hold" nodeType="clickEffect">
                                  <p:stCondLst>
                                    <p:cond delay="0"/>
                                  </p:stCondLst>
                                  <p:iterate type="lt">
                                    <p:tmPct val="50000"/>
                                  </p:iterate>
                                  <p:childTnLst>
                                    <p:set>
                                      <p:cBhvr>
                                        <p:cTn id="22" dur="1" fill="hold">
                                          <p:stCondLst>
                                            <p:cond delay="0"/>
                                          </p:stCondLst>
                                        </p:cTn>
                                        <p:tgtEl>
                                          <p:spTgt spid="186375">
                                            <p:txEl>
                                              <p:pRg st="0" end="0"/>
                                            </p:txEl>
                                          </p:spTgt>
                                        </p:tgtEl>
                                        <p:attrNameLst>
                                          <p:attrName>style.visibility</p:attrName>
                                        </p:attrNameLst>
                                      </p:cBhvr>
                                      <p:to>
                                        <p:strVal val="visible"/>
                                      </p:to>
                                    </p:set>
                                    <p:anim calcmode="discrete" valueType="clr">
                                      <p:cBhvr override="childStyle">
                                        <p:cTn id="23" dur="80"/>
                                        <p:tgtEl>
                                          <p:spTgt spid="18637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186375">
                                            <p:txEl>
                                              <p:pRg st="0" end="0"/>
                                            </p:txEl>
                                          </p:spTgt>
                                        </p:tgtEl>
                                        <p:attrNameLst>
                                          <p:attrName>fillcolor</p:attrName>
                                        </p:attrNameLst>
                                      </p:cBhvr>
                                      <p:tavLst>
                                        <p:tav tm="0">
                                          <p:val>
                                            <p:clrVal>
                                              <a:schemeClr val="accent2"/>
                                            </p:clrVal>
                                          </p:val>
                                        </p:tav>
                                        <p:tav tm="50000">
                                          <p:val>
                                            <p:clrVal>
                                              <a:schemeClr val="hlink"/>
                                            </p:clrVal>
                                          </p:val>
                                        </p:tav>
                                      </p:tavLst>
                                    </p:anim>
                                    <p:set>
                                      <p:cBhvr>
                                        <p:cTn id="25" dur="80"/>
                                        <p:tgtEl>
                                          <p:spTgt spid="186375">
                                            <p:txEl>
                                              <p:pRg st="0" end="0"/>
                                            </p:txEl>
                                          </p:spTgt>
                                        </p:tgtEl>
                                        <p:attrNameLst>
                                          <p:attrName>fill.type</p:attrName>
                                        </p:attrNameLst>
                                      </p:cBhvr>
                                      <p:to>
                                        <p:strVal val="solid"/>
                                      </p:to>
                                    </p:set>
                                  </p:childTnLst>
                                </p:cTn>
                              </p:par>
                            </p:childTnLst>
                          </p:cTn>
                        </p:par>
                        <p:par>
                          <p:cTn id="26" fill="hold" nodeType="afterGroup">
                            <p:stCondLst>
                              <p:cond delay="2480"/>
                            </p:stCondLst>
                            <p:childTnLst>
                              <p:par>
                                <p:cTn id="27" presetID="27" presetClass="entr" presetSubtype="0" fill="hold" nodeType="afterEffect">
                                  <p:stCondLst>
                                    <p:cond delay="0"/>
                                  </p:stCondLst>
                                  <p:iterate type="lt">
                                    <p:tmPct val="50000"/>
                                  </p:iterate>
                                  <p:childTnLst>
                                    <p:set>
                                      <p:cBhvr>
                                        <p:cTn id="28" dur="1" fill="hold">
                                          <p:stCondLst>
                                            <p:cond delay="0"/>
                                          </p:stCondLst>
                                        </p:cTn>
                                        <p:tgtEl>
                                          <p:spTgt spid="186376">
                                            <p:txEl>
                                              <p:pRg st="0" end="0"/>
                                            </p:txEl>
                                          </p:spTgt>
                                        </p:tgtEl>
                                        <p:attrNameLst>
                                          <p:attrName>style.visibility</p:attrName>
                                        </p:attrNameLst>
                                      </p:cBhvr>
                                      <p:to>
                                        <p:strVal val="visible"/>
                                      </p:to>
                                    </p:set>
                                    <p:anim calcmode="discrete" valueType="clr">
                                      <p:cBhvr override="childStyle">
                                        <p:cTn id="29" dur="80"/>
                                        <p:tgtEl>
                                          <p:spTgt spid="18637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186376">
                                            <p:txEl>
                                              <p:pRg st="0" end="0"/>
                                            </p:txEl>
                                          </p:spTgt>
                                        </p:tgtEl>
                                        <p:attrNameLst>
                                          <p:attrName>fillcolor</p:attrName>
                                        </p:attrNameLst>
                                      </p:cBhvr>
                                      <p:tavLst>
                                        <p:tav tm="0">
                                          <p:val>
                                            <p:clrVal>
                                              <a:schemeClr val="accent2"/>
                                            </p:clrVal>
                                          </p:val>
                                        </p:tav>
                                        <p:tav tm="50000">
                                          <p:val>
                                            <p:clrVal>
                                              <a:schemeClr val="hlink"/>
                                            </p:clrVal>
                                          </p:val>
                                        </p:tav>
                                      </p:tavLst>
                                    </p:anim>
                                    <p:set>
                                      <p:cBhvr>
                                        <p:cTn id="31" dur="80"/>
                                        <p:tgtEl>
                                          <p:spTgt spid="186376">
                                            <p:txEl>
                                              <p:pRg st="0" end="0"/>
                                            </p:txEl>
                                          </p:spTgt>
                                        </p:tgtEl>
                                        <p:attrNameLst>
                                          <p:attrName>fill.type</p:attrName>
                                        </p:attrNameLst>
                                      </p:cBhvr>
                                      <p:to>
                                        <p:strVal val="solid"/>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40" presetClass="entr" presetSubtype="0" fill="hold" grpId="0" nodeType="clickEffect">
                                  <p:stCondLst>
                                    <p:cond delay="0"/>
                                  </p:stCondLst>
                                  <p:iterate type="lt">
                                    <p:tmPct val="10000"/>
                                  </p:iterate>
                                  <p:childTnLst>
                                    <p:set>
                                      <p:cBhvr>
                                        <p:cTn id="35" dur="1" fill="hold">
                                          <p:stCondLst>
                                            <p:cond delay="0"/>
                                          </p:stCondLst>
                                        </p:cTn>
                                        <p:tgtEl>
                                          <p:spTgt spid="186377"/>
                                        </p:tgtEl>
                                        <p:attrNameLst>
                                          <p:attrName>style.visibility</p:attrName>
                                        </p:attrNameLst>
                                      </p:cBhvr>
                                      <p:to>
                                        <p:strVal val="visible"/>
                                      </p:to>
                                    </p:set>
                                    <p:animEffect transition="in" filter="fade">
                                      <p:cBhvr>
                                        <p:cTn id="36" dur="500"/>
                                        <p:tgtEl>
                                          <p:spTgt spid="186377"/>
                                        </p:tgtEl>
                                      </p:cBhvr>
                                    </p:animEffect>
                                    <p:anim calcmode="lin" valueType="num">
                                      <p:cBhvr>
                                        <p:cTn id="37" dur="500" fill="hold"/>
                                        <p:tgtEl>
                                          <p:spTgt spid="186377"/>
                                        </p:tgtEl>
                                        <p:attrNameLst>
                                          <p:attrName>ppt_x</p:attrName>
                                        </p:attrNameLst>
                                      </p:cBhvr>
                                      <p:tavLst>
                                        <p:tav tm="0">
                                          <p:val>
                                            <p:strVal val="#ppt_x-.1"/>
                                          </p:val>
                                        </p:tav>
                                        <p:tav tm="100000">
                                          <p:val>
                                            <p:strVal val="#ppt_x"/>
                                          </p:val>
                                        </p:tav>
                                      </p:tavLst>
                                    </p:anim>
                                    <p:anim calcmode="lin" valueType="num">
                                      <p:cBhvr>
                                        <p:cTn id="38" dur="500" fill="hold"/>
                                        <p:tgtEl>
                                          <p:spTgt spid="186377"/>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4250"/>
                            </p:stCondLst>
                            <p:childTnLst>
                              <p:par>
                                <p:cTn id="40" presetID="8" presetClass="entr" presetSubtype="16" fill="hold" nodeType="afterEffect">
                                  <p:stCondLst>
                                    <p:cond delay="0"/>
                                  </p:stCondLst>
                                  <p:childTnLst>
                                    <p:set>
                                      <p:cBhvr>
                                        <p:cTn id="41" dur="1" fill="hold">
                                          <p:stCondLst>
                                            <p:cond delay="0"/>
                                          </p:stCondLst>
                                        </p:cTn>
                                        <p:tgtEl>
                                          <p:spTgt spid="186383"/>
                                        </p:tgtEl>
                                        <p:attrNameLst>
                                          <p:attrName>style.visibility</p:attrName>
                                        </p:attrNameLst>
                                      </p:cBhvr>
                                      <p:to>
                                        <p:strVal val="visible"/>
                                      </p:to>
                                    </p:set>
                                    <p:animEffect transition="in" filter="diamond(in)">
                                      <p:cBhvr>
                                        <p:cTn id="42" dur="2000"/>
                                        <p:tgtEl>
                                          <p:spTgt spid="186383"/>
                                        </p:tgtEl>
                                      </p:cBhvr>
                                    </p:animEffect>
                                  </p:childTnLst>
                                </p:cTn>
                              </p:par>
                            </p:childTnLst>
                          </p:cTn>
                        </p:par>
                        <p:par>
                          <p:cTn id="43" fill="hold" nodeType="afterGroup">
                            <p:stCondLst>
                              <p:cond delay="6250"/>
                            </p:stCondLst>
                            <p:childTnLst>
                              <p:par>
                                <p:cTn id="44" presetID="51" presetClass="entr" presetSubtype="0" fill="hold" grpId="0" nodeType="afterEffect">
                                  <p:stCondLst>
                                    <p:cond delay="0"/>
                                  </p:stCondLst>
                                  <p:childTnLst>
                                    <p:set>
                                      <p:cBhvr>
                                        <p:cTn id="45" dur="1" fill="hold">
                                          <p:stCondLst>
                                            <p:cond delay="0"/>
                                          </p:stCondLst>
                                        </p:cTn>
                                        <p:tgtEl>
                                          <p:spTgt spid="186387"/>
                                        </p:tgtEl>
                                        <p:attrNameLst>
                                          <p:attrName>style.visibility</p:attrName>
                                        </p:attrNameLst>
                                      </p:cBhvr>
                                      <p:to>
                                        <p:strVal val="visible"/>
                                      </p:to>
                                    </p:set>
                                    <p:animEffect transition="in" filter="fade">
                                      <p:cBhvr>
                                        <p:cTn id="46" dur="770" decel="100000"/>
                                        <p:tgtEl>
                                          <p:spTgt spid="186387"/>
                                        </p:tgtEl>
                                      </p:cBhvr>
                                    </p:animEffect>
                                    <p:animScale>
                                      <p:cBhvr>
                                        <p:cTn id="47" dur="770" decel="100000"/>
                                        <p:tgtEl>
                                          <p:spTgt spid="186387"/>
                                        </p:tgtEl>
                                      </p:cBhvr>
                                      <p:from x="10000" y="10000"/>
                                      <p:to x="200000" y="450000"/>
                                    </p:animScale>
                                    <p:animScale>
                                      <p:cBhvr>
                                        <p:cTn id="48" dur="1230" accel="100000" fill="hold">
                                          <p:stCondLst>
                                            <p:cond delay="770"/>
                                          </p:stCondLst>
                                        </p:cTn>
                                        <p:tgtEl>
                                          <p:spTgt spid="186387"/>
                                        </p:tgtEl>
                                      </p:cBhvr>
                                      <p:from x="200000" y="450000"/>
                                      <p:to x="100000" y="100000"/>
                                    </p:animScale>
                                    <p:set>
                                      <p:cBhvr>
                                        <p:cTn id="49" dur="770" fill="hold"/>
                                        <p:tgtEl>
                                          <p:spTgt spid="186387"/>
                                        </p:tgtEl>
                                        <p:attrNameLst>
                                          <p:attrName>ppt_x</p:attrName>
                                        </p:attrNameLst>
                                      </p:cBhvr>
                                      <p:to>
                                        <p:strVal val="(0.5)"/>
                                      </p:to>
                                    </p:set>
                                    <p:anim from="(0.5)" to="(#ppt_x)" calcmode="lin" valueType="num">
                                      <p:cBhvr>
                                        <p:cTn id="50" dur="1230" accel="100000" fill="hold">
                                          <p:stCondLst>
                                            <p:cond delay="770"/>
                                          </p:stCondLst>
                                        </p:cTn>
                                        <p:tgtEl>
                                          <p:spTgt spid="186387"/>
                                        </p:tgtEl>
                                        <p:attrNameLst>
                                          <p:attrName>ppt_x</p:attrName>
                                        </p:attrNameLst>
                                      </p:cBhvr>
                                    </p:anim>
                                    <p:set>
                                      <p:cBhvr>
                                        <p:cTn id="51" dur="770" fill="hold"/>
                                        <p:tgtEl>
                                          <p:spTgt spid="186387"/>
                                        </p:tgtEl>
                                        <p:attrNameLst>
                                          <p:attrName>ppt_y</p:attrName>
                                        </p:attrNameLst>
                                      </p:cBhvr>
                                      <p:to>
                                        <p:strVal val="(#ppt_y+0.4)"/>
                                      </p:to>
                                    </p:set>
                                    <p:anim from="(#ppt_y+0.4)" to="(#ppt_y)" calcmode="lin" valueType="num">
                                      <p:cBhvr>
                                        <p:cTn id="52" dur="1230" accel="100000" fill="hold">
                                          <p:stCondLst>
                                            <p:cond delay="770"/>
                                          </p:stCondLst>
                                        </p:cTn>
                                        <p:tgtEl>
                                          <p:spTgt spid="186387"/>
                                        </p:tgtEl>
                                        <p:attrNameLst>
                                          <p:attrName>ppt_y</p:attrName>
                                        </p:attrNameLst>
                                      </p:cBhvr>
                                    </p:anim>
                                  </p:childTnLst>
                                </p:cTn>
                              </p:par>
                            </p:childTnLst>
                          </p:cTn>
                        </p:par>
                        <p:par>
                          <p:cTn id="53" fill="hold" nodeType="afterGroup">
                            <p:stCondLst>
                              <p:cond delay="8250"/>
                            </p:stCondLst>
                            <p:childTnLst>
                              <p:par>
                                <p:cTn id="54" presetID="9" presetClass="entr" presetSubtype="0" fill="hold" nodeType="afterEffect">
                                  <p:stCondLst>
                                    <p:cond delay="0"/>
                                  </p:stCondLst>
                                  <p:childTnLst>
                                    <p:set>
                                      <p:cBhvr>
                                        <p:cTn id="55" dur="1" fill="hold">
                                          <p:stCondLst>
                                            <p:cond delay="0"/>
                                          </p:stCondLst>
                                        </p:cTn>
                                        <p:tgtEl>
                                          <p:spTgt spid="186380"/>
                                        </p:tgtEl>
                                        <p:attrNameLst>
                                          <p:attrName>style.visibility</p:attrName>
                                        </p:attrNameLst>
                                      </p:cBhvr>
                                      <p:to>
                                        <p:strVal val="visible"/>
                                      </p:to>
                                    </p:set>
                                    <p:animEffect transition="in" filter="dissolve">
                                      <p:cBhvr>
                                        <p:cTn id="56" dur="1000"/>
                                        <p:tgtEl>
                                          <p:spTgt spid="186380"/>
                                        </p:tgtEl>
                                      </p:cBhvr>
                                    </p:animEffect>
                                  </p:childTnLst>
                                </p:cTn>
                              </p:par>
                              <p:par>
                                <p:cTn id="57" presetID="27" presetClass="entr" presetSubtype="0" fill="hold" grpId="0" nodeType="withEffect">
                                  <p:stCondLst>
                                    <p:cond delay="0"/>
                                  </p:stCondLst>
                                  <p:iterate type="lt">
                                    <p:tmPct val="50000"/>
                                  </p:iterate>
                                  <p:childTnLst>
                                    <p:set>
                                      <p:cBhvr>
                                        <p:cTn id="58" dur="1" fill="hold">
                                          <p:stCondLst>
                                            <p:cond delay="0"/>
                                          </p:stCondLst>
                                        </p:cTn>
                                        <p:tgtEl>
                                          <p:spTgt spid="186381"/>
                                        </p:tgtEl>
                                        <p:attrNameLst>
                                          <p:attrName>style.visibility</p:attrName>
                                        </p:attrNameLst>
                                      </p:cBhvr>
                                      <p:to>
                                        <p:strVal val="visible"/>
                                      </p:to>
                                    </p:set>
                                    <p:anim calcmode="discrete" valueType="clr">
                                      <p:cBhvr override="childStyle">
                                        <p:cTn id="59" dur="80"/>
                                        <p:tgtEl>
                                          <p:spTgt spid="186381"/>
                                        </p:tgtEl>
                                        <p:attrNameLst>
                                          <p:attrName>style.color</p:attrName>
                                        </p:attrNameLst>
                                      </p:cBhvr>
                                      <p:tavLst>
                                        <p:tav tm="0">
                                          <p:val>
                                            <p:clrVal>
                                              <a:schemeClr val="accent2"/>
                                            </p:clrVal>
                                          </p:val>
                                        </p:tav>
                                        <p:tav tm="50000">
                                          <p:val>
                                            <p:clrVal>
                                              <a:schemeClr val="hlink"/>
                                            </p:clrVal>
                                          </p:val>
                                        </p:tav>
                                      </p:tavLst>
                                    </p:anim>
                                    <p:anim calcmode="discrete" valueType="clr">
                                      <p:cBhvr>
                                        <p:cTn id="60" dur="80"/>
                                        <p:tgtEl>
                                          <p:spTgt spid="186381"/>
                                        </p:tgtEl>
                                        <p:attrNameLst>
                                          <p:attrName>fillcolor</p:attrName>
                                        </p:attrNameLst>
                                      </p:cBhvr>
                                      <p:tavLst>
                                        <p:tav tm="0">
                                          <p:val>
                                            <p:clrVal>
                                              <a:schemeClr val="accent2"/>
                                            </p:clrVal>
                                          </p:val>
                                        </p:tav>
                                        <p:tav tm="50000">
                                          <p:val>
                                            <p:clrVal>
                                              <a:schemeClr val="hlink"/>
                                            </p:clrVal>
                                          </p:val>
                                        </p:tav>
                                      </p:tavLst>
                                    </p:anim>
                                    <p:set>
                                      <p:cBhvr>
                                        <p:cTn id="61" dur="80"/>
                                        <p:tgtEl>
                                          <p:spTgt spid="18638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7" grpId="0"/>
      <p:bldP spid="186381" grpId="0"/>
      <p:bldP spid="18638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 Box 2"/>
          <p:cNvSpPr txBox="1">
            <a:spLocks noChangeArrowheads="1"/>
          </p:cNvSpPr>
          <p:nvPr/>
        </p:nvSpPr>
        <p:spPr bwMode="auto">
          <a:xfrm>
            <a:off x="2247900" y="184150"/>
            <a:ext cx="4648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a:solidFill>
                  <a:srgbClr val="CC3300"/>
                </a:solidFill>
              </a:rPr>
              <a:t>VIRGINIA’S DILEMMA</a:t>
            </a:r>
          </a:p>
        </p:txBody>
      </p:sp>
      <p:sp>
        <p:nvSpPr>
          <p:cNvPr id="163843" name="Rectangle 3"/>
          <p:cNvSpPr>
            <a:spLocks noChangeArrowheads="1"/>
          </p:cNvSpPr>
          <p:nvPr/>
        </p:nvSpPr>
        <p:spPr bwMode="auto">
          <a:xfrm>
            <a:off x="457200" y="4832350"/>
            <a:ext cx="82296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400">
                <a:solidFill>
                  <a:srgbClr val="FF6600"/>
                </a:solidFill>
              </a:rPr>
              <a:t>The convention delegates received pressure from both sides.  Before they could make a decision, however, other events pushed Virginia out of the Union.</a:t>
            </a:r>
          </a:p>
        </p:txBody>
      </p:sp>
      <p:sp>
        <p:nvSpPr>
          <p:cNvPr id="163844" name="Rectangle 4"/>
          <p:cNvSpPr>
            <a:spLocks noChangeArrowheads="1"/>
          </p:cNvSpPr>
          <p:nvPr/>
        </p:nvSpPr>
        <p:spPr bwMode="auto">
          <a:xfrm>
            <a:off x="457200" y="3046413"/>
            <a:ext cx="56499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000"/>
              <a:t>The General Assembly decided to hold an election on February 4 to elect delegates to a convention to decide Virginia’s fate.</a:t>
            </a:r>
          </a:p>
        </p:txBody>
      </p:sp>
      <p:sp>
        <p:nvSpPr>
          <p:cNvPr id="163845" name="Rectangle 5"/>
          <p:cNvSpPr>
            <a:spLocks noChangeArrowheads="1"/>
          </p:cNvSpPr>
          <p:nvPr/>
        </p:nvSpPr>
        <p:spPr bwMode="auto">
          <a:xfrm>
            <a:off x="457200" y="1585913"/>
            <a:ext cx="5649913"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000"/>
              <a:t>Virginia Governor John Letcher called the General Assembly into special session on January 7, 1861, to consider what the state should do.</a:t>
            </a:r>
          </a:p>
        </p:txBody>
      </p:sp>
      <p:sp>
        <p:nvSpPr>
          <p:cNvPr id="163846" name="Rectangle 6"/>
          <p:cNvSpPr>
            <a:spLocks noChangeArrowheads="1"/>
          </p:cNvSpPr>
          <p:nvPr/>
        </p:nvSpPr>
        <p:spPr bwMode="auto">
          <a:xfrm>
            <a:off x="0" y="838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sz="2400">
                <a:solidFill>
                  <a:srgbClr val="0033CC"/>
                </a:solidFill>
              </a:rPr>
              <a:t>The North and the South both wanted the support of Virginia.</a:t>
            </a:r>
          </a:p>
        </p:txBody>
      </p:sp>
      <p:pic>
        <p:nvPicPr>
          <p:cNvPr id="163848" name="Picture 8" descr="JohnLetch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555750"/>
            <a:ext cx="2062163"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163846">
                                            <p:txEl>
                                              <p:pRg st="0" end="0"/>
                                            </p:txEl>
                                          </p:spTgt>
                                        </p:tgtEl>
                                        <p:attrNameLst>
                                          <p:attrName>style.visibility</p:attrName>
                                        </p:attrNameLst>
                                      </p:cBhvr>
                                      <p:to>
                                        <p:strVal val="visible"/>
                                      </p:to>
                                    </p:set>
                                    <p:anim calcmode="lin" valueType="num">
                                      <p:cBhvr>
                                        <p:cTn id="7" dur="500" decel="50000" fill="hold">
                                          <p:stCondLst>
                                            <p:cond delay="0"/>
                                          </p:stCondLst>
                                        </p:cTn>
                                        <p:tgtEl>
                                          <p:spTgt spid="163846">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63846">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63846">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163846">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63846">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63846">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63846">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63846">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8" presetClass="entr" presetSubtype="16" fill="hold" nodeType="clickEffect">
                                  <p:stCondLst>
                                    <p:cond delay="0"/>
                                  </p:stCondLst>
                                  <p:childTnLst>
                                    <p:set>
                                      <p:cBhvr>
                                        <p:cTn id="18" dur="1" fill="hold">
                                          <p:stCondLst>
                                            <p:cond delay="0"/>
                                          </p:stCondLst>
                                        </p:cTn>
                                        <p:tgtEl>
                                          <p:spTgt spid="163845">
                                            <p:txEl>
                                              <p:pRg st="0" end="0"/>
                                            </p:txEl>
                                          </p:spTgt>
                                        </p:tgtEl>
                                        <p:attrNameLst>
                                          <p:attrName>style.visibility</p:attrName>
                                        </p:attrNameLst>
                                      </p:cBhvr>
                                      <p:to>
                                        <p:strVal val="visible"/>
                                      </p:to>
                                    </p:set>
                                    <p:animEffect transition="in" filter="diamond(in)">
                                      <p:cBhvr>
                                        <p:cTn id="19" dur="2000"/>
                                        <p:tgtEl>
                                          <p:spTgt spid="163845">
                                            <p:txEl>
                                              <p:pRg st="0" end="0"/>
                                            </p:txEl>
                                          </p:spTgt>
                                        </p:tgtEl>
                                      </p:cBhvr>
                                    </p:animEffect>
                                  </p:childTnLst>
                                </p:cTn>
                              </p:par>
                            </p:childTnLst>
                          </p:cTn>
                        </p:par>
                        <p:par>
                          <p:cTn id="20" fill="hold" nodeType="afterGroup">
                            <p:stCondLst>
                              <p:cond delay="2000"/>
                            </p:stCondLst>
                            <p:childTnLst>
                              <p:par>
                                <p:cTn id="21" presetID="25" presetClass="entr" presetSubtype="0" fill="hold" nodeType="afterEffect">
                                  <p:stCondLst>
                                    <p:cond delay="0"/>
                                  </p:stCondLst>
                                  <p:childTnLst>
                                    <p:set>
                                      <p:cBhvr>
                                        <p:cTn id="22" dur="1" fill="hold">
                                          <p:stCondLst>
                                            <p:cond delay="0"/>
                                          </p:stCondLst>
                                        </p:cTn>
                                        <p:tgtEl>
                                          <p:spTgt spid="163848"/>
                                        </p:tgtEl>
                                        <p:attrNameLst>
                                          <p:attrName>style.visibility</p:attrName>
                                        </p:attrNameLst>
                                      </p:cBhvr>
                                      <p:to>
                                        <p:strVal val="visible"/>
                                      </p:to>
                                    </p:set>
                                    <p:anim calcmode="lin" valueType="num">
                                      <p:cBhvr>
                                        <p:cTn id="23" dur="500" decel="50000" fill="hold">
                                          <p:stCondLst>
                                            <p:cond delay="0"/>
                                          </p:stCondLst>
                                        </p:cTn>
                                        <p:tgtEl>
                                          <p:spTgt spid="163848"/>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163848"/>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163848"/>
                                        </p:tgtEl>
                                        <p:attrNameLst>
                                          <p:attrName>ppt_w</p:attrName>
                                        </p:attrNameLst>
                                      </p:cBhvr>
                                      <p:tavLst>
                                        <p:tav tm="0">
                                          <p:val>
                                            <p:strVal val="#ppt_w*.05"/>
                                          </p:val>
                                        </p:tav>
                                        <p:tav tm="100000">
                                          <p:val>
                                            <p:strVal val="#ppt_w"/>
                                          </p:val>
                                        </p:tav>
                                      </p:tavLst>
                                    </p:anim>
                                    <p:anim calcmode="lin" valueType="num">
                                      <p:cBhvr>
                                        <p:cTn id="26" dur="1000" fill="hold"/>
                                        <p:tgtEl>
                                          <p:spTgt spid="163848"/>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163848"/>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163848"/>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163848"/>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16384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163844">
                                            <p:txEl>
                                              <p:pRg st="0" end="0"/>
                                            </p:txEl>
                                          </p:spTgt>
                                        </p:tgtEl>
                                        <p:attrNameLst>
                                          <p:attrName>style.visibility</p:attrName>
                                        </p:attrNameLst>
                                      </p:cBhvr>
                                      <p:to>
                                        <p:strVal val="visible"/>
                                      </p:to>
                                    </p:set>
                                    <p:anim calcmode="discrete" valueType="clr">
                                      <p:cBhvr override="childStyle">
                                        <p:cTn id="35" dur="80"/>
                                        <p:tgtEl>
                                          <p:spTgt spid="16384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63844">
                                            <p:txEl>
                                              <p:pRg st="0" end="0"/>
                                            </p:txEl>
                                          </p:spTgt>
                                        </p:tgtEl>
                                        <p:attrNameLst>
                                          <p:attrName>fillcolor</p:attrName>
                                        </p:attrNameLst>
                                      </p:cBhvr>
                                      <p:tavLst>
                                        <p:tav tm="0">
                                          <p:val>
                                            <p:clrVal>
                                              <a:schemeClr val="accent2"/>
                                            </p:clrVal>
                                          </p:val>
                                        </p:tav>
                                        <p:tav tm="50000">
                                          <p:val>
                                            <p:clrVal>
                                              <a:schemeClr val="hlink"/>
                                            </p:clrVal>
                                          </p:val>
                                        </p:tav>
                                      </p:tavLst>
                                    </p:anim>
                                    <p:set>
                                      <p:cBhvr>
                                        <p:cTn id="37" dur="80"/>
                                        <p:tgtEl>
                                          <p:spTgt spid="163844">
                                            <p:txEl>
                                              <p:pRg st="0" end="0"/>
                                            </p:txEl>
                                          </p:spTgt>
                                        </p:tgtEl>
                                        <p:attrNameLst>
                                          <p:attrName>fill.type</p:attrName>
                                        </p:attrNameLst>
                                      </p:cBhvr>
                                      <p:to>
                                        <p:strVal val="solid"/>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5" presetClass="entr" presetSubtype="0" fill="hold" grpId="0" nodeType="clickEffect">
                                  <p:stCondLst>
                                    <p:cond delay="0"/>
                                  </p:stCondLst>
                                  <p:childTnLst>
                                    <p:set>
                                      <p:cBhvr>
                                        <p:cTn id="41" dur="1" fill="hold">
                                          <p:stCondLst>
                                            <p:cond delay="0"/>
                                          </p:stCondLst>
                                        </p:cTn>
                                        <p:tgtEl>
                                          <p:spTgt spid="163843"/>
                                        </p:tgtEl>
                                        <p:attrNameLst>
                                          <p:attrName>style.visibility</p:attrName>
                                        </p:attrNameLst>
                                      </p:cBhvr>
                                      <p:to>
                                        <p:strVal val="visible"/>
                                      </p:to>
                                    </p:set>
                                    <p:anim calcmode="lin" valueType="num">
                                      <p:cBhvr>
                                        <p:cTn id="42" dur="500" decel="50000" fill="hold">
                                          <p:stCondLst>
                                            <p:cond delay="0"/>
                                          </p:stCondLst>
                                        </p:cTn>
                                        <p:tgtEl>
                                          <p:spTgt spid="163843"/>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163843"/>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163843"/>
                                        </p:tgtEl>
                                        <p:attrNameLst>
                                          <p:attrName>ppt_w</p:attrName>
                                        </p:attrNameLst>
                                      </p:cBhvr>
                                      <p:tavLst>
                                        <p:tav tm="0">
                                          <p:val>
                                            <p:strVal val="#ppt_w*.05"/>
                                          </p:val>
                                        </p:tav>
                                        <p:tav tm="100000">
                                          <p:val>
                                            <p:strVal val="#ppt_w"/>
                                          </p:val>
                                        </p:tav>
                                      </p:tavLst>
                                    </p:anim>
                                    <p:anim calcmode="lin" valueType="num">
                                      <p:cBhvr>
                                        <p:cTn id="45" dur="1000" fill="hold"/>
                                        <p:tgtEl>
                                          <p:spTgt spid="163843"/>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163843"/>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163843"/>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163843"/>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163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 Box 2"/>
          <p:cNvSpPr txBox="1">
            <a:spLocks noChangeArrowheads="1"/>
          </p:cNvSpPr>
          <p:nvPr/>
        </p:nvSpPr>
        <p:spPr bwMode="auto">
          <a:xfrm>
            <a:off x="533400" y="258763"/>
            <a:ext cx="80772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a:solidFill>
                  <a:srgbClr val="CC3300"/>
                </a:solidFill>
              </a:rPr>
              <a:t>FIRING ON FORT SUMTER</a:t>
            </a:r>
          </a:p>
        </p:txBody>
      </p:sp>
      <p:sp>
        <p:nvSpPr>
          <p:cNvPr id="165891" name="Rectangle 3"/>
          <p:cNvSpPr>
            <a:spLocks noChangeArrowheads="1"/>
          </p:cNvSpPr>
          <p:nvPr/>
        </p:nvSpPr>
        <p:spPr bwMode="auto">
          <a:xfrm>
            <a:off x="190500" y="4848225"/>
            <a:ext cx="87630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400"/>
              <a:t>The South Carolina Confederate government wanted to take control of the fort.  But, before Lincoln could send troops to reinforce the fort, South Carolina forced its surrender on April 12, 1861.</a:t>
            </a:r>
          </a:p>
        </p:txBody>
      </p:sp>
      <p:sp>
        <p:nvSpPr>
          <p:cNvPr id="165892" name="Rectangle 4"/>
          <p:cNvSpPr>
            <a:spLocks noChangeArrowheads="1"/>
          </p:cNvSpPr>
          <p:nvPr/>
        </p:nvSpPr>
        <p:spPr bwMode="auto">
          <a:xfrm>
            <a:off x="304800" y="1330325"/>
            <a:ext cx="3276600"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400"/>
              <a:t>When Abraham Lincoln became president on March 4, 1861, one of his immediate concerns was Fort Sumter which was located in South Carolina.</a:t>
            </a:r>
          </a:p>
        </p:txBody>
      </p:sp>
      <p:pic>
        <p:nvPicPr>
          <p:cNvPr id="165894" name="Picture 6" descr="Bombardment_of_Fort_Sumter%283b52027r%29"/>
          <p:cNvPicPr>
            <a:picLocks noChangeAspect="1" noChangeArrowheads="1"/>
          </p:cNvPicPr>
          <p:nvPr/>
        </p:nvPicPr>
        <p:blipFill>
          <a:blip r:embed="rId3">
            <a:extLst>
              <a:ext uri="{28A0092B-C50C-407E-A947-70E740481C1C}">
                <a14:useLocalDpi xmlns:a14="http://schemas.microsoft.com/office/drawing/2010/main" val="0"/>
              </a:ext>
            </a:extLst>
          </a:blip>
          <a:srcRect l="3076" t="4225" r="4616" b="13380"/>
          <a:stretch>
            <a:fillRect/>
          </a:stretch>
        </p:blipFill>
        <p:spPr bwMode="auto">
          <a:xfrm>
            <a:off x="3657600" y="1143000"/>
            <a:ext cx="515937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165894"/>
                                        </p:tgtEl>
                                        <p:attrNameLst>
                                          <p:attrName>style.visibility</p:attrName>
                                        </p:attrNameLst>
                                      </p:cBhvr>
                                      <p:to>
                                        <p:strVal val="visible"/>
                                      </p:to>
                                    </p:set>
                                    <p:animEffect transition="in" filter="fade">
                                      <p:cBhvr>
                                        <p:cTn id="7" dur="770" decel="100000"/>
                                        <p:tgtEl>
                                          <p:spTgt spid="165894"/>
                                        </p:tgtEl>
                                      </p:cBhvr>
                                    </p:animEffect>
                                    <p:animScale>
                                      <p:cBhvr>
                                        <p:cTn id="8" dur="770" decel="100000"/>
                                        <p:tgtEl>
                                          <p:spTgt spid="165894"/>
                                        </p:tgtEl>
                                      </p:cBhvr>
                                      <p:from x="10000" y="10000"/>
                                      <p:to x="200000" y="450000"/>
                                    </p:animScale>
                                    <p:animScale>
                                      <p:cBhvr>
                                        <p:cTn id="9" dur="1230" accel="100000" fill="hold">
                                          <p:stCondLst>
                                            <p:cond delay="770"/>
                                          </p:stCondLst>
                                        </p:cTn>
                                        <p:tgtEl>
                                          <p:spTgt spid="165894"/>
                                        </p:tgtEl>
                                      </p:cBhvr>
                                      <p:from x="200000" y="450000"/>
                                      <p:to x="100000" y="100000"/>
                                    </p:animScale>
                                    <p:set>
                                      <p:cBhvr>
                                        <p:cTn id="10" dur="770" fill="hold"/>
                                        <p:tgtEl>
                                          <p:spTgt spid="165894"/>
                                        </p:tgtEl>
                                        <p:attrNameLst>
                                          <p:attrName>ppt_x</p:attrName>
                                        </p:attrNameLst>
                                      </p:cBhvr>
                                      <p:to>
                                        <p:strVal val="(0.5)"/>
                                      </p:to>
                                    </p:set>
                                    <p:anim from="(0.5)" to="(#ppt_x)" calcmode="lin" valueType="num">
                                      <p:cBhvr>
                                        <p:cTn id="11" dur="1230" accel="100000" fill="hold">
                                          <p:stCondLst>
                                            <p:cond delay="770"/>
                                          </p:stCondLst>
                                        </p:cTn>
                                        <p:tgtEl>
                                          <p:spTgt spid="165894"/>
                                        </p:tgtEl>
                                        <p:attrNameLst>
                                          <p:attrName>ppt_x</p:attrName>
                                        </p:attrNameLst>
                                      </p:cBhvr>
                                    </p:anim>
                                    <p:set>
                                      <p:cBhvr>
                                        <p:cTn id="12" dur="770" fill="hold"/>
                                        <p:tgtEl>
                                          <p:spTgt spid="165894"/>
                                        </p:tgtEl>
                                        <p:attrNameLst>
                                          <p:attrName>ppt_y</p:attrName>
                                        </p:attrNameLst>
                                      </p:cBhvr>
                                      <p:to>
                                        <p:strVal val="(#ppt_y+0.4)"/>
                                      </p:to>
                                    </p:set>
                                    <p:anim from="(#ppt_y+0.4)" to="(#ppt_y)" calcmode="lin" valueType="num">
                                      <p:cBhvr>
                                        <p:cTn id="13" dur="1230" accel="100000" fill="hold">
                                          <p:stCondLst>
                                            <p:cond delay="770"/>
                                          </p:stCondLst>
                                        </p:cTn>
                                        <p:tgtEl>
                                          <p:spTgt spid="165894"/>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nodeType="clickEffect">
                                  <p:stCondLst>
                                    <p:cond delay="0"/>
                                  </p:stCondLst>
                                  <p:childTnLst>
                                    <p:set>
                                      <p:cBhvr>
                                        <p:cTn id="17" dur="1" fill="hold">
                                          <p:stCondLst>
                                            <p:cond delay="0"/>
                                          </p:stCondLst>
                                        </p:cTn>
                                        <p:tgtEl>
                                          <p:spTgt spid="165892">
                                            <p:txEl>
                                              <p:pRg st="0" end="0"/>
                                            </p:txEl>
                                          </p:spTgt>
                                        </p:tgtEl>
                                        <p:attrNameLst>
                                          <p:attrName>style.visibility</p:attrName>
                                        </p:attrNameLst>
                                      </p:cBhvr>
                                      <p:to>
                                        <p:strVal val="visible"/>
                                      </p:to>
                                    </p:set>
                                    <p:animEffect transition="in" filter="diamond(in)">
                                      <p:cBhvr>
                                        <p:cTn id="18" dur="2000"/>
                                        <p:tgtEl>
                                          <p:spTgt spid="165892">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5891"/>
                                        </p:tgtEl>
                                        <p:attrNameLst>
                                          <p:attrName>style.visibility</p:attrName>
                                        </p:attrNameLst>
                                      </p:cBhvr>
                                      <p:to>
                                        <p:strVal val="visible"/>
                                      </p:to>
                                    </p:set>
                                    <p:anim calcmode="lin" valueType="num">
                                      <p:cBhvr additive="base">
                                        <p:cTn id="23" dur="500" fill="hold"/>
                                        <p:tgtEl>
                                          <p:spTgt spid="165891"/>
                                        </p:tgtEl>
                                        <p:attrNameLst>
                                          <p:attrName>ppt_x</p:attrName>
                                        </p:attrNameLst>
                                      </p:cBhvr>
                                      <p:tavLst>
                                        <p:tav tm="0">
                                          <p:val>
                                            <p:strVal val="#ppt_x"/>
                                          </p:val>
                                        </p:tav>
                                        <p:tav tm="100000">
                                          <p:val>
                                            <p:strVal val="#ppt_x"/>
                                          </p:val>
                                        </p:tav>
                                      </p:tavLst>
                                    </p:anim>
                                    <p:anim calcmode="lin" valueType="num">
                                      <p:cBhvr additive="base">
                                        <p:cTn id="24" dur="500" fill="hold"/>
                                        <p:tgtEl>
                                          <p:spTgt spid="1658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 Box 2"/>
          <p:cNvSpPr txBox="1">
            <a:spLocks noChangeArrowheads="1"/>
          </p:cNvSpPr>
          <p:nvPr/>
        </p:nvSpPr>
        <p:spPr bwMode="auto">
          <a:xfrm>
            <a:off x="533400" y="296863"/>
            <a:ext cx="80772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a:solidFill>
                  <a:srgbClr val="CC3300"/>
                </a:solidFill>
              </a:rPr>
              <a:t>VIRGINIA SECEDES</a:t>
            </a:r>
          </a:p>
        </p:txBody>
      </p:sp>
      <p:sp>
        <p:nvSpPr>
          <p:cNvPr id="167939" name="Rectangle 3"/>
          <p:cNvSpPr>
            <a:spLocks noChangeArrowheads="1"/>
          </p:cNvSpPr>
          <p:nvPr/>
        </p:nvSpPr>
        <p:spPr bwMode="auto">
          <a:xfrm>
            <a:off x="381000" y="4724400"/>
            <a:ext cx="5638800"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400">
                <a:solidFill>
                  <a:srgbClr val="CC3300"/>
                </a:solidFill>
              </a:rPr>
              <a:t>On April 17, 1861, the Virginia convention passed an Ordinance of Secession.  The ordinance would be presented to the people for ratification on May 23.</a:t>
            </a:r>
          </a:p>
        </p:txBody>
      </p:sp>
      <p:sp>
        <p:nvSpPr>
          <p:cNvPr id="167940" name="Rectangle 4"/>
          <p:cNvSpPr>
            <a:spLocks noChangeArrowheads="1"/>
          </p:cNvSpPr>
          <p:nvPr/>
        </p:nvSpPr>
        <p:spPr bwMode="auto">
          <a:xfrm>
            <a:off x="381000" y="2727325"/>
            <a:ext cx="45720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000">
                <a:solidFill>
                  <a:srgbClr val="0033CC"/>
                </a:solidFill>
              </a:rPr>
              <a:t>To comply with this request meant Virginia would have to deny the  principle of states’ rights.  The calling for these troops convinced many delegates that they could no longer remain in the Union.  </a:t>
            </a:r>
          </a:p>
        </p:txBody>
      </p:sp>
      <p:sp>
        <p:nvSpPr>
          <p:cNvPr id="167941" name="Rectangle 5"/>
          <p:cNvSpPr>
            <a:spLocks noChangeArrowheads="1"/>
          </p:cNvSpPr>
          <p:nvPr/>
        </p:nvSpPr>
        <p:spPr bwMode="auto">
          <a:xfrm>
            <a:off x="647700" y="990600"/>
            <a:ext cx="7848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400">
                <a:solidFill>
                  <a:srgbClr val="0033CC"/>
                </a:solidFill>
              </a:rPr>
              <a:t>Virginia’s delegates were still meeting when Fort Sumter fell to the Confederacy.</a:t>
            </a:r>
          </a:p>
        </p:txBody>
      </p:sp>
      <p:sp>
        <p:nvSpPr>
          <p:cNvPr id="167942" name="Rectangle 6"/>
          <p:cNvSpPr>
            <a:spLocks noChangeArrowheads="1"/>
          </p:cNvSpPr>
          <p:nvPr/>
        </p:nvSpPr>
        <p:spPr bwMode="auto">
          <a:xfrm>
            <a:off x="266700" y="1828800"/>
            <a:ext cx="8610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000"/>
              <a:t>Then, President Lincoln called for each loyal state to supply 75,000 troops to put down the southern rebellion.</a:t>
            </a:r>
          </a:p>
        </p:txBody>
      </p:sp>
      <p:pic>
        <p:nvPicPr>
          <p:cNvPr id="167943" name="Picture 7" descr="File:US Secession map 1861.sv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895600"/>
            <a:ext cx="4267200"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6" name="Freeform 10"/>
          <p:cNvSpPr>
            <a:spLocks/>
          </p:cNvSpPr>
          <p:nvPr/>
        </p:nvSpPr>
        <p:spPr bwMode="auto">
          <a:xfrm>
            <a:off x="8001000" y="3810000"/>
            <a:ext cx="741363" cy="549275"/>
          </a:xfrm>
          <a:custGeom>
            <a:avLst/>
            <a:gdLst>
              <a:gd name="T0" fmla="*/ 2147483646 w 467"/>
              <a:gd name="T1" fmla="*/ 2147483646 h 346"/>
              <a:gd name="T2" fmla="*/ 2147483646 w 467"/>
              <a:gd name="T3" fmla="*/ 2147483646 h 346"/>
              <a:gd name="T4" fmla="*/ 2147483646 w 467"/>
              <a:gd name="T5" fmla="*/ 0 h 346"/>
              <a:gd name="T6" fmla="*/ 2147483646 w 467"/>
              <a:gd name="T7" fmla="*/ 2147483646 h 346"/>
              <a:gd name="T8" fmla="*/ 2147483646 w 467"/>
              <a:gd name="T9" fmla="*/ 2147483646 h 346"/>
              <a:gd name="T10" fmla="*/ 2147483646 w 467"/>
              <a:gd name="T11" fmla="*/ 2147483646 h 346"/>
              <a:gd name="T12" fmla="*/ 2147483646 w 467"/>
              <a:gd name="T13" fmla="*/ 2147483646 h 346"/>
              <a:gd name="T14" fmla="*/ 2147483646 w 467"/>
              <a:gd name="T15" fmla="*/ 2147483646 h 346"/>
              <a:gd name="T16" fmla="*/ 2147483646 w 467"/>
              <a:gd name="T17" fmla="*/ 2147483646 h 346"/>
              <a:gd name="T18" fmla="*/ 2147483646 w 467"/>
              <a:gd name="T19" fmla="*/ 2147483646 h 346"/>
              <a:gd name="T20" fmla="*/ 2147483646 w 467"/>
              <a:gd name="T21" fmla="*/ 2147483646 h 346"/>
              <a:gd name="T22" fmla="*/ 2147483646 w 467"/>
              <a:gd name="T23" fmla="*/ 2147483646 h 346"/>
              <a:gd name="T24" fmla="*/ 2147483646 w 467"/>
              <a:gd name="T25" fmla="*/ 2147483646 h 346"/>
              <a:gd name="T26" fmla="*/ 2147483646 w 467"/>
              <a:gd name="T27" fmla="*/ 2147483646 h 3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67" h="346">
                <a:moveTo>
                  <a:pt x="39" y="205"/>
                </a:moveTo>
                <a:cubicBezTo>
                  <a:pt x="41" y="164"/>
                  <a:pt x="42" y="124"/>
                  <a:pt x="46" y="83"/>
                </a:cubicBezTo>
                <a:cubicBezTo>
                  <a:pt x="54" y="4"/>
                  <a:pt x="244" y="5"/>
                  <a:pt x="296" y="0"/>
                </a:cubicBezTo>
                <a:cubicBezTo>
                  <a:pt x="321" y="6"/>
                  <a:pt x="349" y="3"/>
                  <a:pt x="372" y="15"/>
                </a:cubicBezTo>
                <a:cubicBezTo>
                  <a:pt x="380" y="19"/>
                  <a:pt x="381" y="32"/>
                  <a:pt x="387" y="38"/>
                </a:cubicBezTo>
                <a:cubicBezTo>
                  <a:pt x="393" y="44"/>
                  <a:pt x="402" y="48"/>
                  <a:pt x="410" y="53"/>
                </a:cubicBezTo>
                <a:cubicBezTo>
                  <a:pt x="440" y="99"/>
                  <a:pt x="447" y="153"/>
                  <a:pt x="463" y="205"/>
                </a:cubicBezTo>
                <a:cubicBezTo>
                  <a:pt x="455" y="286"/>
                  <a:pt x="467" y="268"/>
                  <a:pt x="410" y="288"/>
                </a:cubicBezTo>
                <a:cubicBezTo>
                  <a:pt x="364" y="272"/>
                  <a:pt x="320" y="295"/>
                  <a:pt x="274" y="303"/>
                </a:cubicBezTo>
                <a:cubicBezTo>
                  <a:pt x="209" y="346"/>
                  <a:pt x="144" y="329"/>
                  <a:pt x="61" y="333"/>
                </a:cubicBezTo>
                <a:cubicBezTo>
                  <a:pt x="43" y="336"/>
                  <a:pt x="25" y="345"/>
                  <a:pt x="8" y="341"/>
                </a:cubicBezTo>
                <a:cubicBezTo>
                  <a:pt x="0" y="339"/>
                  <a:pt x="1" y="326"/>
                  <a:pt x="1" y="318"/>
                </a:cubicBezTo>
                <a:cubicBezTo>
                  <a:pt x="1" y="317"/>
                  <a:pt x="6" y="254"/>
                  <a:pt x="16" y="242"/>
                </a:cubicBezTo>
                <a:cubicBezTo>
                  <a:pt x="45" y="206"/>
                  <a:pt x="39" y="250"/>
                  <a:pt x="39" y="205"/>
                </a:cubicBezTo>
                <a:close/>
              </a:path>
            </a:pathLst>
          </a:custGeom>
          <a:noFill/>
          <a:ln w="571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67941"/>
                                        </p:tgtEl>
                                        <p:attrNameLst>
                                          <p:attrName>style.visibility</p:attrName>
                                        </p:attrNameLst>
                                      </p:cBhvr>
                                      <p:to>
                                        <p:strVal val="visible"/>
                                      </p:to>
                                    </p:set>
                                    <p:animEffect transition="in" filter="diamond(in)">
                                      <p:cBhvr>
                                        <p:cTn id="7" dur="2000"/>
                                        <p:tgtEl>
                                          <p:spTgt spid="1679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167942"/>
                                        </p:tgtEl>
                                        <p:attrNameLst>
                                          <p:attrName>style.visibility</p:attrName>
                                        </p:attrNameLst>
                                      </p:cBhvr>
                                      <p:to>
                                        <p:strVal val="visible"/>
                                      </p:to>
                                    </p:set>
                                    <p:anim calcmode="lin" valueType="num">
                                      <p:cBhvr>
                                        <p:cTn id="12" dur="500" decel="50000" fill="hold">
                                          <p:stCondLst>
                                            <p:cond delay="0"/>
                                          </p:stCondLst>
                                        </p:cTn>
                                        <p:tgtEl>
                                          <p:spTgt spid="167942"/>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167942"/>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167942"/>
                                        </p:tgtEl>
                                        <p:attrNameLst>
                                          <p:attrName>ppt_w</p:attrName>
                                        </p:attrNameLst>
                                      </p:cBhvr>
                                      <p:tavLst>
                                        <p:tav tm="0">
                                          <p:val>
                                            <p:strVal val="#ppt_w*.05"/>
                                          </p:val>
                                        </p:tav>
                                        <p:tav tm="100000">
                                          <p:val>
                                            <p:strVal val="#ppt_w"/>
                                          </p:val>
                                        </p:tav>
                                      </p:tavLst>
                                    </p:anim>
                                    <p:anim calcmode="lin" valueType="num">
                                      <p:cBhvr>
                                        <p:cTn id="15" dur="1000" fill="hold"/>
                                        <p:tgtEl>
                                          <p:spTgt spid="167942"/>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167942"/>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167942"/>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167942"/>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16794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grpId="0" nodeType="clickEffect">
                                  <p:stCondLst>
                                    <p:cond delay="0"/>
                                  </p:stCondLst>
                                  <p:childTnLst>
                                    <p:set>
                                      <p:cBhvr>
                                        <p:cTn id="23" dur="1" fill="hold">
                                          <p:stCondLst>
                                            <p:cond delay="0"/>
                                          </p:stCondLst>
                                        </p:cTn>
                                        <p:tgtEl>
                                          <p:spTgt spid="167940"/>
                                        </p:tgtEl>
                                        <p:attrNameLst>
                                          <p:attrName>style.visibility</p:attrName>
                                        </p:attrNameLst>
                                      </p:cBhvr>
                                      <p:to>
                                        <p:strVal val="visible"/>
                                      </p:to>
                                    </p:set>
                                    <p:anim calcmode="lin" valueType="num">
                                      <p:cBhvr>
                                        <p:cTn id="24" dur="500" fill="hold"/>
                                        <p:tgtEl>
                                          <p:spTgt spid="167940"/>
                                        </p:tgtEl>
                                        <p:attrNameLst>
                                          <p:attrName>ppt_w</p:attrName>
                                        </p:attrNameLst>
                                      </p:cBhvr>
                                      <p:tavLst>
                                        <p:tav tm="0">
                                          <p:val>
                                            <p:strVal val="#ppt_w*0.05"/>
                                          </p:val>
                                        </p:tav>
                                        <p:tav tm="100000">
                                          <p:val>
                                            <p:strVal val="#ppt_w"/>
                                          </p:val>
                                        </p:tav>
                                      </p:tavLst>
                                    </p:anim>
                                    <p:anim calcmode="lin" valueType="num">
                                      <p:cBhvr>
                                        <p:cTn id="25" dur="500" fill="hold"/>
                                        <p:tgtEl>
                                          <p:spTgt spid="167940"/>
                                        </p:tgtEl>
                                        <p:attrNameLst>
                                          <p:attrName>ppt_h</p:attrName>
                                        </p:attrNameLst>
                                      </p:cBhvr>
                                      <p:tavLst>
                                        <p:tav tm="0">
                                          <p:val>
                                            <p:strVal val="#ppt_h"/>
                                          </p:val>
                                        </p:tav>
                                        <p:tav tm="100000">
                                          <p:val>
                                            <p:strVal val="#ppt_h"/>
                                          </p:val>
                                        </p:tav>
                                      </p:tavLst>
                                    </p:anim>
                                    <p:anim calcmode="lin" valueType="num">
                                      <p:cBhvr>
                                        <p:cTn id="26" dur="500" fill="hold"/>
                                        <p:tgtEl>
                                          <p:spTgt spid="167940"/>
                                        </p:tgtEl>
                                        <p:attrNameLst>
                                          <p:attrName>ppt_x</p:attrName>
                                        </p:attrNameLst>
                                      </p:cBhvr>
                                      <p:tavLst>
                                        <p:tav tm="0">
                                          <p:val>
                                            <p:strVal val="#ppt_x-.2"/>
                                          </p:val>
                                        </p:tav>
                                        <p:tav tm="100000">
                                          <p:val>
                                            <p:strVal val="#ppt_x"/>
                                          </p:val>
                                        </p:tav>
                                      </p:tavLst>
                                    </p:anim>
                                    <p:anim calcmode="lin" valueType="num">
                                      <p:cBhvr>
                                        <p:cTn id="27" dur="500" fill="hold"/>
                                        <p:tgtEl>
                                          <p:spTgt spid="167940"/>
                                        </p:tgtEl>
                                        <p:attrNameLst>
                                          <p:attrName>ppt_y</p:attrName>
                                        </p:attrNameLst>
                                      </p:cBhvr>
                                      <p:tavLst>
                                        <p:tav tm="0">
                                          <p:val>
                                            <p:strVal val="#ppt_y"/>
                                          </p:val>
                                        </p:tav>
                                        <p:tav tm="100000">
                                          <p:val>
                                            <p:strVal val="#ppt_y"/>
                                          </p:val>
                                        </p:tav>
                                      </p:tavLst>
                                    </p:anim>
                                    <p:animEffect transition="in" filter="fade">
                                      <p:cBhvr>
                                        <p:cTn id="28" dur="500"/>
                                        <p:tgtEl>
                                          <p:spTgt spid="167940"/>
                                        </p:tgtEl>
                                      </p:cBhvr>
                                    </p:animEffect>
                                  </p:childTnLst>
                                </p:cTn>
                              </p:par>
                            </p:childTnLst>
                          </p:cTn>
                        </p:par>
                        <p:par>
                          <p:cTn id="29" fill="hold" nodeType="afterGroup">
                            <p:stCondLst>
                              <p:cond delay="500"/>
                            </p:stCondLst>
                            <p:childTnLst>
                              <p:par>
                                <p:cTn id="30" presetID="8" presetClass="entr" presetSubtype="16" fill="hold" nodeType="afterEffect">
                                  <p:stCondLst>
                                    <p:cond delay="0"/>
                                  </p:stCondLst>
                                  <p:childTnLst>
                                    <p:set>
                                      <p:cBhvr>
                                        <p:cTn id="31" dur="1" fill="hold">
                                          <p:stCondLst>
                                            <p:cond delay="0"/>
                                          </p:stCondLst>
                                        </p:cTn>
                                        <p:tgtEl>
                                          <p:spTgt spid="167943"/>
                                        </p:tgtEl>
                                        <p:attrNameLst>
                                          <p:attrName>style.visibility</p:attrName>
                                        </p:attrNameLst>
                                      </p:cBhvr>
                                      <p:to>
                                        <p:strVal val="visible"/>
                                      </p:to>
                                    </p:set>
                                    <p:animEffect transition="in" filter="diamond(in)">
                                      <p:cBhvr>
                                        <p:cTn id="32" dur="2000"/>
                                        <p:tgtEl>
                                          <p:spTgt spid="16794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7939"/>
                                        </p:tgtEl>
                                        <p:attrNameLst>
                                          <p:attrName>style.visibility</p:attrName>
                                        </p:attrNameLst>
                                      </p:cBhvr>
                                      <p:to>
                                        <p:strVal val="visible"/>
                                      </p:to>
                                    </p:set>
                                    <p:anim calcmode="lin" valueType="num">
                                      <p:cBhvr additive="base">
                                        <p:cTn id="37" dur="500" fill="hold"/>
                                        <p:tgtEl>
                                          <p:spTgt spid="167939"/>
                                        </p:tgtEl>
                                        <p:attrNameLst>
                                          <p:attrName>ppt_x</p:attrName>
                                        </p:attrNameLst>
                                      </p:cBhvr>
                                      <p:tavLst>
                                        <p:tav tm="0">
                                          <p:val>
                                            <p:strVal val="#ppt_x"/>
                                          </p:val>
                                        </p:tav>
                                        <p:tav tm="100000">
                                          <p:val>
                                            <p:strVal val="#ppt_x"/>
                                          </p:val>
                                        </p:tav>
                                      </p:tavLst>
                                    </p:anim>
                                    <p:anim calcmode="lin" valueType="num">
                                      <p:cBhvr additive="base">
                                        <p:cTn id="38" dur="500" fill="hold"/>
                                        <p:tgtEl>
                                          <p:spTgt spid="167939"/>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500"/>
                            </p:stCondLst>
                            <p:childTnLst>
                              <p:par>
                                <p:cTn id="40" presetID="51" presetClass="entr" presetSubtype="0" fill="hold" grpId="0" nodeType="afterEffect">
                                  <p:stCondLst>
                                    <p:cond delay="0"/>
                                  </p:stCondLst>
                                  <p:childTnLst>
                                    <p:set>
                                      <p:cBhvr>
                                        <p:cTn id="41" dur="1" fill="hold">
                                          <p:stCondLst>
                                            <p:cond delay="0"/>
                                          </p:stCondLst>
                                        </p:cTn>
                                        <p:tgtEl>
                                          <p:spTgt spid="167946"/>
                                        </p:tgtEl>
                                        <p:attrNameLst>
                                          <p:attrName>style.visibility</p:attrName>
                                        </p:attrNameLst>
                                      </p:cBhvr>
                                      <p:to>
                                        <p:strVal val="visible"/>
                                      </p:to>
                                    </p:set>
                                    <p:animEffect transition="in" filter="fade">
                                      <p:cBhvr>
                                        <p:cTn id="42" dur="770" decel="100000"/>
                                        <p:tgtEl>
                                          <p:spTgt spid="167946"/>
                                        </p:tgtEl>
                                      </p:cBhvr>
                                    </p:animEffect>
                                    <p:animScale>
                                      <p:cBhvr>
                                        <p:cTn id="43" dur="770" decel="100000"/>
                                        <p:tgtEl>
                                          <p:spTgt spid="167946"/>
                                        </p:tgtEl>
                                      </p:cBhvr>
                                      <p:from x="10000" y="10000"/>
                                      <p:to x="200000" y="450000"/>
                                    </p:animScale>
                                    <p:animScale>
                                      <p:cBhvr>
                                        <p:cTn id="44" dur="1230" accel="100000" fill="hold">
                                          <p:stCondLst>
                                            <p:cond delay="770"/>
                                          </p:stCondLst>
                                        </p:cTn>
                                        <p:tgtEl>
                                          <p:spTgt spid="167946"/>
                                        </p:tgtEl>
                                      </p:cBhvr>
                                      <p:from x="200000" y="450000"/>
                                      <p:to x="100000" y="100000"/>
                                    </p:animScale>
                                    <p:set>
                                      <p:cBhvr>
                                        <p:cTn id="45" dur="770" fill="hold"/>
                                        <p:tgtEl>
                                          <p:spTgt spid="167946"/>
                                        </p:tgtEl>
                                        <p:attrNameLst>
                                          <p:attrName>ppt_x</p:attrName>
                                        </p:attrNameLst>
                                      </p:cBhvr>
                                      <p:to>
                                        <p:strVal val="(0.5)"/>
                                      </p:to>
                                    </p:set>
                                    <p:anim from="(0.5)" to="(#ppt_x)" calcmode="lin" valueType="num">
                                      <p:cBhvr>
                                        <p:cTn id="46" dur="1230" accel="100000" fill="hold">
                                          <p:stCondLst>
                                            <p:cond delay="770"/>
                                          </p:stCondLst>
                                        </p:cTn>
                                        <p:tgtEl>
                                          <p:spTgt spid="167946"/>
                                        </p:tgtEl>
                                        <p:attrNameLst>
                                          <p:attrName>ppt_x</p:attrName>
                                        </p:attrNameLst>
                                      </p:cBhvr>
                                    </p:anim>
                                    <p:set>
                                      <p:cBhvr>
                                        <p:cTn id="47" dur="770" fill="hold"/>
                                        <p:tgtEl>
                                          <p:spTgt spid="167946"/>
                                        </p:tgtEl>
                                        <p:attrNameLst>
                                          <p:attrName>ppt_y</p:attrName>
                                        </p:attrNameLst>
                                      </p:cBhvr>
                                      <p:to>
                                        <p:strVal val="(#ppt_y+0.4)"/>
                                      </p:to>
                                    </p:set>
                                    <p:anim from="(#ppt_y+0.4)" to="(#ppt_y)" calcmode="lin" valueType="num">
                                      <p:cBhvr>
                                        <p:cTn id="48" dur="1230" accel="100000" fill="hold">
                                          <p:stCondLst>
                                            <p:cond delay="770"/>
                                          </p:stCondLst>
                                        </p:cTn>
                                        <p:tgtEl>
                                          <p:spTgt spid="16794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9" grpId="0"/>
      <p:bldP spid="167940" grpId="0"/>
      <p:bldP spid="167941" grpId="0"/>
      <p:bldP spid="167942" grpId="0"/>
      <p:bldP spid="16794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4"/>
          <p:cNvSpPr>
            <a:spLocks noChangeArrowheads="1"/>
          </p:cNvSpPr>
          <p:nvPr/>
        </p:nvSpPr>
        <p:spPr bwMode="auto">
          <a:xfrm>
            <a:off x="2751138" y="152400"/>
            <a:ext cx="36417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spcBef>
                <a:spcPct val="50000"/>
              </a:spcBef>
            </a:pPr>
            <a:r>
              <a:rPr lang="en-US" sz="3200">
                <a:solidFill>
                  <a:srgbClr val="CC3300"/>
                </a:solidFill>
              </a:rPr>
              <a:t>THE NEXT STEPS</a:t>
            </a:r>
          </a:p>
        </p:txBody>
      </p:sp>
      <p:sp>
        <p:nvSpPr>
          <p:cNvPr id="188421" name="Rectangle 5"/>
          <p:cNvSpPr>
            <a:spLocks noChangeArrowheads="1"/>
          </p:cNvSpPr>
          <p:nvPr/>
        </p:nvSpPr>
        <p:spPr bwMode="auto">
          <a:xfrm>
            <a:off x="304800" y="838200"/>
            <a:ext cx="85344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400"/>
              <a:t>After the passage of the Ordinance of Secession, eastern and western Virginia took very different paths.</a:t>
            </a:r>
          </a:p>
        </p:txBody>
      </p:sp>
      <p:sp>
        <p:nvSpPr>
          <p:cNvPr id="188422" name="Rectangle 6"/>
          <p:cNvSpPr>
            <a:spLocks noChangeArrowheads="1"/>
          </p:cNvSpPr>
          <p:nvPr/>
        </p:nvSpPr>
        <p:spPr bwMode="auto">
          <a:xfrm>
            <a:off x="533400" y="1905000"/>
            <a:ext cx="58674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2400">
                <a:solidFill>
                  <a:srgbClr val="CC3300"/>
                </a:solidFill>
              </a:rPr>
              <a:t>Eastern Virginia</a:t>
            </a:r>
            <a:r>
              <a:rPr lang="en-US" sz="2400"/>
              <a:t> prepared for war.</a:t>
            </a:r>
          </a:p>
          <a:p>
            <a:pPr eaLnBrk="1" hangingPunct="1"/>
            <a:r>
              <a:rPr lang="en-US" sz="2400"/>
              <a:t>Governor Letcher named Robert E. Lee to lead the Virginia militia.</a:t>
            </a:r>
          </a:p>
        </p:txBody>
      </p:sp>
      <p:sp>
        <p:nvSpPr>
          <p:cNvPr id="188423" name="Rectangle 7"/>
          <p:cNvSpPr>
            <a:spLocks noChangeArrowheads="1"/>
          </p:cNvSpPr>
          <p:nvPr/>
        </p:nvSpPr>
        <p:spPr bwMode="auto">
          <a:xfrm>
            <a:off x="3124200" y="3763963"/>
            <a:ext cx="4648200" cy="157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2400">
                <a:solidFill>
                  <a:srgbClr val="CC3300"/>
                </a:solidFill>
              </a:rPr>
              <a:t>Western Virginia</a:t>
            </a:r>
            <a:r>
              <a:rPr lang="en-US" sz="2400"/>
              <a:t> prepared a protest to secession.  John C. Carlile led a protest meeting in Clarksburg on April 22.</a:t>
            </a:r>
          </a:p>
        </p:txBody>
      </p:sp>
      <p:sp>
        <p:nvSpPr>
          <p:cNvPr id="188424" name="Rectangle 8"/>
          <p:cNvSpPr>
            <a:spLocks noChangeArrowheads="1"/>
          </p:cNvSpPr>
          <p:nvPr/>
        </p:nvSpPr>
        <p:spPr bwMode="auto">
          <a:xfrm>
            <a:off x="228600" y="5426075"/>
            <a:ext cx="86868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400">
                <a:solidFill>
                  <a:srgbClr val="0033CC"/>
                </a:solidFill>
              </a:rPr>
              <a:t>The people who attended the Clarksburg meeting called for a convention to meet in Wheeling on May 13.  </a:t>
            </a:r>
          </a:p>
        </p:txBody>
      </p:sp>
      <p:pic>
        <p:nvPicPr>
          <p:cNvPr id="188426" name="Picture 10" descr="File:Robert E Lee (color).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676400"/>
            <a:ext cx="173196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7" name="Picture 11"/>
          <p:cNvPicPr>
            <a:picLocks noChangeAspect="1" noChangeArrowheads="1"/>
          </p:cNvPicPr>
          <p:nvPr/>
        </p:nvPicPr>
        <p:blipFill>
          <a:blip r:embed="rId5">
            <a:extLst>
              <a:ext uri="{28A0092B-C50C-407E-A947-70E740481C1C}">
                <a14:useLocalDpi xmlns:a14="http://schemas.microsoft.com/office/drawing/2010/main" val="0"/>
              </a:ext>
            </a:extLst>
          </a:blip>
          <a:srcRect t="4961" r="-3300" b="35504"/>
          <a:stretch>
            <a:fillRect/>
          </a:stretch>
        </p:blipFill>
        <p:spPr bwMode="auto">
          <a:xfrm>
            <a:off x="685800" y="3276600"/>
            <a:ext cx="2286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88421">
                                            <p:txEl>
                                              <p:pRg st="0" end="0"/>
                                            </p:txEl>
                                          </p:spTgt>
                                        </p:tgtEl>
                                        <p:attrNameLst>
                                          <p:attrName>style.visibility</p:attrName>
                                        </p:attrNameLst>
                                      </p:cBhvr>
                                      <p:to>
                                        <p:strVal val="visible"/>
                                      </p:to>
                                    </p:set>
                                    <p:anim calcmode="lin" valueType="num">
                                      <p:cBhvr>
                                        <p:cTn id="7" dur="1000" fill="hold"/>
                                        <p:tgtEl>
                                          <p:spTgt spid="188421">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8842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842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88422"/>
                                        </p:tgtEl>
                                        <p:attrNameLst>
                                          <p:attrName>style.visibility</p:attrName>
                                        </p:attrNameLst>
                                      </p:cBhvr>
                                      <p:to>
                                        <p:strVal val="visible"/>
                                      </p:to>
                                    </p:set>
                                    <p:anim calcmode="discrete" valueType="clr">
                                      <p:cBhvr override="childStyle">
                                        <p:cTn id="14" dur="80"/>
                                        <p:tgtEl>
                                          <p:spTgt spid="188422"/>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88422"/>
                                        </p:tgtEl>
                                        <p:attrNameLst>
                                          <p:attrName>fillcolor</p:attrName>
                                        </p:attrNameLst>
                                      </p:cBhvr>
                                      <p:tavLst>
                                        <p:tav tm="0">
                                          <p:val>
                                            <p:clrVal>
                                              <a:schemeClr val="accent2"/>
                                            </p:clrVal>
                                          </p:val>
                                        </p:tav>
                                        <p:tav tm="50000">
                                          <p:val>
                                            <p:clrVal>
                                              <a:schemeClr val="hlink"/>
                                            </p:clrVal>
                                          </p:val>
                                        </p:tav>
                                      </p:tavLst>
                                    </p:anim>
                                    <p:set>
                                      <p:cBhvr>
                                        <p:cTn id="16" dur="80"/>
                                        <p:tgtEl>
                                          <p:spTgt spid="188422"/>
                                        </p:tgtEl>
                                        <p:attrNameLst>
                                          <p:attrName>fill.type</p:attrName>
                                        </p:attrNameLst>
                                      </p:cBhvr>
                                      <p:to>
                                        <p:strVal val="solid"/>
                                      </p:to>
                                    </p:set>
                                  </p:childTnLst>
                                </p:cTn>
                              </p:par>
                            </p:childTnLst>
                          </p:cTn>
                        </p:par>
                        <p:par>
                          <p:cTn id="17" fill="hold" nodeType="afterGroup">
                            <p:stCondLst>
                              <p:cond delay="3480"/>
                            </p:stCondLst>
                            <p:childTnLst>
                              <p:par>
                                <p:cTn id="18" presetID="25" presetClass="entr" presetSubtype="0" fill="hold" nodeType="afterEffect">
                                  <p:stCondLst>
                                    <p:cond delay="0"/>
                                  </p:stCondLst>
                                  <p:childTnLst>
                                    <p:set>
                                      <p:cBhvr>
                                        <p:cTn id="19" dur="1" fill="hold">
                                          <p:stCondLst>
                                            <p:cond delay="0"/>
                                          </p:stCondLst>
                                        </p:cTn>
                                        <p:tgtEl>
                                          <p:spTgt spid="188426"/>
                                        </p:tgtEl>
                                        <p:attrNameLst>
                                          <p:attrName>style.visibility</p:attrName>
                                        </p:attrNameLst>
                                      </p:cBhvr>
                                      <p:to>
                                        <p:strVal val="visible"/>
                                      </p:to>
                                    </p:set>
                                    <p:anim calcmode="lin" valueType="num">
                                      <p:cBhvr>
                                        <p:cTn id="20" dur="500" decel="50000" fill="hold">
                                          <p:stCondLst>
                                            <p:cond delay="0"/>
                                          </p:stCondLst>
                                        </p:cTn>
                                        <p:tgtEl>
                                          <p:spTgt spid="188426"/>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188426"/>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188426"/>
                                        </p:tgtEl>
                                        <p:attrNameLst>
                                          <p:attrName>ppt_w</p:attrName>
                                        </p:attrNameLst>
                                      </p:cBhvr>
                                      <p:tavLst>
                                        <p:tav tm="0">
                                          <p:val>
                                            <p:strVal val="#ppt_w*.05"/>
                                          </p:val>
                                        </p:tav>
                                        <p:tav tm="100000">
                                          <p:val>
                                            <p:strVal val="#ppt_w"/>
                                          </p:val>
                                        </p:tav>
                                      </p:tavLst>
                                    </p:anim>
                                    <p:anim calcmode="lin" valueType="num">
                                      <p:cBhvr>
                                        <p:cTn id="23" dur="1000" fill="hold"/>
                                        <p:tgtEl>
                                          <p:spTgt spid="188426"/>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188426"/>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188426"/>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188426"/>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18842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7" presetClass="entr" presetSubtype="0" fill="hold" grpId="0" nodeType="clickEffect">
                                  <p:stCondLst>
                                    <p:cond delay="0"/>
                                  </p:stCondLst>
                                  <p:iterate type="lt">
                                    <p:tmPct val="50000"/>
                                  </p:iterate>
                                  <p:childTnLst>
                                    <p:set>
                                      <p:cBhvr>
                                        <p:cTn id="31" dur="1" fill="hold">
                                          <p:stCondLst>
                                            <p:cond delay="0"/>
                                          </p:stCondLst>
                                        </p:cTn>
                                        <p:tgtEl>
                                          <p:spTgt spid="188423"/>
                                        </p:tgtEl>
                                        <p:attrNameLst>
                                          <p:attrName>style.visibility</p:attrName>
                                        </p:attrNameLst>
                                      </p:cBhvr>
                                      <p:to>
                                        <p:strVal val="visible"/>
                                      </p:to>
                                    </p:set>
                                    <p:anim calcmode="discrete" valueType="clr">
                                      <p:cBhvr override="childStyle">
                                        <p:cTn id="32" dur="80"/>
                                        <p:tgtEl>
                                          <p:spTgt spid="188423"/>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188423"/>
                                        </p:tgtEl>
                                        <p:attrNameLst>
                                          <p:attrName>fillcolor</p:attrName>
                                        </p:attrNameLst>
                                      </p:cBhvr>
                                      <p:tavLst>
                                        <p:tav tm="0">
                                          <p:val>
                                            <p:clrVal>
                                              <a:schemeClr val="accent2"/>
                                            </p:clrVal>
                                          </p:val>
                                        </p:tav>
                                        <p:tav tm="50000">
                                          <p:val>
                                            <p:clrVal>
                                              <a:schemeClr val="hlink"/>
                                            </p:clrVal>
                                          </p:val>
                                        </p:tav>
                                      </p:tavLst>
                                    </p:anim>
                                    <p:set>
                                      <p:cBhvr>
                                        <p:cTn id="34" dur="80"/>
                                        <p:tgtEl>
                                          <p:spTgt spid="188423"/>
                                        </p:tgtEl>
                                        <p:attrNameLst>
                                          <p:attrName>fill.type</p:attrName>
                                        </p:attrNameLst>
                                      </p:cBhvr>
                                      <p:to>
                                        <p:strVal val="solid"/>
                                      </p:to>
                                    </p:set>
                                  </p:childTnLst>
                                </p:cTn>
                              </p:par>
                            </p:childTnLst>
                          </p:cTn>
                        </p:par>
                        <p:par>
                          <p:cTn id="35" fill="hold" nodeType="afterGroup">
                            <p:stCondLst>
                              <p:cond delay="3880"/>
                            </p:stCondLst>
                            <p:childTnLst>
                              <p:par>
                                <p:cTn id="36" presetID="25" presetClass="entr" presetSubtype="0" fill="hold" nodeType="afterEffect">
                                  <p:stCondLst>
                                    <p:cond delay="0"/>
                                  </p:stCondLst>
                                  <p:childTnLst>
                                    <p:set>
                                      <p:cBhvr>
                                        <p:cTn id="37" dur="1" fill="hold">
                                          <p:stCondLst>
                                            <p:cond delay="0"/>
                                          </p:stCondLst>
                                        </p:cTn>
                                        <p:tgtEl>
                                          <p:spTgt spid="188427"/>
                                        </p:tgtEl>
                                        <p:attrNameLst>
                                          <p:attrName>style.visibility</p:attrName>
                                        </p:attrNameLst>
                                      </p:cBhvr>
                                      <p:to>
                                        <p:strVal val="visible"/>
                                      </p:to>
                                    </p:set>
                                    <p:anim calcmode="lin" valueType="num">
                                      <p:cBhvr>
                                        <p:cTn id="38" dur="500" decel="50000" fill="hold">
                                          <p:stCondLst>
                                            <p:cond delay="0"/>
                                          </p:stCondLst>
                                        </p:cTn>
                                        <p:tgtEl>
                                          <p:spTgt spid="188427"/>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188427"/>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188427"/>
                                        </p:tgtEl>
                                        <p:attrNameLst>
                                          <p:attrName>ppt_w</p:attrName>
                                        </p:attrNameLst>
                                      </p:cBhvr>
                                      <p:tavLst>
                                        <p:tav tm="0">
                                          <p:val>
                                            <p:strVal val="#ppt_w*.05"/>
                                          </p:val>
                                        </p:tav>
                                        <p:tav tm="100000">
                                          <p:val>
                                            <p:strVal val="#ppt_w"/>
                                          </p:val>
                                        </p:tav>
                                      </p:tavLst>
                                    </p:anim>
                                    <p:anim calcmode="lin" valueType="num">
                                      <p:cBhvr>
                                        <p:cTn id="41" dur="1000" fill="hold"/>
                                        <p:tgtEl>
                                          <p:spTgt spid="188427"/>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188427"/>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188427"/>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188427"/>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18842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0" presetClass="entr" presetSubtype="0" fill="hold" nodeType="clickEffect">
                                  <p:stCondLst>
                                    <p:cond delay="0"/>
                                  </p:stCondLst>
                                  <p:iterate type="lt">
                                    <p:tmPct val="10000"/>
                                  </p:iterate>
                                  <p:childTnLst>
                                    <p:set>
                                      <p:cBhvr>
                                        <p:cTn id="49" dur="1" fill="hold">
                                          <p:stCondLst>
                                            <p:cond delay="0"/>
                                          </p:stCondLst>
                                        </p:cTn>
                                        <p:tgtEl>
                                          <p:spTgt spid="188424">
                                            <p:txEl>
                                              <p:pRg st="0" end="0"/>
                                            </p:txEl>
                                          </p:spTgt>
                                        </p:tgtEl>
                                        <p:attrNameLst>
                                          <p:attrName>style.visibility</p:attrName>
                                        </p:attrNameLst>
                                      </p:cBhvr>
                                      <p:to>
                                        <p:strVal val="visible"/>
                                      </p:to>
                                    </p:set>
                                    <p:animEffect transition="in" filter="fade">
                                      <p:cBhvr>
                                        <p:cTn id="50" dur="500"/>
                                        <p:tgtEl>
                                          <p:spTgt spid="188424">
                                            <p:txEl>
                                              <p:pRg st="0" end="0"/>
                                            </p:txEl>
                                          </p:spTgt>
                                        </p:tgtEl>
                                      </p:cBhvr>
                                    </p:animEffect>
                                    <p:anim calcmode="lin" valueType="num">
                                      <p:cBhvr>
                                        <p:cTn id="51" dur="500" fill="hold"/>
                                        <p:tgtEl>
                                          <p:spTgt spid="188424">
                                            <p:txEl>
                                              <p:pRg st="0" end="0"/>
                                            </p:txEl>
                                          </p:spTgt>
                                        </p:tgtEl>
                                        <p:attrNameLst>
                                          <p:attrName>ppt_x</p:attrName>
                                        </p:attrNameLst>
                                      </p:cBhvr>
                                      <p:tavLst>
                                        <p:tav tm="0">
                                          <p:val>
                                            <p:strVal val="#ppt_x-.1"/>
                                          </p:val>
                                        </p:tav>
                                        <p:tav tm="100000">
                                          <p:val>
                                            <p:strVal val="#ppt_x"/>
                                          </p:val>
                                        </p:tav>
                                      </p:tavLst>
                                    </p:anim>
                                    <p:anim calcmode="lin" valueType="num">
                                      <p:cBhvr>
                                        <p:cTn id="52" dur="500" fill="hold"/>
                                        <p:tgtEl>
                                          <p:spTgt spid="18842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22" grpId="0"/>
      <p:bldP spid="1884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4"/>
          <p:cNvSpPr txBox="1">
            <a:spLocks noChangeArrowheads="1"/>
          </p:cNvSpPr>
          <p:nvPr/>
        </p:nvSpPr>
        <p:spPr bwMode="auto">
          <a:xfrm>
            <a:off x="533400" y="381000"/>
            <a:ext cx="5257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eaLnBrk="1" hangingPunct="1">
              <a:spcBef>
                <a:spcPct val="50000"/>
              </a:spcBef>
            </a:pPr>
            <a:r>
              <a:rPr lang="en-US">
                <a:solidFill>
                  <a:srgbClr val="CC3300"/>
                </a:solidFill>
              </a:rPr>
              <a:t>COTTON and SLAVERY</a:t>
            </a:r>
          </a:p>
        </p:txBody>
      </p:sp>
      <p:sp>
        <p:nvSpPr>
          <p:cNvPr id="106501" name="Rectangle 5"/>
          <p:cNvSpPr>
            <a:spLocks noChangeArrowheads="1"/>
          </p:cNvSpPr>
          <p:nvPr/>
        </p:nvSpPr>
        <p:spPr bwMode="auto">
          <a:xfrm>
            <a:off x="1143000" y="4114800"/>
            <a:ext cx="4267200"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800"/>
              <a:t>Regardless of how Southerners felt about slavery personally, they needed it to survive economically.</a:t>
            </a:r>
          </a:p>
        </p:txBody>
      </p:sp>
      <p:sp>
        <p:nvSpPr>
          <p:cNvPr id="106502" name="Rectangle 6"/>
          <p:cNvSpPr>
            <a:spLocks noChangeArrowheads="1"/>
          </p:cNvSpPr>
          <p:nvPr/>
        </p:nvSpPr>
        <p:spPr bwMode="auto">
          <a:xfrm>
            <a:off x="377825" y="2316163"/>
            <a:ext cx="5718175" cy="157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400">
                <a:solidFill>
                  <a:srgbClr val="FF6600"/>
                </a:solidFill>
              </a:rPr>
              <a:t>Growing cotton required a great deal of manual labor, and slave labor kept the costs down, allowing the South to compete in the global marketplace.</a:t>
            </a:r>
          </a:p>
        </p:txBody>
      </p:sp>
      <p:sp>
        <p:nvSpPr>
          <p:cNvPr id="106503" name="Rectangle 7"/>
          <p:cNvSpPr>
            <a:spLocks noChangeArrowheads="1"/>
          </p:cNvSpPr>
          <p:nvPr/>
        </p:nvSpPr>
        <p:spPr bwMode="auto">
          <a:xfrm>
            <a:off x="228600" y="1219200"/>
            <a:ext cx="60198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2400">
                <a:solidFill>
                  <a:srgbClr val="0033CC"/>
                </a:solidFill>
              </a:rPr>
              <a:t>By 1860, cotton accounted for over 50% of the value of all United States exports.</a:t>
            </a:r>
          </a:p>
        </p:txBody>
      </p:sp>
      <p:pic>
        <p:nvPicPr>
          <p:cNvPr id="106505" name="Picture 9" descr="4409153491_feaa24a0f1_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24600" y="228600"/>
            <a:ext cx="2590800"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6" name="Picture 10"/>
          <p:cNvPicPr>
            <a:picLocks noChangeAspect="1" noChangeArrowheads="1"/>
          </p:cNvPicPr>
          <p:nvPr/>
        </p:nvPicPr>
        <p:blipFill>
          <a:blip r:embed="rId4" cstate="screen">
            <a:extLst>
              <a:ext uri="{28A0092B-C50C-407E-A947-70E740481C1C}">
                <a14:useLocalDpi xmlns:a14="http://schemas.microsoft.com/office/drawing/2010/main"/>
              </a:ext>
            </a:extLst>
          </a:blip>
          <a:srcRect l="4152" t="5449" r="8650" b="4654"/>
          <a:stretch>
            <a:fillRect/>
          </a:stretch>
        </p:blipFill>
        <p:spPr bwMode="auto">
          <a:xfrm>
            <a:off x="6248400" y="2514600"/>
            <a:ext cx="26670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06503">
                                            <p:txEl>
                                              <p:pRg st="0" end="0"/>
                                            </p:txEl>
                                          </p:spTgt>
                                        </p:tgtEl>
                                        <p:attrNameLst>
                                          <p:attrName>style.visibility</p:attrName>
                                        </p:attrNameLst>
                                      </p:cBhvr>
                                      <p:to>
                                        <p:strVal val="visible"/>
                                      </p:to>
                                    </p:set>
                                    <p:anim calcmode="lin" valueType="num">
                                      <p:cBhvr>
                                        <p:cTn id="7" dur="1000" fill="hold"/>
                                        <p:tgtEl>
                                          <p:spTgt spid="10650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0650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6503">
                                            <p:txEl>
                                              <p:pRg st="0" end="0"/>
                                            </p:txEl>
                                          </p:spTgt>
                                        </p:tgtEl>
                                      </p:cBhvr>
                                    </p:animEffect>
                                  </p:childTnLst>
                                </p:cTn>
                              </p:par>
                            </p:childTnLst>
                          </p:cTn>
                        </p:par>
                        <p:par>
                          <p:cTn id="10" fill="hold" nodeType="afterGroup">
                            <p:stCondLst>
                              <p:cond delay="1000"/>
                            </p:stCondLst>
                            <p:childTnLst>
                              <p:par>
                                <p:cTn id="11" presetID="9" presetClass="entr" presetSubtype="0" fill="hold" nodeType="afterEffect">
                                  <p:stCondLst>
                                    <p:cond delay="0"/>
                                  </p:stCondLst>
                                  <p:childTnLst>
                                    <p:set>
                                      <p:cBhvr>
                                        <p:cTn id="12" dur="1" fill="hold">
                                          <p:stCondLst>
                                            <p:cond delay="0"/>
                                          </p:stCondLst>
                                        </p:cTn>
                                        <p:tgtEl>
                                          <p:spTgt spid="106505"/>
                                        </p:tgtEl>
                                        <p:attrNameLst>
                                          <p:attrName>style.visibility</p:attrName>
                                        </p:attrNameLst>
                                      </p:cBhvr>
                                      <p:to>
                                        <p:strVal val="visible"/>
                                      </p:to>
                                    </p:set>
                                    <p:animEffect transition="in" filter="dissolve">
                                      <p:cBhvr>
                                        <p:cTn id="13" dur="1000"/>
                                        <p:tgtEl>
                                          <p:spTgt spid="10650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9" presetClass="entr" presetSubtype="0" fill="hold" nodeType="clickEffect">
                                  <p:stCondLst>
                                    <p:cond delay="0"/>
                                  </p:stCondLst>
                                  <p:childTnLst>
                                    <p:set>
                                      <p:cBhvr>
                                        <p:cTn id="17" dur="1" fill="hold">
                                          <p:stCondLst>
                                            <p:cond delay="0"/>
                                          </p:stCondLst>
                                        </p:cTn>
                                        <p:tgtEl>
                                          <p:spTgt spid="106502">
                                            <p:txEl>
                                              <p:pRg st="0" end="0"/>
                                            </p:txEl>
                                          </p:spTgt>
                                        </p:tgtEl>
                                        <p:attrNameLst>
                                          <p:attrName>style.visibility</p:attrName>
                                        </p:attrNameLst>
                                      </p:cBhvr>
                                      <p:to>
                                        <p:strVal val="visible"/>
                                      </p:to>
                                    </p:set>
                                    <p:anim calcmode="lin" valueType="num">
                                      <p:cBhvr>
                                        <p:cTn id="18" dur="1000" fill="hold"/>
                                        <p:tgtEl>
                                          <p:spTgt spid="106502">
                                            <p:txEl>
                                              <p:pRg st="0" end="0"/>
                                            </p:txEl>
                                          </p:spTgt>
                                        </p:tgtEl>
                                        <p:attrNameLst>
                                          <p:attrName>ppt_x</p:attrName>
                                        </p:attrNameLst>
                                      </p:cBhvr>
                                      <p:tavLst>
                                        <p:tav tm="0">
                                          <p:val>
                                            <p:strVal val="#ppt_x-.2"/>
                                          </p:val>
                                        </p:tav>
                                        <p:tav tm="100000">
                                          <p:val>
                                            <p:strVal val="#ppt_x"/>
                                          </p:val>
                                        </p:tav>
                                      </p:tavLst>
                                    </p:anim>
                                    <p:anim calcmode="lin" valueType="num">
                                      <p:cBhvr>
                                        <p:cTn id="19" dur="1000" fill="hold"/>
                                        <p:tgtEl>
                                          <p:spTgt spid="10650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06502">
                                            <p:txEl>
                                              <p:pRg st="0" end="0"/>
                                            </p:txEl>
                                          </p:spTgt>
                                        </p:tgtEl>
                                      </p:cBhvr>
                                    </p:animEffect>
                                  </p:childTnLst>
                                </p:cTn>
                              </p:par>
                            </p:childTnLst>
                          </p:cTn>
                        </p:par>
                        <p:par>
                          <p:cTn id="21" fill="hold" nodeType="afterGroup">
                            <p:stCondLst>
                              <p:cond delay="1000"/>
                            </p:stCondLst>
                            <p:childTnLst>
                              <p:par>
                                <p:cTn id="22" presetID="9" presetClass="entr" presetSubtype="0" fill="hold" nodeType="afterEffect">
                                  <p:stCondLst>
                                    <p:cond delay="0"/>
                                  </p:stCondLst>
                                  <p:childTnLst>
                                    <p:set>
                                      <p:cBhvr>
                                        <p:cTn id="23" dur="1" fill="hold">
                                          <p:stCondLst>
                                            <p:cond delay="0"/>
                                          </p:stCondLst>
                                        </p:cTn>
                                        <p:tgtEl>
                                          <p:spTgt spid="106506"/>
                                        </p:tgtEl>
                                        <p:attrNameLst>
                                          <p:attrName>style.visibility</p:attrName>
                                        </p:attrNameLst>
                                      </p:cBhvr>
                                      <p:to>
                                        <p:strVal val="visible"/>
                                      </p:to>
                                    </p:set>
                                    <p:animEffect transition="in" filter="dissolve">
                                      <p:cBhvr>
                                        <p:cTn id="24" dur="500"/>
                                        <p:tgtEl>
                                          <p:spTgt spid="10650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5" presetClass="entr" presetSubtype="0" fill="hold" grpId="0" nodeType="clickEffect">
                                  <p:stCondLst>
                                    <p:cond delay="0"/>
                                  </p:stCondLst>
                                  <p:childTnLst>
                                    <p:set>
                                      <p:cBhvr>
                                        <p:cTn id="28" dur="1" fill="hold">
                                          <p:stCondLst>
                                            <p:cond delay="0"/>
                                          </p:stCondLst>
                                        </p:cTn>
                                        <p:tgtEl>
                                          <p:spTgt spid="106501"/>
                                        </p:tgtEl>
                                        <p:attrNameLst>
                                          <p:attrName>style.visibility</p:attrName>
                                        </p:attrNameLst>
                                      </p:cBhvr>
                                      <p:to>
                                        <p:strVal val="visible"/>
                                      </p:to>
                                    </p:set>
                                    <p:anim calcmode="lin" valueType="num">
                                      <p:cBhvr>
                                        <p:cTn id="29" dur="500" decel="50000" fill="hold">
                                          <p:stCondLst>
                                            <p:cond delay="0"/>
                                          </p:stCondLst>
                                        </p:cTn>
                                        <p:tgtEl>
                                          <p:spTgt spid="106501"/>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106501"/>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106501"/>
                                        </p:tgtEl>
                                        <p:attrNameLst>
                                          <p:attrName>ppt_w</p:attrName>
                                        </p:attrNameLst>
                                      </p:cBhvr>
                                      <p:tavLst>
                                        <p:tav tm="0">
                                          <p:val>
                                            <p:strVal val="#ppt_w*.05"/>
                                          </p:val>
                                        </p:tav>
                                        <p:tav tm="100000">
                                          <p:val>
                                            <p:strVal val="#ppt_w"/>
                                          </p:val>
                                        </p:tav>
                                      </p:tavLst>
                                    </p:anim>
                                    <p:anim calcmode="lin" valueType="num">
                                      <p:cBhvr>
                                        <p:cTn id="32" dur="1000" fill="hold"/>
                                        <p:tgtEl>
                                          <p:spTgt spid="106501"/>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106501"/>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106501"/>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106501"/>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106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4"/>
          <p:cNvSpPr>
            <a:spLocks noChangeArrowheads="1"/>
          </p:cNvSpPr>
          <p:nvPr/>
        </p:nvSpPr>
        <p:spPr bwMode="auto">
          <a:xfrm>
            <a:off x="228600" y="207963"/>
            <a:ext cx="8763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3200">
                <a:solidFill>
                  <a:srgbClr val="CC3300"/>
                </a:solidFill>
              </a:rPr>
              <a:t>FIRST WHEELING CONVENTION RAISES LEGAL ISSUES</a:t>
            </a:r>
          </a:p>
        </p:txBody>
      </p:sp>
      <p:sp>
        <p:nvSpPr>
          <p:cNvPr id="190469" name="Rectangle 5"/>
          <p:cNvSpPr>
            <a:spLocks noChangeArrowheads="1"/>
          </p:cNvSpPr>
          <p:nvPr/>
        </p:nvSpPr>
        <p:spPr bwMode="auto">
          <a:xfrm>
            <a:off x="228600" y="1508125"/>
            <a:ext cx="39624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000">
                <a:solidFill>
                  <a:srgbClr val="FF6600"/>
                </a:solidFill>
              </a:rPr>
              <a:t>The calling of the First Wheeling Convention was regarded as a revolutionary act because it had not been authorized by Virginia’s government.</a:t>
            </a:r>
          </a:p>
        </p:txBody>
      </p:sp>
      <p:sp>
        <p:nvSpPr>
          <p:cNvPr id="190470" name="Rectangle 6"/>
          <p:cNvSpPr>
            <a:spLocks noChangeArrowheads="1"/>
          </p:cNvSpPr>
          <p:nvPr/>
        </p:nvSpPr>
        <p:spPr bwMode="auto">
          <a:xfrm>
            <a:off x="228600" y="3657600"/>
            <a:ext cx="396240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000"/>
              <a:t>At the convention, John C. Carlile pushed for the creation of a new state, but some considered this proposal illegal because the U.S. Constitution forbade the formation of new state from another state without the permission of the older state.  </a:t>
            </a:r>
          </a:p>
        </p:txBody>
      </p:sp>
      <p:sp>
        <p:nvSpPr>
          <p:cNvPr id="190471" name="Rectangle 7"/>
          <p:cNvSpPr>
            <a:spLocks noChangeArrowheads="1"/>
          </p:cNvSpPr>
          <p:nvPr/>
        </p:nvSpPr>
        <p:spPr bwMode="auto">
          <a:xfrm>
            <a:off x="4191000" y="4953000"/>
            <a:ext cx="47244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000">
                <a:solidFill>
                  <a:srgbClr val="0033CC"/>
                </a:solidFill>
              </a:rPr>
              <a:t>The First Wheeling Convention voted that, if Virginia as a whole voted for secession, delegates would be elected to attend a second Wheeling Convention on June 11, 1861.</a:t>
            </a:r>
          </a:p>
        </p:txBody>
      </p:sp>
      <p:pic>
        <p:nvPicPr>
          <p:cNvPr id="190475" name="Picture 11" descr="WVIndependenceH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5613" y="1398588"/>
            <a:ext cx="45751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90469">
                                            <p:txEl>
                                              <p:pRg st="0" end="0"/>
                                            </p:txEl>
                                          </p:spTgt>
                                        </p:tgtEl>
                                        <p:attrNameLst>
                                          <p:attrName>style.visibility</p:attrName>
                                        </p:attrNameLst>
                                      </p:cBhvr>
                                      <p:to>
                                        <p:strVal val="visible"/>
                                      </p:to>
                                    </p:set>
                                    <p:anim calcmode="lin" valueType="num">
                                      <p:cBhvr>
                                        <p:cTn id="7" dur="1000" fill="hold"/>
                                        <p:tgtEl>
                                          <p:spTgt spid="190469">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9046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90469">
                                            <p:txEl>
                                              <p:pRg st="0" end="0"/>
                                            </p:txEl>
                                          </p:spTgt>
                                        </p:tgtEl>
                                      </p:cBhvr>
                                    </p:animEffect>
                                  </p:childTnLst>
                                </p:cTn>
                              </p:par>
                            </p:childTnLst>
                          </p:cTn>
                        </p:par>
                        <p:par>
                          <p:cTn id="10" fill="hold" nodeType="afterGroup">
                            <p:stCondLst>
                              <p:cond delay="1000"/>
                            </p:stCondLst>
                            <p:childTnLst>
                              <p:par>
                                <p:cTn id="11" presetID="8" presetClass="entr" presetSubtype="16" fill="hold" nodeType="afterEffect">
                                  <p:stCondLst>
                                    <p:cond delay="0"/>
                                  </p:stCondLst>
                                  <p:childTnLst>
                                    <p:set>
                                      <p:cBhvr>
                                        <p:cTn id="12" dur="1" fill="hold">
                                          <p:stCondLst>
                                            <p:cond delay="0"/>
                                          </p:stCondLst>
                                        </p:cTn>
                                        <p:tgtEl>
                                          <p:spTgt spid="190475"/>
                                        </p:tgtEl>
                                        <p:attrNameLst>
                                          <p:attrName>style.visibility</p:attrName>
                                        </p:attrNameLst>
                                      </p:cBhvr>
                                      <p:to>
                                        <p:strVal val="visible"/>
                                      </p:to>
                                    </p:set>
                                    <p:animEffect transition="in" filter="diamond(in)">
                                      <p:cBhvr>
                                        <p:cTn id="13" dur="2000"/>
                                        <p:tgtEl>
                                          <p:spTgt spid="19047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9" presetClass="entr" presetSubtype="0" fill="hold" nodeType="clickEffect">
                                  <p:stCondLst>
                                    <p:cond delay="0"/>
                                  </p:stCondLst>
                                  <p:childTnLst>
                                    <p:set>
                                      <p:cBhvr>
                                        <p:cTn id="17" dur="1" fill="hold">
                                          <p:stCondLst>
                                            <p:cond delay="0"/>
                                          </p:stCondLst>
                                        </p:cTn>
                                        <p:tgtEl>
                                          <p:spTgt spid="190470">
                                            <p:txEl>
                                              <p:pRg st="0" end="0"/>
                                            </p:txEl>
                                          </p:spTgt>
                                        </p:tgtEl>
                                        <p:attrNameLst>
                                          <p:attrName>style.visibility</p:attrName>
                                        </p:attrNameLst>
                                      </p:cBhvr>
                                      <p:to>
                                        <p:strVal val="visible"/>
                                      </p:to>
                                    </p:set>
                                    <p:anim calcmode="lin" valueType="num">
                                      <p:cBhvr>
                                        <p:cTn id="18" dur="1000" fill="hold"/>
                                        <p:tgtEl>
                                          <p:spTgt spid="190470">
                                            <p:txEl>
                                              <p:pRg st="0" end="0"/>
                                            </p:txEl>
                                          </p:spTgt>
                                        </p:tgtEl>
                                        <p:attrNameLst>
                                          <p:attrName>ppt_x</p:attrName>
                                        </p:attrNameLst>
                                      </p:cBhvr>
                                      <p:tavLst>
                                        <p:tav tm="0">
                                          <p:val>
                                            <p:strVal val="#ppt_x-.2"/>
                                          </p:val>
                                        </p:tav>
                                        <p:tav tm="100000">
                                          <p:val>
                                            <p:strVal val="#ppt_x"/>
                                          </p:val>
                                        </p:tav>
                                      </p:tavLst>
                                    </p:anim>
                                    <p:anim calcmode="lin" valueType="num">
                                      <p:cBhvr>
                                        <p:cTn id="19" dur="1000" fill="hold"/>
                                        <p:tgtEl>
                                          <p:spTgt spid="19047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90470">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9" presetClass="entr" presetSubtype="0" fill="hold" nodeType="clickEffect">
                                  <p:stCondLst>
                                    <p:cond delay="0"/>
                                  </p:stCondLst>
                                  <p:childTnLst>
                                    <p:set>
                                      <p:cBhvr>
                                        <p:cTn id="24" dur="1" fill="hold">
                                          <p:stCondLst>
                                            <p:cond delay="0"/>
                                          </p:stCondLst>
                                        </p:cTn>
                                        <p:tgtEl>
                                          <p:spTgt spid="190471">
                                            <p:txEl>
                                              <p:pRg st="0" end="0"/>
                                            </p:txEl>
                                          </p:spTgt>
                                        </p:tgtEl>
                                        <p:attrNameLst>
                                          <p:attrName>style.visibility</p:attrName>
                                        </p:attrNameLst>
                                      </p:cBhvr>
                                      <p:to>
                                        <p:strVal val="visible"/>
                                      </p:to>
                                    </p:set>
                                    <p:anim calcmode="lin" valueType="num">
                                      <p:cBhvr>
                                        <p:cTn id="25" dur="1000" fill="hold"/>
                                        <p:tgtEl>
                                          <p:spTgt spid="190471">
                                            <p:txEl>
                                              <p:pRg st="0" end="0"/>
                                            </p:txEl>
                                          </p:spTgt>
                                        </p:tgtEl>
                                        <p:attrNameLst>
                                          <p:attrName>ppt_x</p:attrName>
                                        </p:attrNameLst>
                                      </p:cBhvr>
                                      <p:tavLst>
                                        <p:tav tm="0">
                                          <p:val>
                                            <p:strVal val="#ppt_x-.2"/>
                                          </p:val>
                                        </p:tav>
                                        <p:tav tm="100000">
                                          <p:val>
                                            <p:strVal val="#ppt_x"/>
                                          </p:val>
                                        </p:tav>
                                      </p:tavLst>
                                    </p:anim>
                                    <p:anim calcmode="lin" valueType="num">
                                      <p:cBhvr>
                                        <p:cTn id="26" dur="1000" fill="hold"/>
                                        <p:tgtEl>
                                          <p:spTgt spid="19047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904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ext Box 2"/>
          <p:cNvSpPr txBox="1">
            <a:spLocks noChangeArrowheads="1"/>
          </p:cNvSpPr>
          <p:nvPr/>
        </p:nvSpPr>
        <p:spPr bwMode="auto">
          <a:xfrm>
            <a:off x="1866900" y="192088"/>
            <a:ext cx="54102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sz="3600">
                <a:solidFill>
                  <a:srgbClr val="CC3300"/>
                </a:solidFill>
              </a:rPr>
              <a:t>THE PEOPLE SPEAK</a:t>
            </a:r>
          </a:p>
        </p:txBody>
      </p:sp>
      <p:sp>
        <p:nvSpPr>
          <p:cNvPr id="174083" name="Rectangle 3"/>
          <p:cNvSpPr>
            <a:spLocks noChangeArrowheads="1"/>
          </p:cNvSpPr>
          <p:nvPr/>
        </p:nvSpPr>
        <p:spPr bwMode="auto">
          <a:xfrm>
            <a:off x="419100" y="5791200"/>
            <a:ext cx="83058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400">
                <a:solidFill>
                  <a:srgbClr val="0033CC"/>
                </a:solidFill>
              </a:rPr>
              <a:t>The troops also assured the safety of the Second Wheeling Convention.</a:t>
            </a:r>
          </a:p>
        </p:txBody>
      </p:sp>
      <p:sp>
        <p:nvSpPr>
          <p:cNvPr id="174084" name="Rectangle 4"/>
          <p:cNvSpPr>
            <a:spLocks noChangeArrowheads="1"/>
          </p:cNvSpPr>
          <p:nvPr/>
        </p:nvSpPr>
        <p:spPr bwMode="auto">
          <a:xfrm>
            <a:off x="381000" y="4038600"/>
            <a:ext cx="5029200"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2400">
                <a:solidFill>
                  <a:srgbClr val="CC3300"/>
                </a:solidFill>
              </a:rPr>
              <a:t>When news of the vote reached Washington, D.C., federal troops were immediately sent to protect the B&amp;O Railroad.</a:t>
            </a:r>
          </a:p>
        </p:txBody>
      </p:sp>
      <p:sp>
        <p:nvSpPr>
          <p:cNvPr id="174085" name="Rectangle 5"/>
          <p:cNvSpPr>
            <a:spLocks noChangeArrowheads="1"/>
          </p:cNvSpPr>
          <p:nvPr/>
        </p:nvSpPr>
        <p:spPr bwMode="auto">
          <a:xfrm>
            <a:off x="381000" y="914400"/>
            <a:ext cx="5029200"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400">
                <a:solidFill>
                  <a:srgbClr val="0033CC"/>
                </a:solidFill>
              </a:rPr>
              <a:t>The results of the election on May 23 showed the people of Virginia  favored secession.  By a vote of 132,201 to 37,451, the people of Virginia supported the secession ordinance passed by the Convention a little more than a month earlier.</a:t>
            </a:r>
          </a:p>
        </p:txBody>
      </p:sp>
      <p:pic>
        <p:nvPicPr>
          <p:cNvPr id="17408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838200"/>
            <a:ext cx="3576638"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4085"/>
                                        </p:tgtEl>
                                        <p:attrNameLst>
                                          <p:attrName>style.visibility</p:attrName>
                                        </p:attrNameLst>
                                      </p:cBhvr>
                                      <p:to>
                                        <p:strVal val="visible"/>
                                      </p:to>
                                    </p:set>
                                    <p:animEffect transition="in" filter="dissolve">
                                      <p:cBhvr>
                                        <p:cTn id="7" dur="1000"/>
                                        <p:tgtEl>
                                          <p:spTgt spid="1740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74084"/>
                                        </p:tgtEl>
                                        <p:attrNameLst>
                                          <p:attrName>style.visibility</p:attrName>
                                        </p:attrNameLst>
                                      </p:cBhvr>
                                      <p:to>
                                        <p:strVal val="visible"/>
                                      </p:to>
                                    </p:set>
                                    <p:anim calcmode="discrete" valueType="clr">
                                      <p:cBhvr override="childStyle">
                                        <p:cTn id="12" dur="80"/>
                                        <p:tgtEl>
                                          <p:spTgt spid="17408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74084"/>
                                        </p:tgtEl>
                                        <p:attrNameLst>
                                          <p:attrName>fillcolor</p:attrName>
                                        </p:attrNameLst>
                                      </p:cBhvr>
                                      <p:tavLst>
                                        <p:tav tm="0">
                                          <p:val>
                                            <p:clrVal>
                                              <a:schemeClr val="accent2"/>
                                            </p:clrVal>
                                          </p:val>
                                        </p:tav>
                                        <p:tav tm="50000">
                                          <p:val>
                                            <p:clrVal>
                                              <a:schemeClr val="hlink"/>
                                            </p:clrVal>
                                          </p:val>
                                        </p:tav>
                                      </p:tavLst>
                                    </p:anim>
                                    <p:set>
                                      <p:cBhvr>
                                        <p:cTn id="14" dur="80"/>
                                        <p:tgtEl>
                                          <p:spTgt spid="174084"/>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40" presetClass="entr" presetSubtype="0" fill="hold" nodeType="clickEffect">
                                  <p:stCondLst>
                                    <p:cond delay="0"/>
                                  </p:stCondLst>
                                  <p:iterate type="lt">
                                    <p:tmPct val="10000"/>
                                  </p:iterate>
                                  <p:childTnLst>
                                    <p:set>
                                      <p:cBhvr>
                                        <p:cTn id="18" dur="1" fill="hold">
                                          <p:stCondLst>
                                            <p:cond delay="0"/>
                                          </p:stCondLst>
                                        </p:cTn>
                                        <p:tgtEl>
                                          <p:spTgt spid="174083">
                                            <p:txEl>
                                              <p:pRg st="0" end="0"/>
                                            </p:txEl>
                                          </p:spTgt>
                                        </p:tgtEl>
                                        <p:attrNameLst>
                                          <p:attrName>style.visibility</p:attrName>
                                        </p:attrNameLst>
                                      </p:cBhvr>
                                      <p:to>
                                        <p:strVal val="visible"/>
                                      </p:to>
                                    </p:set>
                                    <p:animEffect transition="in" filter="fade">
                                      <p:cBhvr>
                                        <p:cTn id="19" dur="500"/>
                                        <p:tgtEl>
                                          <p:spTgt spid="174083">
                                            <p:txEl>
                                              <p:pRg st="0" end="0"/>
                                            </p:txEl>
                                          </p:spTgt>
                                        </p:tgtEl>
                                      </p:cBhvr>
                                    </p:animEffect>
                                    <p:anim calcmode="lin" valueType="num">
                                      <p:cBhvr>
                                        <p:cTn id="20" dur="500" fill="hold"/>
                                        <p:tgtEl>
                                          <p:spTgt spid="174083">
                                            <p:txEl>
                                              <p:pRg st="0" end="0"/>
                                            </p:txEl>
                                          </p:spTgt>
                                        </p:tgtEl>
                                        <p:attrNameLst>
                                          <p:attrName>ppt_x</p:attrName>
                                        </p:attrNameLst>
                                      </p:cBhvr>
                                      <p:tavLst>
                                        <p:tav tm="0">
                                          <p:val>
                                            <p:strVal val="#ppt_x-.1"/>
                                          </p:val>
                                        </p:tav>
                                        <p:tav tm="100000">
                                          <p:val>
                                            <p:strVal val="#ppt_x"/>
                                          </p:val>
                                        </p:tav>
                                      </p:tavLst>
                                    </p:anim>
                                    <p:anim calcmode="lin" valueType="num">
                                      <p:cBhvr>
                                        <p:cTn id="21" dur="500" fill="hold"/>
                                        <p:tgtEl>
                                          <p:spTgt spid="174083">
                                            <p:txEl>
                                              <p:pRg st="0" end="0"/>
                                            </p:txEl>
                                          </p:spTgt>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3400"/>
                            </p:stCondLst>
                            <p:childTnLst>
                              <p:par>
                                <p:cTn id="23" presetID="25" presetClass="entr" presetSubtype="0" fill="hold" nodeType="afterEffect">
                                  <p:stCondLst>
                                    <p:cond delay="0"/>
                                  </p:stCondLst>
                                  <p:childTnLst>
                                    <p:set>
                                      <p:cBhvr>
                                        <p:cTn id="24" dur="1" fill="hold">
                                          <p:stCondLst>
                                            <p:cond delay="0"/>
                                          </p:stCondLst>
                                        </p:cTn>
                                        <p:tgtEl>
                                          <p:spTgt spid="174086"/>
                                        </p:tgtEl>
                                        <p:attrNameLst>
                                          <p:attrName>style.visibility</p:attrName>
                                        </p:attrNameLst>
                                      </p:cBhvr>
                                      <p:to>
                                        <p:strVal val="visible"/>
                                      </p:to>
                                    </p:set>
                                    <p:anim calcmode="lin" valueType="num">
                                      <p:cBhvr>
                                        <p:cTn id="25" dur="500" decel="50000" fill="hold">
                                          <p:stCondLst>
                                            <p:cond delay="0"/>
                                          </p:stCondLst>
                                        </p:cTn>
                                        <p:tgtEl>
                                          <p:spTgt spid="174086"/>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174086"/>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174086"/>
                                        </p:tgtEl>
                                        <p:attrNameLst>
                                          <p:attrName>ppt_w</p:attrName>
                                        </p:attrNameLst>
                                      </p:cBhvr>
                                      <p:tavLst>
                                        <p:tav tm="0">
                                          <p:val>
                                            <p:strVal val="#ppt_w*.05"/>
                                          </p:val>
                                        </p:tav>
                                        <p:tav tm="100000">
                                          <p:val>
                                            <p:strVal val="#ppt_w"/>
                                          </p:val>
                                        </p:tav>
                                      </p:tavLst>
                                    </p:anim>
                                    <p:anim calcmode="lin" valueType="num">
                                      <p:cBhvr>
                                        <p:cTn id="28" dur="1000" fill="hold"/>
                                        <p:tgtEl>
                                          <p:spTgt spid="174086"/>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174086"/>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174086"/>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174086"/>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174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4" grpId="0"/>
      <p:bldP spid="17408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ext Box 4"/>
          <p:cNvSpPr txBox="1">
            <a:spLocks noChangeArrowheads="1"/>
          </p:cNvSpPr>
          <p:nvPr/>
        </p:nvSpPr>
        <p:spPr bwMode="auto">
          <a:xfrm>
            <a:off x="1714500" y="2133600"/>
            <a:ext cx="5715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sz="5400">
                <a:hlinkClick r:id="" action="ppaction://hlinkshowjump?jump=endshow"/>
              </a:rPr>
              <a:t>End Chapter 11</a:t>
            </a:r>
            <a:endParaRPr lang="en-US" sz="5400"/>
          </a:p>
        </p:txBody>
      </p:sp>
      <p:sp>
        <p:nvSpPr>
          <p:cNvPr id="77826" name="Text Box 5"/>
          <p:cNvSpPr txBox="1">
            <a:spLocks noChangeArrowheads="1"/>
          </p:cNvSpPr>
          <p:nvPr/>
        </p:nvSpPr>
        <p:spPr bwMode="auto">
          <a:xfrm>
            <a:off x="2743200" y="3657600"/>
            <a:ext cx="36576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sz="4800">
                <a:hlinkClick r:id="" action="ppaction://hlinkshowjump?jump=firstslide"/>
              </a:rPr>
              <a:t>Main Menu</a:t>
            </a:r>
            <a:endParaRPr lang="en-US" sz="480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4" name="Text Box 4"/>
          <p:cNvSpPr txBox="1">
            <a:spLocks noChangeArrowheads="1"/>
          </p:cNvSpPr>
          <p:nvPr/>
        </p:nvSpPr>
        <p:spPr bwMode="auto">
          <a:xfrm>
            <a:off x="419100" y="536575"/>
            <a:ext cx="8305800" cy="434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a:solidFill>
                  <a:srgbClr val="CC3300"/>
                </a:solidFill>
              </a:rPr>
              <a:t>POLITICAL IMPLICATIONS OF SLAVERY</a:t>
            </a:r>
          </a:p>
          <a:p>
            <a:pPr algn="ctr" eaLnBrk="1" hangingPunct="1">
              <a:spcBef>
                <a:spcPct val="50000"/>
              </a:spcBef>
            </a:pPr>
            <a:r>
              <a:rPr lang="en-US" sz="2400">
                <a:solidFill>
                  <a:srgbClr val="0033CC"/>
                </a:solidFill>
              </a:rPr>
              <a:t>In 1819, the United States had 22 states, eleven slave and eleven free.</a:t>
            </a:r>
          </a:p>
          <a:p>
            <a:pPr eaLnBrk="1" hangingPunct="1">
              <a:spcBef>
                <a:spcPct val="50000"/>
              </a:spcBef>
            </a:pPr>
            <a:r>
              <a:rPr lang="en-US" sz="1800">
                <a:solidFill>
                  <a:srgbClr val="CC3300"/>
                </a:solidFill>
              </a:rPr>
              <a:t>   </a:t>
            </a:r>
            <a:r>
              <a:rPr lang="en-US" sz="2400">
                <a:solidFill>
                  <a:srgbClr val="CC3300"/>
                </a:solidFill>
              </a:rPr>
              <a:t>The Slave States</a:t>
            </a:r>
            <a:r>
              <a:rPr lang="en-US" sz="1800"/>
              <a:t> 			     </a:t>
            </a:r>
            <a:r>
              <a:rPr lang="en-US" sz="2400">
                <a:solidFill>
                  <a:srgbClr val="CC3300"/>
                </a:solidFill>
              </a:rPr>
              <a:t>The Free States</a:t>
            </a:r>
          </a:p>
          <a:p>
            <a:pPr eaLnBrk="1" hangingPunct="1">
              <a:spcBef>
                <a:spcPct val="50000"/>
              </a:spcBef>
            </a:pPr>
            <a:r>
              <a:rPr lang="en-US" sz="1800"/>
              <a:t>   </a:t>
            </a:r>
            <a:r>
              <a:rPr lang="en-US" sz="2000">
                <a:solidFill>
                  <a:srgbClr val="006600"/>
                </a:solidFill>
              </a:rPr>
              <a:t>were all in the South	</a:t>
            </a:r>
            <a:r>
              <a:rPr lang="en-US" sz="1800">
                <a:solidFill>
                  <a:srgbClr val="006600"/>
                </a:solidFill>
              </a:rPr>
              <a:t>		    </a:t>
            </a:r>
            <a:r>
              <a:rPr lang="en-US" sz="2000">
                <a:solidFill>
                  <a:srgbClr val="006600"/>
                </a:solidFill>
              </a:rPr>
              <a:t>were all in the North</a:t>
            </a:r>
          </a:p>
          <a:p>
            <a:pPr eaLnBrk="1" hangingPunct="1">
              <a:spcBef>
                <a:spcPct val="50000"/>
              </a:spcBef>
            </a:pPr>
            <a:r>
              <a:rPr lang="en-US" sz="1800"/>
              <a:t>   </a:t>
            </a:r>
            <a:r>
              <a:rPr lang="en-US" sz="2000">
                <a:solidFill>
                  <a:srgbClr val="006600"/>
                </a:solidFill>
              </a:rPr>
              <a:t>had 22 US Senators			    had 22 US Senators</a:t>
            </a:r>
          </a:p>
          <a:p>
            <a:pPr eaLnBrk="1" hangingPunct="1">
              <a:spcBef>
                <a:spcPct val="50000"/>
              </a:spcBef>
            </a:pPr>
            <a:r>
              <a:rPr lang="en-US" sz="1800"/>
              <a:t>   </a:t>
            </a:r>
            <a:r>
              <a:rPr lang="en-US" sz="2000">
                <a:solidFill>
                  <a:srgbClr val="006600"/>
                </a:solidFill>
              </a:rPr>
              <a:t>had 81 Representatives		    had 104 Representatives</a:t>
            </a:r>
          </a:p>
          <a:p>
            <a:pPr eaLnBrk="1" hangingPunct="1"/>
            <a:r>
              <a:rPr lang="en-US" sz="1800"/>
              <a:t>   </a:t>
            </a:r>
          </a:p>
          <a:p>
            <a:pPr eaLnBrk="1" hangingPunct="1"/>
            <a:r>
              <a:rPr lang="en-US" sz="1800"/>
              <a:t>   </a:t>
            </a:r>
            <a:r>
              <a:rPr lang="en-US" sz="2000">
                <a:solidFill>
                  <a:srgbClr val="006600"/>
                </a:solidFill>
              </a:rPr>
              <a:t>favored states’ rights    		   favored a strong national      						government</a:t>
            </a:r>
            <a:endParaRPr lang="en-US" sz="2400">
              <a:solidFill>
                <a:srgbClr val="006600"/>
              </a:solidFill>
            </a:endParaRPr>
          </a:p>
        </p:txBody>
      </p:sp>
      <p:sp>
        <p:nvSpPr>
          <p:cNvPr id="107525" name="Rectangle 5"/>
          <p:cNvSpPr>
            <a:spLocks noChangeArrowheads="1"/>
          </p:cNvSpPr>
          <p:nvPr/>
        </p:nvSpPr>
        <p:spPr bwMode="auto">
          <a:xfrm>
            <a:off x="441325" y="5137150"/>
            <a:ext cx="826135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400">
                <a:solidFill>
                  <a:srgbClr val="FF6600"/>
                </a:solidFill>
              </a:rPr>
              <a:t>Southerners feared the day when the growing North would gain control of both Houses of Congress.  If this happened, slavery might be abolished.</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107524">
                                            <p:txEl>
                                              <p:pRg st="1" end="1"/>
                                            </p:txEl>
                                          </p:spTgt>
                                        </p:tgtEl>
                                        <p:attrNameLst>
                                          <p:attrName>style.visibility</p:attrName>
                                        </p:attrNameLst>
                                      </p:cBhvr>
                                      <p:to>
                                        <p:strVal val="visible"/>
                                      </p:to>
                                    </p:set>
                                    <p:anim calcmode="lin" valueType="num">
                                      <p:cBhvr>
                                        <p:cTn id="7" dur="500" fill="hold"/>
                                        <p:tgtEl>
                                          <p:spTgt spid="107524">
                                            <p:txEl>
                                              <p:pRg st="1" end="1"/>
                                            </p:txEl>
                                          </p:spTgt>
                                        </p:tgtEl>
                                        <p:attrNameLst>
                                          <p:attrName>ppt_w</p:attrName>
                                        </p:attrNameLst>
                                      </p:cBhvr>
                                      <p:tavLst>
                                        <p:tav tm="0">
                                          <p:val>
                                            <p:strVal val="#ppt_w*0.05"/>
                                          </p:val>
                                        </p:tav>
                                        <p:tav tm="100000">
                                          <p:val>
                                            <p:strVal val="#ppt_w"/>
                                          </p:val>
                                        </p:tav>
                                      </p:tavLst>
                                    </p:anim>
                                    <p:anim calcmode="lin" valueType="num">
                                      <p:cBhvr>
                                        <p:cTn id="8" dur="500" fill="hold"/>
                                        <p:tgtEl>
                                          <p:spTgt spid="107524">
                                            <p:txEl>
                                              <p:pRg st="1" end="1"/>
                                            </p:txEl>
                                          </p:spTgt>
                                        </p:tgtEl>
                                        <p:attrNameLst>
                                          <p:attrName>ppt_h</p:attrName>
                                        </p:attrNameLst>
                                      </p:cBhvr>
                                      <p:tavLst>
                                        <p:tav tm="0">
                                          <p:val>
                                            <p:strVal val="#ppt_h"/>
                                          </p:val>
                                        </p:tav>
                                        <p:tav tm="100000">
                                          <p:val>
                                            <p:strVal val="#ppt_h"/>
                                          </p:val>
                                        </p:tav>
                                      </p:tavLst>
                                    </p:anim>
                                    <p:anim calcmode="lin" valueType="num">
                                      <p:cBhvr>
                                        <p:cTn id="9" dur="500" fill="hold"/>
                                        <p:tgtEl>
                                          <p:spTgt spid="107524">
                                            <p:txEl>
                                              <p:pRg st="1" end="1"/>
                                            </p:txEl>
                                          </p:spTgt>
                                        </p:tgtEl>
                                        <p:attrNameLst>
                                          <p:attrName>ppt_x</p:attrName>
                                        </p:attrNameLst>
                                      </p:cBhvr>
                                      <p:tavLst>
                                        <p:tav tm="0">
                                          <p:val>
                                            <p:strVal val="#ppt_x-.2"/>
                                          </p:val>
                                        </p:tav>
                                        <p:tav tm="100000">
                                          <p:val>
                                            <p:strVal val="#ppt_x"/>
                                          </p:val>
                                        </p:tav>
                                      </p:tavLst>
                                    </p:anim>
                                    <p:anim calcmode="lin" valueType="num">
                                      <p:cBhvr>
                                        <p:cTn id="10" dur="500" fill="hold"/>
                                        <p:tgtEl>
                                          <p:spTgt spid="107524">
                                            <p:txEl>
                                              <p:pRg st="1" end="1"/>
                                            </p:txEl>
                                          </p:spTgt>
                                        </p:tgtEl>
                                        <p:attrNameLst>
                                          <p:attrName>ppt_y</p:attrName>
                                        </p:attrNameLst>
                                      </p:cBhvr>
                                      <p:tavLst>
                                        <p:tav tm="0">
                                          <p:val>
                                            <p:strVal val="#ppt_y"/>
                                          </p:val>
                                        </p:tav>
                                        <p:tav tm="100000">
                                          <p:val>
                                            <p:strVal val="#ppt_y"/>
                                          </p:val>
                                        </p:tav>
                                      </p:tavLst>
                                    </p:anim>
                                    <p:animEffect transition="in" filter="fade">
                                      <p:cBhvr>
                                        <p:cTn id="11" dur="500"/>
                                        <p:tgtEl>
                                          <p:spTgt spid="107524">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7" presetClass="entr" presetSubtype="0" fill="hold" nodeType="clickEffect">
                                  <p:stCondLst>
                                    <p:cond delay="0"/>
                                  </p:stCondLst>
                                  <p:iterate type="lt">
                                    <p:tmPct val="50000"/>
                                  </p:iterate>
                                  <p:childTnLst>
                                    <p:set>
                                      <p:cBhvr>
                                        <p:cTn id="15" dur="1" fill="hold">
                                          <p:stCondLst>
                                            <p:cond delay="0"/>
                                          </p:stCondLst>
                                        </p:cTn>
                                        <p:tgtEl>
                                          <p:spTgt spid="107524">
                                            <p:txEl>
                                              <p:pRg st="2" end="2"/>
                                            </p:txEl>
                                          </p:spTgt>
                                        </p:tgtEl>
                                        <p:attrNameLst>
                                          <p:attrName>style.visibility</p:attrName>
                                        </p:attrNameLst>
                                      </p:cBhvr>
                                      <p:to>
                                        <p:strVal val="visible"/>
                                      </p:to>
                                    </p:set>
                                    <p:anim calcmode="discrete" valueType="clr">
                                      <p:cBhvr override="childStyle">
                                        <p:cTn id="16" dur="80"/>
                                        <p:tgtEl>
                                          <p:spTgt spid="107524">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7" dur="80"/>
                                        <p:tgtEl>
                                          <p:spTgt spid="107524">
                                            <p:txEl>
                                              <p:pRg st="2" end="2"/>
                                            </p:txEl>
                                          </p:spTgt>
                                        </p:tgtEl>
                                        <p:attrNameLst>
                                          <p:attrName>fillcolor</p:attrName>
                                        </p:attrNameLst>
                                      </p:cBhvr>
                                      <p:tavLst>
                                        <p:tav tm="0">
                                          <p:val>
                                            <p:clrVal>
                                              <a:schemeClr val="accent2"/>
                                            </p:clrVal>
                                          </p:val>
                                        </p:tav>
                                        <p:tav tm="50000">
                                          <p:val>
                                            <p:clrVal>
                                              <a:schemeClr val="hlink"/>
                                            </p:clrVal>
                                          </p:val>
                                        </p:tav>
                                      </p:tavLst>
                                    </p:anim>
                                    <p:set>
                                      <p:cBhvr>
                                        <p:cTn id="18" dur="80"/>
                                        <p:tgtEl>
                                          <p:spTgt spid="107524">
                                            <p:txEl>
                                              <p:pRg st="2" end="2"/>
                                            </p:txEl>
                                          </p:spTgt>
                                        </p:tgtEl>
                                        <p:attrNameLst>
                                          <p:attrName>fill.type</p:attrName>
                                        </p:attrNameLst>
                                      </p:cBhvr>
                                      <p:to>
                                        <p:strVal val="solid"/>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9" presetClass="entr" presetSubtype="0" fill="hold" nodeType="clickEffect">
                                  <p:stCondLst>
                                    <p:cond delay="0"/>
                                  </p:stCondLst>
                                  <p:childTnLst>
                                    <p:set>
                                      <p:cBhvr>
                                        <p:cTn id="22" dur="1" fill="hold">
                                          <p:stCondLst>
                                            <p:cond delay="0"/>
                                          </p:stCondLst>
                                        </p:cTn>
                                        <p:tgtEl>
                                          <p:spTgt spid="107524">
                                            <p:txEl>
                                              <p:pRg st="3" end="3"/>
                                            </p:txEl>
                                          </p:spTgt>
                                        </p:tgtEl>
                                        <p:attrNameLst>
                                          <p:attrName>style.visibility</p:attrName>
                                        </p:attrNameLst>
                                      </p:cBhvr>
                                      <p:to>
                                        <p:strVal val="visible"/>
                                      </p:to>
                                    </p:set>
                                    <p:anim calcmode="lin" valueType="num">
                                      <p:cBhvr>
                                        <p:cTn id="23" dur="1000" fill="hold"/>
                                        <p:tgtEl>
                                          <p:spTgt spid="107524">
                                            <p:txEl>
                                              <p:pRg st="3" end="3"/>
                                            </p:txEl>
                                          </p:spTgt>
                                        </p:tgtEl>
                                        <p:attrNameLst>
                                          <p:attrName>ppt_x</p:attrName>
                                        </p:attrNameLst>
                                      </p:cBhvr>
                                      <p:tavLst>
                                        <p:tav tm="0">
                                          <p:val>
                                            <p:strVal val="#ppt_x-.2"/>
                                          </p:val>
                                        </p:tav>
                                        <p:tav tm="100000">
                                          <p:val>
                                            <p:strVal val="#ppt_x"/>
                                          </p:val>
                                        </p:tav>
                                      </p:tavLst>
                                    </p:anim>
                                    <p:anim calcmode="lin" valueType="num">
                                      <p:cBhvr>
                                        <p:cTn id="24" dur="1000" fill="hold"/>
                                        <p:tgtEl>
                                          <p:spTgt spid="107524">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07524">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9" presetClass="entr" presetSubtype="0" fill="hold" nodeType="clickEffect">
                                  <p:stCondLst>
                                    <p:cond delay="0"/>
                                  </p:stCondLst>
                                  <p:childTnLst>
                                    <p:set>
                                      <p:cBhvr>
                                        <p:cTn id="29" dur="1" fill="hold">
                                          <p:stCondLst>
                                            <p:cond delay="0"/>
                                          </p:stCondLst>
                                        </p:cTn>
                                        <p:tgtEl>
                                          <p:spTgt spid="107524">
                                            <p:txEl>
                                              <p:pRg st="4" end="4"/>
                                            </p:txEl>
                                          </p:spTgt>
                                        </p:tgtEl>
                                        <p:attrNameLst>
                                          <p:attrName>style.visibility</p:attrName>
                                        </p:attrNameLst>
                                      </p:cBhvr>
                                      <p:to>
                                        <p:strVal val="visible"/>
                                      </p:to>
                                    </p:set>
                                    <p:anim calcmode="lin" valueType="num">
                                      <p:cBhvr>
                                        <p:cTn id="30" dur="1000" fill="hold"/>
                                        <p:tgtEl>
                                          <p:spTgt spid="107524">
                                            <p:txEl>
                                              <p:pRg st="4" end="4"/>
                                            </p:txEl>
                                          </p:spTgt>
                                        </p:tgtEl>
                                        <p:attrNameLst>
                                          <p:attrName>ppt_x</p:attrName>
                                        </p:attrNameLst>
                                      </p:cBhvr>
                                      <p:tavLst>
                                        <p:tav tm="0">
                                          <p:val>
                                            <p:strVal val="#ppt_x-.2"/>
                                          </p:val>
                                        </p:tav>
                                        <p:tav tm="100000">
                                          <p:val>
                                            <p:strVal val="#ppt_x"/>
                                          </p:val>
                                        </p:tav>
                                      </p:tavLst>
                                    </p:anim>
                                    <p:anim calcmode="lin" valueType="num">
                                      <p:cBhvr>
                                        <p:cTn id="31" dur="1000" fill="hold"/>
                                        <p:tgtEl>
                                          <p:spTgt spid="107524">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2" dur="1000"/>
                                        <p:tgtEl>
                                          <p:spTgt spid="107524">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107524">
                                            <p:txEl>
                                              <p:pRg st="5" end="5"/>
                                            </p:txEl>
                                          </p:spTgt>
                                        </p:tgtEl>
                                        <p:attrNameLst>
                                          <p:attrName>style.visibility</p:attrName>
                                        </p:attrNameLst>
                                      </p:cBhvr>
                                      <p:to>
                                        <p:strVal val="visible"/>
                                      </p:to>
                                    </p:set>
                                    <p:animEffect transition="in" filter="dissolve">
                                      <p:cBhvr>
                                        <p:cTn id="37" dur="1000"/>
                                        <p:tgtEl>
                                          <p:spTgt spid="107524">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107524">
                                            <p:txEl>
                                              <p:pRg st="7" end="7"/>
                                            </p:txEl>
                                          </p:spTgt>
                                        </p:tgtEl>
                                        <p:attrNameLst>
                                          <p:attrName>style.visibility</p:attrName>
                                        </p:attrNameLst>
                                      </p:cBhvr>
                                      <p:to>
                                        <p:strVal val="visible"/>
                                      </p:to>
                                    </p:set>
                                    <p:animEffect transition="in" filter="dissolve">
                                      <p:cBhvr>
                                        <p:cTn id="42" dur="1000"/>
                                        <p:tgtEl>
                                          <p:spTgt spid="107524">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7" presetClass="entr" presetSubtype="0" fill="hold" nodeType="clickEffect">
                                  <p:stCondLst>
                                    <p:cond delay="0"/>
                                  </p:stCondLst>
                                  <p:iterate type="lt">
                                    <p:tmPct val="50000"/>
                                  </p:iterate>
                                  <p:childTnLst>
                                    <p:set>
                                      <p:cBhvr>
                                        <p:cTn id="46" dur="1" fill="hold">
                                          <p:stCondLst>
                                            <p:cond delay="0"/>
                                          </p:stCondLst>
                                        </p:cTn>
                                        <p:tgtEl>
                                          <p:spTgt spid="107525">
                                            <p:txEl>
                                              <p:pRg st="0" end="0"/>
                                            </p:txEl>
                                          </p:spTgt>
                                        </p:tgtEl>
                                        <p:attrNameLst>
                                          <p:attrName>style.visibility</p:attrName>
                                        </p:attrNameLst>
                                      </p:cBhvr>
                                      <p:to>
                                        <p:strVal val="visible"/>
                                      </p:to>
                                    </p:set>
                                    <p:anim calcmode="discrete" valueType="clr">
                                      <p:cBhvr override="childStyle">
                                        <p:cTn id="47" dur="80"/>
                                        <p:tgtEl>
                                          <p:spTgt spid="10752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107525">
                                            <p:txEl>
                                              <p:pRg st="0" end="0"/>
                                            </p:txEl>
                                          </p:spTgt>
                                        </p:tgtEl>
                                        <p:attrNameLst>
                                          <p:attrName>fillcolor</p:attrName>
                                        </p:attrNameLst>
                                      </p:cBhvr>
                                      <p:tavLst>
                                        <p:tav tm="0">
                                          <p:val>
                                            <p:clrVal>
                                              <a:schemeClr val="accent2"/>
                                            </p:clrVal>
                                          </p:val>
                                        </p:tav>
                                        <p:tav tm="50000">
                                          <p:val>
                                            <p:clrVal>
                                              <a:schemeClr val="hlink"/>
                                            </p:clrVal>
                                          </p:val>
                                        </p:tav>
                                      </p:tavLst>
                                    </p:anim>
                                    <p:set>
                                      <p:cBhvr>
                                        <p:cTn id="49" dur="80"/>
                                        <p:tgtEl>
                                          <p:spTgt spid="107525">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4"/>
          <p:cNvSpPr txBox="1">
            <a:spLocks noChangeArrowheads="1"/>
          </p:cNvSpPr>
          <p:nvPr/>
        </p:nvSpPr>
        <p:spPr bwMode="auto">
          <a:xfrm>
            <a:off x="266700" y="319088"/>
            <a:ext cx="86106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sz="2800">
                <a:solidFill>
                  <a:srgbClr val="CC3300"/>
                </a:solidFill>
              </a:rPr>
              <a:t>COMPROMISE MAINTAINS BALANCE OF POWER</a:t>
            </a:r>
          </a:p>
        </p:txBody>
      </p:sp>
      <p:sp>
        <p:nvSpPr>
          <p:cNvPr id="108549" name="Rectangle 5"/>
          <p:cNvSpPr>
            <a:spLocks noChangeArrowheads="1"/>
          </p:cNvSpPr>
          <p:nvPr/>
        </p:nvSpPr>
        <p:spPr bwMode="auto">
          <a:xfrm>
            <a:off x="723900" y="4848225"/>
            <a:ext cx="76962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400">
                <a:solidFill>
                  <a:srgbClr val="0033CC"/>
                </a:solidFill>
              </a:rPr>
              <a:t>To keep the number of slave and free states equal, a compromise, in 1821, determined that Missouri would be added to the Union as a slave state, but Maine would be added as a free state.</a:t>
            </a:r>
          </a:p>
        </p:txBody>
      </p:sp>
      <p:sp>
        <p:nvSpPr>
          <p:cNvPr id="108550" name="Rectangle 6"/>
          <p:cNvSpPr>
            <a:spLocks noChangeArrowheads="1"/>
          </p:cNvSpPr>
          <p:nvPr/>
        </p:nvSpPr>
        <p:spPr bwMode="auto">
          <a:xfrm>
            <a:off x="304800" y="3106738"/>
            <a:ext cx="2667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000">
                <a:solidFill>
                  <a:srgbClr val="FF6600"/>
                </a:solidFill>
              </a:rPr>
              <a:t>Missouri applied for admission to the United States as a slave state.</a:t>
            </a:r>
          </a:p>
        </p:txBody>
      </p:sp>
      <p:sp>
        <p:nvSpPr>
          <p:cNvPr id="108551" name="Rectangle 7"/>
          <p:cNvSpPr>
            <a:spLocks noChangeArrowheads="1"/>
          </p:cNvSpPr>
          <p:nvPr/>
        </p:nvSpPr>
        <p:spPr bwMode="auto">
          <a:xfrm>
            <a:off x="304800" y="1203325"/>
            <a:ext cx="25146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000">
                <a:solidFill>
                  <a:srgbClr val="0033CC"/>
                </a:solidFill>
              </a:rPr>
              <a:t>In 1819, the balance of power between North and South was on the verge of toppling.</a:t>
            </a:r>
          </a:p>
        </p:txBody>
      </p:sp>
      <p:pic>
        <p:nvPicPr>
          <p:cNvPr id="108552" name="Picture 8" descr="WV_Ch11_Map_29_MOCom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71800" y="1143000"/>
            <a:ext cx="5943600" cy="341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108551">
                                            <p:txEl>
                                              <p:pRg st="0" end="0"/>
                                            </p:txEl>
                                          </p:spTgt>
                                        </p:tgtEl>
                                        <p:attrNameLst>
                                          <p:attrName>style.visibility</p:attrName>
                                        </p:attrNameLst>
                                      </p:cBhvr>
                                      <p:to>
                                        <p:strVal val="visible"/>
                                      </p:to>
                                    </p:set>
                                    <p:animEffect transition="in" filter="fade">
                                      <p:cBhvr>
                                        <p:cTn id="7" dur="500"/>
                                        <p:tgtEl>
                                          <p:spTgt spid="108551">
                                            <p:txEl>
                                              <p:pRg st="0" end="0"/>
                                            </p:txEl>
                                          </p:spTgt>
                                        </p:tgtEl>
                                      </p:cBhvr>
                                    </p:animEffect>
                                    <p:anim calcmode="lin" valueType="num">
                                      <p:cBhvr>
                                        <p:cTn id="8" dur="500" fill="hold"/>
                                        <p:tgtEl>
                                          <p:spTgt spid="108551">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1085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0" presetClass="entr" presetSubtype="0" fill="hold" nodeType="clickEffect">
                                  <p:stCondLst>
                                    <p:cond delay="0"/>
                                  </p:stCondLst>
                                  <p:iterate type="lt">
                                    <p:tmPct val="10000"/>
                                  </p:iterate>
                                  <p:childTnLst>
                                    <p:set>
                                      <p:cBhvr>
                                        <p:cTn id="13" dur="1" fill="hold">
                                          <p:stCondLst>
                                            <p:cond delay="0"/>
                                          </p:stCondLst>
                                        </p:cTn>
                                        <p:tgtEl>
                                          <p:spTgt spid="108550">
                                            <p:txEl>
                                              <p:pRg st="0" end="0"/>
                                            </p:txEl>
                                          </p:spTgt>
                                        </p:tgtEl>
                                        <p:attrNameLst>
                                          <p:attrName>style.visibility</p:attrName>
                                        </p:attrNameLst>
                                      </p:cBhvr>
                                      <p:to>
                                        <p:strVal val="visible"/>
                                      </p:to>
                                    </p:set>
                                    <p:animEffect transition="in" filter="fade">
                                      <p:cBhvr>
                                        <p:cTn id="14" dur="500"/>
                                        <p:tgtEl>
                                          <p:spTgt spid="108550">
                                            <p:txEl>
                                              <p:pRg st="0" end="0"/>
                                            </p:txEl>
                                          </p:spTgt>
                                        </p:tgtEl>
                                      </p:cBhvr>
                                    </p:animEffect>
                                    <p:anim calcmode="lin" valueType="num">
                                      <p:cBhvr>
                                        <p:cTn id="15" dur="500" fill="hold"/>
                                        <p:tgtEl>
                                          <p:spTgt spid="108550">
                                            <p:txEl>
                                              <p:pRg st="0" end="0"/>
                                            </p:txEl>
                                          </p:spTgt>
                                        </p:tgtEl>
                                        <p:attrNameLst>
                                          <p:attrName>ppt_x</p:attrName>
                                        </p:attrNameLst>
                                      </p:cBhvr>
                                      <p:tavLst>
                                        <p:tav tm="0">
                                          <p:val>
                                            <p:strVal val="#ppt_x-.1"/>
                                          </p:val>
                                        </p:tav>
                                        <p:tav tm="100000">
                                          <p:val>
                                            <p:strVal val="#ppt_x"/>
                                          </p:val>
                                        </p:tav>
                                      </p:tavLst>
                                    </p:anim>
                                    <p:anim calcmode="lin" valueType="num">
                                      <p:cBhvr>
                                        <p:cTn id="16" dur="500" fill="hold"/>
                                        <p:tgtEl>
                                          <p:spTgt spid="10855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8" presetClass="entr" presetSubtype="16" fill="hold" nodeType="clickEffect">
                                  <p:stCondLst>
                                    <p:cond delay="0"/>
                                  </p:stCondLst>
                                  <p:childTnLst>
                                    <p:set>
                                      <p:cBhvr>
                                        <p:cTn id="20" dur="1" fill="hold">
                                          <p:stCondLst>
                                            <p:cond delay="0"/>
                                          </p:stCondLst>
                                        </p:cTn>
                                        <p:tgtEl>
                                          <p:spTgt spid="108549">
                                            <p:txEl>
                                              <p:pRg st="0" end="0"/>
                                            </p:txEl>
                                          </p:spTgt>
                                        </p:tgtEl>
                                        <p:attrNameLst>
                                          <p:attrName>style.visibility</p:attrName>
                                        </p:attrNameLst>
                                      </p:cBhvr>
                                      <p:to>
                                        <p:strVal val="visible"/>
                                      </p:to>
                                    </p:set>
                                    <p:animEffect transition="in" filter="diamond(in)">
                                      <p:cBhvr>
                                        <p:cTn id="21" dur="2000"/>
                                        <p:tgtEl>
                                          <p:spTgt spid="108549">
                                            <p:txEl>
                                              <p:pRg st="0" end="0"/>
                                            </p:txEl>
                                          </p:spTgt>
                                        </p:tgtEl>
                                      </p:cBhvr>
                                    </p:animEffect>
                                  </p:childTnLst>
                                </p:cTn>
                              </p:par>
                            </p:childTnLst>
                          </p:cTn>
                        </p:par>
                        <p:par>
                          <p:cTn id="22" fill="hold" nodeType="afterGroup">
                            <p:stCondLst>
                              <p:cond delay="2000"/>
                            </p:stCondLst>
                            <p:childTnLst>
                              <p:par>
                                <p:cTn id="23" presetID="25" presetClass="entr" presetSubtype="0" fill="hold" nodeType="afterEffect">
                                  <p:stCondLst>
                                    <p:cond delay="0"/>
                                  </p:stCondLst>
                                  <p:childTnLst>
                                    <p:set>
                                      <p:cBhvr>
                                        <p:cTn id="24" dur="1" fill="hold">
                                          <p:stCondLst>
                                            <p:cond delay="0"/>
                                          </p:stCondLst>
                                        </p:cTn>
                                        <p:tgtEl>
                                          <p:spTgt spid="108552"/>
                                        </p:tgtEl>
                                        <p:attrNameLst>
                                          <p:attrName>style.visibility</p:attrName>
                                        </p:attrNameLst>
                                      </p:cBhvr>
                                      <p:to>
                                        <p:strVal val="visible"/>
                                      </p:to>
                                    </p:set>
                                    <p:anim calcmode="lin" valueType="num">
                                      <p:cBhvr>
                                        <p:cTn id="25" dur="500" decel="50000" fill="hold">
                                          <p:stCondLst>
                                            <p:cond delay="0"/>
                                          </p:stCondLst>
                                        </p:cTn>
                                        <p:tgtEl>
                                          <p:spTgt spid="108552"/>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108552"/>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108552"/>
                                        </p:tgtEl>
                                        <p:attrNameLst>
                                          <p:attrName>ppt_w</p:attrName>
                                        </p:attrNameLst>
                                      </p:cBhvr>
                                      <p:tavLst>
                                        <p:tav tm="0">
                                          <p:val>
                                            <p:strVal val="#ppt_w*.05"/>
                                          </p:val>
                                        </p:tav>
                                        <p:tav tm="100000">
                                          <p:val>
                                            <p:strVal val="#ppt_w"/>
                                          </p:val>
                                        </p:tav>
                                      </p:tavLst>
                                    </p:anim>
                                    <p:anim calcmode="lin" valueType="num">
                                      <p:cBhvr>
                                        <p:cTn id="28" dur="1000" fill="hold"/>
                                        <p:tgtEl>
                                          <p:spTgt spid="108552"/>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108552"/>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108552"/>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108552"/>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1085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4"/>
          <p:cNvSpPr txBox="1">
            <a:spLocks noChangeArrowheads="1"/>
          </p:cNvSpPr>
          <p:nvPr/>
        </p:nvSpPr>
        <p:spPr bwMode="auto">
          <a:xfrm>
            <a:off x="533400" y="152400"/>
            <a:ext cx="8077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a:solidFill>
                  <a:srgbClr val="CC3300"/>
                </a:solidFill>
              </a:rPr>
              <a:t>OPPOSITION TO SLAVERY GROWS</a:t>
            </a:r>
          </a:p>
        </p:txBody>
      </p:sp>
      <p:sp>
        <p:nvSpPr>
          <p:cNvPr id="109573" name="Rectangle 5"/>
          <p:cNvSpPr>
            <a:spLocks noChangeArrowheads="1"/>
          </p:cNvSpPr>
          <p:nvPr/>
        </p:nvSpPr>
        <p:spPr bwMode="auto">
          <a:xfrm>
            <a:off x="381000" y="4267200"/>
            <a:ext cx="2819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400"/>
              <a:t>The Underground Railroad was formed.</a:t>
            </a:r>
          </a:p>
        </p:txBody>
      </p:sp>
      <p:sp>
        <p:nvSpPr>
          <p:cNvPr id="109574" name="Rectangle 6"/>
          <p:cNvSpPr>
            <a:spLocks noChangeArrowheads="1"/>
          </p:cNvSpPr>
          <p:nvPr/>
        </p:nvSpPr>
        <p:spPr bwMode="auto">
          <a:xfrm>
            <a:off x="381000" y="2135188"/>
            <a:ext cx="42672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2400">
                <a:solidFill>
                  <a:srgbClr val="FF6600"/>
                </a:solidFill>
              </a:rPr>
              <a:t>The American Antislavery Society was formed and called for an immediate end to slavery.</a:t>
            </a:r>
          </a:p>
        </p:txBody>
      </p:sp>
      <p:sp>
        <p:nvSpPr>
          <p:cNvPr id="109575" name="Rectangle 7"/>
          <p:cNvSpPr>
            <a:spLocks noChangeArrowheads="1"/>
          </p:cNvSpPr>
          <p:nvPr/>
        </p:nvSpPr>
        <p:spPr bwMode="auto">
          <a:xfrm>
            <a:off x="381000" y="914400"/>
            <a:ext cx="4267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400">
                <a:solidFill>
                  <a:srgbClr val="0033CC"/>
                </a:solidFill>
              </a:rPr>
              <a:t>Religious groups in the Northeast began to preach against slavery.</a:t>
            </a:r>
          </a:p>
        </p:txBody>
      </p:sp>
      <p:pic>
        <p:nvPicPr>
          <p:cNvPr id="109576"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l="8896" t="9682" r="2150" b="10439"/>
          <a:stretch>
            <a:fillRect/>
          </a:stretch>
        </p:blipFill>
        <p:spPr bwMode="auto">
          <a:xfrm>
            <a:off x="4953000" y="838200"/>
            <a:ext cx="38100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9577" name="Picture 9"/>
          <p:cNvPicPr>
            <a:picLocks noChangeAspect="1" noChangeArrowheads="1"/>
          </p:cNvPicPr>
          <p:nvPr/>
        </p:nvPicPr>
        <p:blipFill>
          <a:blip r:embed="rId4" cstate="screen">
            <a:extLst>
              <a:ext uri="{28A0092B-C50C-407E-A947-70E740481C1C}">
                <a14:useLocalDpi xmlns:a14="http://schemas.microsoft.com/office/drawing/2010/main"/>
              </a:ext>
            </a:extLst>
          </a:blip>
          <a:srcRect l="2481" t="8946" r="2267" b="2449"/>
          <a:stretch>
            <a:fillRect/>
          </a:stretch>
        </p:blipFill>
        <p:spPr bwMode="auto">
          <a:xfrm>
            <a:off x="3581400" y="3505200"/>
            <a:ext cx="5029200" cy="311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109575">
                                            <p:txEl>
                                              <p:pRg st="0" end="0"/>
                                            </p:txEl>
                                          </p:spTgt>
                                        </p:tgtEl>
                                        <p:attrNameLst>
                                          <p:attrName>style.visibility</p:attrName>
                                        </p:attrNameLst>
                                      </p:cBhvr>
                                      <p:to>
                                        <p:strVal val="visible"/>
                                      </p:to>
                                    </p:set>
                                    <p:animEffect transition="in" filter="fade">
                                      <p:cBhvr>
                                        <p:cTn id="7" dur="770" decel="100000"/>
                                        <p:tgtEl>
                                          <p:spTgt spid="109575">
                                            <p:txEl>
                                              <p:pRg st="0" end="0"/>
                                            </p:txEl>
                                          </p:spTgt>
                                        </p:tgtEl>
                                      </p:cBhvr>
                                    </p:animEffect>
                                    <p:animScale>
                                      <p:cBhvr>
                                        <p:cTn id="8" dur="770" decel="100000"/>
                                        <p:tgtEl>
                                          <p:spTgt spid="109575">
                                            <p:txEl>
                                              <p:pRg st="0" end="0"/>
                                            </p:txEl>
                                          </p:spTgt>
                                        </p:tgtEl>
                                      </p:cBhvr>
                                      <p:from x="10000" y="10000"/>
                                      <p:to x="200000" y="450000"/>
                                    </p:animScale>
                                    <p:animScale>
                                      <p:cBhvr>
                                        <p:cTn id="9" dur="1230" accel="100000" fill="hold">
                                          <p:stCondLst>
                                            <p:cond delay="770"/>
                                          </p:stCondLst>
                                        </p:cTn>
                                        <p:tgtEl>
                                          <p:spTgt spid="109575">
                                            <p:txEl>
                                              <p:pRg st="0" end="0"/>
                                            </p:txEl>
                                          </p:spTgt>
                                        </p:tgtEl>
                                      </p:cBhvr>
                                      <p:from x="200000" y="450000"/>
                                      <p:to x="100000" y="100000"/>
                                    </p:animScale>
                                    <p:set>
                                      <p:cBhvr>
                                        <p:cTn id="10" dur="770" fill="hold"/>
                                        <p:tgtEl>
                                          <p:spTgt spid="109575">
                                            <p:txEl>
                                              <p:pRg st="0" end="0"/>
                                            </p:txEl>
                                          </p:spTgt>
                                        </p:tgtEl>
                                        <p:attrNameLst>
                                          <p:attrName>ppt_x</p:attrName>
                                        </p:attrNameLst>
                                      </p:cBhvr>
                                      <p:to>
                                        <p:strVal val="(0.5)"/>
                                      </p:to>
                                    </p:set>
                                    <p:anim from="(0.5)" to="(#ppt_x)" calcmode="lin" valueType="num">
                                      <p:cBhvr>
                                        <p:cTn id="11" dur="1230" accel="100000" fill="hold">
                                          <p:stCondLst>
                                            <p:cond delay="770"/>
                                          </p:stCondLst>
                                        </p:cTn>
                                        <p:tgtEl>
                                          <p:spTgt spid="109575">
                                            <p:txEl>
                                              <p:pRg st="0" end="0"/>
                                            </p:txEl>
                                          </p:spTgt>
                                        </p:tgtEl>
                                        <p:attrNameLst>
                                          <p:attrName>ppt_x</p:attrName>
                                        </p:attrNameLst>
                                      </p:cBhvr>
                                    </p:anim>
                                    <p:set>
                                      <p:cBhvr>
                                        <p:cTn id="12" dur="770" fill="hold"/>
                                        <p:tgtEl>
                                          <p:spTgt spid="109575">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109575">
                                            <p:txEl>
                                              <p:pRg st="0" end="0"/>
                                            </p:txEl>
                                          </p:spTgt>
                                        </p:tgtEl>
                                        <p:attrNameLst>
                                          <p:attrName>ppt_y</p:attrName>
                                        </p:attrNameLst>
                                      </p:cBhvr>
                                    </p:anim>
                                  </p:childTnLst>
                                </p:cTn>
                              </p:par>
                            </p:childTnLst>
                          </p:cTn>
                        </p:par>
                        <p:par>
                          <p:cTn id="14" fill="hold" nodeType="afterGroup">
                            <p:stCondLst>
                              <p:cond delay="2000"/>
                            </p:stCondLst>
                            <p:childTnLst>
                              <p:par>
                                <p:cTn id="15" presetID="9" presetClass="entr" presetSubtype="0" fill="hold" nodeType="afterEffect">
                                  <p:stCondLst>
                                    <p:cond delay="0"/>
                                  </p:stCondLst>
                                  <p:childTnLst>
                                    <p:set>
                                      <p:cBhvr>
                                        <p:cTn id="16" dur="1" fill="hold">
                                          <p:stCondLst>
                                            <p:cond delay="0"/>
                                          </p:stCondLst>
                                        </p:cTn>
                                        <p:tgtEl>
                                          <p:spTgt spid="109576"/>
                                        </p:tgtEl>
                                        <p:attrNameLst>
                                          <p:attrName>style.visibility</p:attrName>
                                        </p:attrNameLst>
                                      </p:cBhvr>
                                      <p:to>
                                        <p:strVal val="visible"/>
                                      </p:to>
                                    </p:set>
                                    <p:animEffect transition="in" filter="dissolve">
                                      <p:cBhvr>
                                        <p:cTn id="17" dur="1000"/>
                                        <p:tgtEl>
                                          <p:spTgt spid="10957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0" presetClass="entr" presetSubtype="0" fill="hold" nodeType="clickEffect">
                                  <p:stCondLst>
                                    <p:cond delay="0"/>
                                  </p:stCondLst>
                                  <p:iterate type="lt">
                                    <p:tmPct val="10000"/>
                                  </p:iterate>
                                  <p:childTnLst>
                                    <p:set>
                                      <p:cBhvr>
                                        <p:cTn id="21" dur="1" fill="hold">
                                          <p:stCondLst>
                                            <p:cond delay="0"/>
                                          </p:stCondLst>
                                        </p:cTn>
                                        <p:tgtEl>
                                          <p:spTgt spid="109574">
                                            <p:txEl>
                                              <p:pRg st="0" end="0"/>
                                            </p:txEl>
                                          </p:spTgt>
                                        </p:tgtEl>
                                        <p:attrNameLst>
                                          <p:attrName>style.visibility</p:attrName>
                                        </p:attrNameLst>
                                      </p:cBhvr>
                                      <p:to>
                                        <p:strVal val="visible"/>
                                      </p:to>
                                    </p:set>
                                    <p:animEffect transition="in" filter="fade">
                                      <p:cBhvr>
                                        <p:cTn id="22" dur="500"/>
                                        <p:tgtEl>
                                          <p:spTgt spid="109574">
                                            <p:txEl>
                                              <p:pRg st="0" end="0"/>
                                            </p:txEl>
                                          </p:spTgt>
                                        </p:tgtEl>
                                      </p:cBhvr>
                                    </p:animEffect>
                                    <p:anim calcmode="lin" valueType="num">
                                      <p:cBhvr>
                                        <p:cTn id="23" dur="500" fill="hold"/>
                                        <p:tgtEl>
                                          <p:spTgt spid="109574">
                                            <p:txEl>
                                              <p:pRg st="0" end="0"/>
                                            </p:txEl>
                                          </p:spTgt>
                                        </p:tgtEl>
                                        <p:attrNameLst>
                                          <p:attrName>ppt_x</p:attrName>
                                        </p:attrNameLst>
                                      </p:cBhvr>
                                      <p:tavLst>
                                        <p:tav tm="0">
                                          <p:val>
                                            <p:strVal val="#ppt_x-.1"/>
                                          </p:val>
                                        </p:tav>
                                        <p:tav tm="100000">
                                          <p:val>
                                            <p:strVal val="#ppt_x"/>
                                          </p:val>
                                        </p:tav>
                                      </p:tavLst>
                                    </p:anim>
                                    <p:anim calcmode="lin" valueType="num">
                                      <p:cBhvr>
                                        <p:cTn id="24" dur="500" fill="hold"/>
                                        <p:tgtEl>
                                          <p:spTgt spid="10957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109573"/>
                                        </p:tgtEl>
                                        <p:attrNameLst>
                                          <p:attrName>style.visibility</p:attrName>
                                        </p:attrNameLst>
                                      </p:cBhvr>
                                      <p:to>
                                        <p:strVal val="visible"/>
                                      </p:to>
                                    </p:set>
                                    <p:animEffect transition="in" filter="fade">
                                      <p:cBhvr>
                                        <p:cTn id="29" dur="770" decel="100000"/>
                                        <p:tgtEl>
                                          <p:spTgt spid="109573"/>
                                        </p:tgtEl>
                                      </p:cBhvr>
                                    </p:animEffect>
                                    <p:animScale>
                                      <p:cBhvr>
                                        <p:cTn id="30" dur="770" decel="100000"/>
                                        <p:tgtEl>
                                          <p:spTgt spid="109573"/>
                                        </p:tgtEl>
                                      </p:cBhvr>
                                      <p:from x="10000" y="10000"/>
                                      <p:to x="200000" y="450000"/>
                                    </p:animScale>
                                    <p:animScale>
                                      <p:cBhvr>
                                        <p:cTn id="31" dur="1230" accel="100000" fill="hold">
                                          <p:stCondLst>
                                            <p:cond delay="770"/>
                                          </p:stCondLst>
                                        </p:cTn>
                                        <p:tgtEl>
                                          <p:spTgt spid="109573"/>
                                        </p:tgtEl>
                                      </p:cBhvr>
                                      <p:from x="200000" y="450000"/>
                                      <p:to x="100000" y="100000"/>
                                    </p:animScale>
                                    <p:set>
                                      <p:cBhvr>
                                        <p:cTn id="32" dur="770" fill="hold"/>
                                        <p:tgtEl>
                                          <p:spTgt spid="109573"/>
                                        </p:tgtEl>
                                        <p:attrNameLst>
                                          <p:attrName>ppt_x</p:attrName>
                                        </p:attrNameLst>
                                      </p:cBhvr>
                                      <p:to>
                                        <p:strVal val="(0.5)"/>
                                      </p:to>
                                    </p:set>
                                    <p:anim from="(0.5)" to="(#ppt_x)" calcmode="lin" valueType="num">
                                      <p:cBhvr>
                                        <p:cTn id="33" dur="1230" accel="100000" fill="hold">
                                          <p:stCondLst>
                                            <p:cond delay="770"/>
                                          </p:stCondLst>
                                        </p:cTn>
                                        <p:tgtEl>
                                          <p:spTgt spid="109573"/>
                                        </p:tgtEl>
                                        <p:attrNameLst>
                                          <p:attrName>ppt_x</p:attrName>
                                        </p:attrNameLst>
                                      </p:cBhvr>
                                    </p:anim>
                                    <p:set>
                                      <p:cBhvr>
                                        <p:cTn id="34" dur="770" fill="hold"/>
                                        <p:tgtEl>
                                          <p:spTgt spid="109573"/>
                                        </p:tgtEl>
                                        <p:attrNameLst>
                                          <p:attrName>ppt_y</p:attrName>
                                        </p:attrNameLst>
                                      </p:cBhvr>
                                      <p:to>
                                        <p:strVal val="(#ppt_y+0.4)"/>
                                      </p:to>
                                    </p:set>
                                    <p:anim from="(#ppt_y+0.4)" to="(#ppt_y)" calcmode="lin" valueType="num">
                                      <p:cBhvr>
                                        <p:cTn id="35" dur="1230" accel="100000" fill="hold">
                                          <p:stCondLst>
                                            <p:cond delay="770"/>
                                          </p:stCondLst>
                                        </p:cTn>
                                        <p:tgtEl>
                                          <p:spTgt spid="109573"/>
                                        </p:tgtEl>
                                        <p:attrNameLst>
                                          <p:attrName>ppt_y</p:attrName>
                                        </p:attrNameLst>
                                      </p:cBhvr>
                                    </p:anim>
                                  </p:childTnLst>
                                </p:cTn>
                              </p:par>
                            </p:childTnLst>
                          </p:cTn>
                        </p:par>
                        <p:par>
                          <p:cTn id="36" fill="hold" nodeType="afterGroup">
                            <p:stCondLst>
                              <p:cond delay="2000"/>
                            </p:stCondLst>
                            <p:childTnLst>
                              <p:par>
                                <p:cTn id="37" presetID="25" presetClass="entr" presetSubtype="0" fill="hold" nodeType="afterEffect">
                                  <p:stCondLst>
                                    <p:cond delay="0"/>
                                  </p:stCondLst>
                                  <p:childTnLst>
                                    <p:set>
                                      <p:cBhvr>
                                        <p:cTn id="38" dur="1" fill="hold">
                                          <p:stCondLst>
                                            <p:cond delay="0"/>
                                          </p:stCondLst>
                                        </p:cTn>
                                        <p:tgtEl>
                                          <p:spTgt spid="109577"/>
                                        </p:tgtEl>
                                        <p:attrNameLst>
                                          <p:attrName>style.visibility</p:attrName>
                                        </p:attrNameLst>
                                      </p:cBhvr>
                                      <p:to>
                                        <p:strVal val="visible"/>
                                      </p:to>
                                    </p:set>
                                    <p:anim calcmode="lin" valueType="num">
                                      <p:cBhvr>
                                        <p:cTn id="39" dur="500" decel="50000" fill="hold">
                                          <p:stCondLst>
                                            <p:cond delay="0"/>
                                          </p:stCondLst>
                                        </p:cTn>
                                        <p:tgtEl>
                                          <p:spTgt spid="109577"/>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109577"/>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109577"/>
                                        </p:tgtEl>
                                        <p:attrNameLst>
                                          <p:attrName>ppt_w</p:attrName>
                                        </p:attrNameLst>
                                      </p:cBhvr>
                                      <p:tavLst>
                                        <p:tav tm="0">
                                          <p:val>
                                            <p:strVal val="#ppt_w*.05"/>
                                          </p:val>
                                        </p:tav>
                                        <p:tav tm="100000">
                                          <p:val>
                                            <p:strVal val="#ppt_w"/>
                                          </p:val>
                                        </p:tav>
                                      </p:tavLst>
                                    </p:anim>
                                    <p:anim calcmode="lin" valueType="num">
                                      <p:cBhvr>
                                        <p:cTn id="42" dur="1000" fill="hold"/>
                                        <p:tgtEl>
                                          <p:spTgt spid="109577"/>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109577"/>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109577"/>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109577"/>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109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4"/>
          <p:cNvSpPr txBox="1">
            <a:spLocks noChangeArrowheads="1"/>
          </p:cNvSpPr>
          <p:nvPr/>
        </p:nvSpPr>
        <p:spPr bwMode="auto">
          <a:xfrm>
            <a:off x="571500" y="258763"/>
            <a:ext cx="8001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a:solidFill>
                  <a:srgbClr val="CC3300"/>
                </a:solidFill>
              </a:rPr>
              <a:t>ANOTHER COMPROMISE AVOIDS WAR</a:t>
            </a:r>
          </a:p>
        </p:txBody>
      </p:sp>
      <p:sp>
        <p:nvSpPr>
          <p:cNvPr id="26626" name="Rectangle 5"/>
          <p:cNvSpPr>
            <a:spLocks noChangeArrowheads="1"/>
          </p:cNvSpPr>
          <p:nvPr/>
        </p:nvSpPr>
        <p:spPr bwMode="auto">
          <a:xfrm>
            <a:off x="6705600" y="152400"/>
            <a:ext cx="2438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buFont typeface="Wingdings" charset="0"/>
              <a:buNone/>
            </a:pPr>
            <a:endParaRPr lang="en-US" sz="1200"/>
          </a:p>
        </p:txBody>
      </p:sp>
      <p:sp>
        <p:nvSpPr>
          <p:cNvPr id="110598" name="Rectangle 6"/>
          <p:cNvSpPr>
            <a:spLocks noChangeArrowheads="1"/>
          </p:cNvSpPr>
          <p:nvPr/>
        </p:nvSpPr>
        <p:spPr bwMode="auto">
          <a:xfrm>
            <a:off x="515938" y="4860925"/>
            <a:ext cx="415131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2000">
                <a:solidFill>
                  <a:srgbClr val="0033CC"/>
                </a:solidFill>
              </a:rPr>
              <a:t>Slavery in New Mexico and Utah would be decided by popular sovereignty.</a:t>
            </a:r>
          </a:p>
        </p:txBody>
      </p:sp>
      <p:sp>
        <p:nvSpPr>
          <p:cNvPr id="110599" name="Rectangle 7"/>
          <p:cNvSpPr>
            <a:spLocks noChangeArrowheads="1"/>
          </p:cNvSpPr>
          <p:nvPr/>
        </p:nvSpPr>
        <p:spPr bwMode="auto">
          <a:xfrm>
            <a:off x="520700" y="1685925"/>
            <a:ext cx="4213225"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400">
                <a:solidFill>
                  <a:srgbClr val="0033CC"/>
                </a:solidFill>
              </a:rPr>
              <a:t>The issue was resolved by the Compromise of 1850.</a:t>
            </a:r>
          </a:p>
        </p:txBody>
      </p:sp>
      <p:sp>
        <p:nvSpPr>
          <p:cNvPr id="110600" name="Rectangle 8"/>
          <p:cNvSpPr>
            <a:spLocks noChangeArrowheads="1"/>
          </p:cNvSpPr>
          <p:nvPr/>
        </p:nvSpPr>
        <p:spPr bwMode="auto">
          <a:xfrm>
            <a:off x="190500" y="838200"/>
            <a:ext cx="8763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000"/>
              <a:t>In 1846, new lands acquired from the Mexican-American War reopened the issue of maintaining a balance between slave and free states.</a:t>
            </a:r>
          </a:p>
        </p:txBody>
      </p:sp>
      <p:pic>
        <p:nvPicPr>
          <p:cNvPr id="110601" name="Picture 9"/>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5121275" y="1611313"/>
            <a:ext cx="3505200" cy="278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0602" name="Rectangle 10"/>
          <p:cNvSpPr>
            <a:spLocks noChangeArrowheads="1"/>
          </p:cNvSpPr>
          <p:nvPr/>
        </p:nvSpPr>
        <p:spPr bwMode="auto">
          <a:xfrm>
            <a:off x="520700" y="2576513"/>
            <a:ext cx="41576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2000">
                <a:solidFill>
                  <a:srgbClr val="FF6600"/>
                </a:solidFill>
              </a:rPr>
              <a:t>California was admitted to the Union as a free state.</a:t>
            </a:r>
          </a:p>
        </p:txBody>
      </p:sp>
      <p:sp>
        <p:nvSpPr>
          <p:cNvPr id="110603" name="Rectangle 11"/>
          <p:cNvSpPr>
            <a:spLocks noChangeArrowheads="1"/>
          </p:cNvSpPr>
          <p:nvPr/>
        </p:nvSpPr>
        <p:spPr bwMode="auto">
          <a:xfrm>
            <a:off x="515938" y="4102100"/>
            <a:ext cx="41513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2000">
                <a:solidFill>
                  <a:srgbClr val="FF6600"/>
                </a:solidFill>
              </a:rPr>
              <a:t>Slavery was banned in the District of Columbia</a:t>
            </a:r>
            <a:r>
              <a:rPr lang="en-US">
                <a:solidFill>
                  <a:srgbClr val="FF9900"/>
                </a:solidFill>
              </a:rPr>
              <a:t>.</a:t>
            </a:r>
          </a:p>
        </p:txBody>
      </p:sp>
      <p:sp>
        <p:nvSpPr>
          <p:cNvPr id="110604" name="Rectangle 12"/>
          <p:cNvSpPr>
            <a:spLocks noChangeArrowheads="1"/>
          </p:cNvSpPr>
          <p:nvPr/>
        </p:nvSpPr>
        <p:spPr bwMode="auto">
          <a:xfrm>
            <a:off x="515938" y="3338513"/>
            <a:ext cx="41624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2000">
                <a:solidFill>
                  <a:srgbClr val="0033CC"/>
                </a:solidFill>
              </a:rPr>
              <a:t>Part of Texas was given to New Mexico.</a:t>
            </a:r>
          </a:p>
        </p:txBody>
      </p:sp>
      <p:sp>
        <p:nvSpPr>
          <p:cNvPr id="110605" name="Rectangle 13"/>
          <p:cNvSpPr>
            <a:spLocks noChangeArrowheads="1"/>
          </p:cNvSpPr>
          <p:nvPr/>
        </p:nvSpPr>
        <p:spPr bwMode="auto">
          <a:xfrm>
            <a:off x="515938" y="5926138"/>
            <a:ext cx="41513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2000">
                <a:solidFill>
                  <a:srgbClr val="FF6600"/>
                </a:solidFill>
              </a:rPr>
              <a:t>A stricter fugitive slave law was passed</a:t>
            </a:r>
            <a:r>
              <a:rPr lang="en-US">
                <a:solidFill>
                  <a:srgbClr val="FF6600"/>
                </a:solidFill>
              </a:rPr>
              <a:t>.</a:t>
            </a:r>
          </a:p>
        </p:txBody>
      </p:sp>
      <p:pic>
        <p:nvPicPr>
          <p:cNvPr id="110607" name="Picture 15" descr="3447834512_b3dbd5dc5f_b"/>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21275" y="4438650"/>
            <a:ext cx="3505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110600">
                                            <p:txEl>
                                              <p:pRg st="0" end="0"/>
                                            </p:txEl>
                                          </p:spTgt>
                                        </p:tgtEl>
                                        <p:attrNameLst>
                                          <p:attrName>style.visibility</p:attrName>
                                        </p:attrNameLst>
                                      </p:cBhvr>
                                      <p:to>
                                        <p:strVal val="visible"/>
                                      </p:to>
                                    </p:set>
                                    <p:anim calcmode="lin" valueType="num">
                                      <p:cBhvr>
                                        <p:cTn id="7" dur="500" decel="50000" fill="hold">
                                          <p:stCondLst>
                                            <p:cond delay="0"/>
                                          </p:stCondLst>
                                        </p:cTn>
                                        <p:tgtEl>
                                          <p:spTgt spid="110600">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10600">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10600">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110600">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10600">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10600">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10600">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10600">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110599">
                                            <p:txEl>
                                              <p:pRg st="0" end="0"/>
                                            </p:txEl>
                                          </p:spTgt>
                                        </p:tgtEl>
                                        <p:attrNameLst>
                                          <p:attrName>style.visibility</p:attrName>
                                        </p:attrNameLst>
                                      </p:cBhvr>
                                      <p:to>
                                        <p:strVal val="visible"/>
                                      </p:to>
                                    </p:set>
                                    <p:anim calcmode="discrete" valueType="clr">
                                      <p:cBhvr override="childStyle">
                                        <p:cTn id="19" dur="80"/>
                                        <p:tgtEl>
                                          <p:spTgt spid="11059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10599">
                                            <p:txEl>
                                              <p:pRg st="0" end="0"/>
                                            </p:txEl>
                                          </p:spTgt>
                                        </p:tgtEl>
                                        <p:attrNameLst>
                                          <p:attrName>fillcolor</p:attrName>
                                        </p:attrNameLst>
                                      </p:cBhvr>
                                      <p:tavLst>
                                        <p:tav tm="0">
                                          <p:val>
                                            <p:clrVal>
                                              <a:schemeClr val="accent2"/>
                                            </p:clrVal>
                                          </p:val>
                                        </p:tav>
                                        <p:tav tm="50000">
                                          <p:val>
                                            <p:clrVal>
                                              <a:schemeClr val="hlink"/>
                                            </p:clrVal>
                                          </p:val>
                                        </p:tav>
                                      </p:tavLst>
                                    </p:anim>
                                    <p:set>
                                      <p:cBhvr>
                                        <p:cTn id="21" dur="80"/>
                                        <p:tgtEl>
                                          <p:spTgt spid="110599">
                                            <p:txEl>
                                              <p:pRg st="0" end="0"/>
                                            </p:txEl>
                                          </p:spTgt>
                                        </p:tgtEl>
                                        <p:attrNameLst>
                                          <p:attrName>fill.type</p:attrName>
                                        </p:attrNameLst>
                                      </p:cBhvr>
                                      <p:to>
                                        <p:strVal val="solid"/>
                                      </p:to>
                                    </p:set>
                                  </p:childTnLst>
                                </p:cTn>
                              </p:par>
                            </p:childTnLst>
                          </p:cTn>
                        </p:par>
                        <p:par>
                          <p:cTn id="22" fill="hold" nodeType="afterGroup">
                            <p:stCondLst>
                              <p:cond delay="1680"/>
                            </p:stCondLst>
                            <p:childTnLst>
                              <p:par>
                                <p:cTn id="23" presetID="8" presetClass="entr" presetSubtype="16" fill="hold" nodeType="afterEffect">
                                  <p:stCondLst>
                                    <p:cond delay="0"/>
                                  </p:stCondLst>
                                  <p:childTnLst>
                                    <p:set>
                                      <p:cBhvr>
                                        <p:cTn id="24" dur="1" fill="hold">
                                          <p:stCondLst>
                                            <p:cond delay="0"/>
                                          </p:stCondLst>
                                        </p:cTn>
                                        <p:tgtEl>
                                          <p:spTgt spid="110601"/>
                                        </p:tgtEl>
                                        <p:attrNameLst>
                                          <p:attrName>style.visibility</p:attrName>
                                        </p:attrNameLst>
                                      </p:cBhvr>
                                      <p:to>
                                        <p:strVal val="visible"/>
                                      </p:to>
                                    </p:set>
                                    <p:animEffect transition="in" filter="diamond(in)">
                                      <p:cBhvr>
                                        <p:cTn id="25" dur="2000"/>
                                        <p:tgtEl>
                                          <p:spTgt spid="11060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10602"/>
                                        </p:tgtEl>
                                        <p:attrNameLst>
                                          <p:attrName>style.visibility</p:attrName>
                                        </p:attrNameLst>
                                      </p:cBhvr>
                                      <p:to>
                                        <p:strVal val="visible"/>
                                      </p:to>
                                    </p:set>
                                    <p:anim calcmode="lin" valueType="num">
                                      <p:cBhvr additive="base">
                                        <p:cTn id="30" dur="500" fill="hold"/>
                                        <p:tgtEl>
                                          <p:spTgt spid="110602"/>
                                        </p:tgtEl>
                                        <p:attrNameLst>
                                          <p:attrName>ppt_x</p:attrName>
                                        </p:attrNameLst>
                                      </p:cBhvr>
                                      <p:tavLst>
                                        <p:tav tm="0">
                                          <p:val>
                                            <p:strVal val="0-#ppt_w/2"/>
                                          </p:val>
                                        </p:tav>
                                        <p:tav tm="100000">
                                          <p:val>
                                            <p:strVal val="#ppt_x"/>
                                          </p:val>
                                        </p:tav>
                                      </p:tavLst>
                                    </p:anim>
                                    <p:anim calcmode="lin" valueType="num">
                                      <p:cBhvr additive="base">
                                        <p:cTn id="31" dur="500" fill="hold"/>
                                        <p:tgtEl>
                                          <p:spTgt spid="110602"/>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10604"/>
                                        </p:tgtEl>
                                        <p:attrNameLst>
                                          <p:attrName>style.visibility</p:attrName>
                                        </p:attrNameLst>
                                      </p:cBhvr>
                                      <p:to>
                                        <p:strVal val="visible"/>
                                      </p:to>
                                    </p:set>
                                    <p:anim calcmode="lin" valueType="num">
                                      <p:cBhvr additive="base">
                                        <p:cTn id="36" dur="500" fill="hold"/>
                                        <p:tgtEl>
                                          <p:spTgt spid="110604"/>
                                        </p:tgtEl>
                                        <p:attrNameLst>
                                          <p:attrName>ppt_x</p:attrName>
                                        </p:attrNameLst>
                                      </p:cBhvr>
                                      <p:tavLst>
                                        <p:tav tm="0">
                                          <p:val>
                                            <p:strVal val="0-#ppt_w/2"/>
                                          </p:val>
                                        </p:tav>
                                        <p:tav tm="100000">
                                          <p:val>
                                            <p:strVal val="#ppt_x"/>
                                          </p:val>
                                        </p:tav>
                                      </p:tavLst>
                                    </p:anim>
                                    <p:anim calcmode="lin" valueType="num">
                                      <p:cBhvr additive="base">
                                        <p:cTn id="37" dur="500" fill="hold"/>
                                        <p:tgtEl>
                                          <p:spTgt spid="110604"/>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nodeType="clickEffect">
                                  <p:stCondLst>
                                    <p:cond delay="0"/>
                                  </p:stCondLst>
                                  <p:childTnLst>
                                    <p:set>
                                      <p:cBhvr>
                                        <p:cTn id="41" dur="1" fill="hold">
                                          <p:stCondLst>
                                            <p:cond delay="0"/>
                                          </p:stCondLst>
                                        </p:cTn>
                                        <p:tgtEl>
                                          <p:spTgt spid="110603">
                                            <p:txEl>
                                              <p:pRg st="0" end="0"/>
                                            </p:txEl>
                                          </p:spTgt>
                                        </p:tgtEl>
                                        <p:attrNameLst>
                                          <p:attrName>style.visibility</p:attrName>
                                        </p:attrNameLst>
                                      </p:cBhvr>
                                      <p:to>
                                        <p:strVal val="visible"/>
                                      </p:to>
                                    </p:set>
                                    <p:anim calcmode="lin" valueType="num">
                                      <p:cBhvr additive="base">
                                        <p:cTn id="42" dur="500" fill="hold"/>
                                        <p:tgtEl>
                                          <p:spTgt spid="110603">
                                            <p:txEl>
                                              <p:pRg st="0" end="0"/>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106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nodeType="clickEffect">
                                  <p:stCondLst>
                                    <p:cond delay="0"/>
                                  </p:stCondLst>
                                  <p:childTnLst>
                                    <p:set>
                                      <p:cBhvr>
                                        <p:cTn id="47" dur="1" fill="hold">
                                          <p:stCondLst>
                                            <p:cond delay="0"/>
                                          </p:stCondLst>
                                        </p:cTn>
                                        <p:tgtEl>
                                          <p:spTgt spid="110598">
                                            <p:txEl>
                                              <p:pRg st="0" end="0"/>
                                            </p:txEl>
                                          </p:spTgt>
                                        </p:tgtEl>
                                        <p:attrNameLst>
                                          <p:attrName>style.visibility</p:attrName>
                                        </p:attrNameLst>
                                      </p:cBhvr>
                                      <p:to>
                                        <p:strVal val="visible"/>
                                      </p:to>
                                    </p:set>
                                    <p:anim calcmode="lin" valueType="num">
                                      <p:cBhvr additive="base">
                                        <p:cTn id="48" dur="500" fill="hold"/>
                                        <p:tgtEl>
                                          <p:spTgt spid="110598">
                                            <p:txEl>
                                              <p:pRg st="0" end="0"/>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11059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40" presetClass="entr" presetSubtype="0" fill="hold" nodeType="clickEffect">
                                  <p:stCondLst>
                                    <p:cond delay="0"/>
                                  </p:stCondLst>
                                  <p:iterate type="lt">
                                    <p:tmPct val="10000"/>
                                  </p:iterate>
                                  <p:childTnLst>
                                    <p:set>
                                      <p:cBhvr>
                                        <p:cTn id="53" dur="1" fill="hold">
                                          <p:stCondLst>
                                            <p:cond delay="0"/>
                                          </p:stCondLst>
                                        </p:cTn>
                                        <p:tgtEl>
                                          <p:spTgt spid="110605">
                                            <p:txEl>
                                              <p:pRg st="0" end="0"/>
                                            </p:txEl>
                                          </p:spTgt>
                                        </p:tgtEl>
                                        <p:attrNameLst>
                                          <p:attrName>style.visibility</p:attrName>
                                        </p:attrNameLst>
                                      </p:cBhvr>
                                      <p:to>
                                        <p:strVal val="visible"/>
                                      </p:to>
                                    </p:set>
                                    <p:animEffect transition="in" filter="fade">
                                      <p:cBhvr>
                                        <p:cTn id="54" dur="500"/>
                                        <p:tgtEl>
                                          <p:spTgt spid="110605">
                                            <p:txEl>
                                              <p:pRg st="0" end="0"/>
                                            </p:txEl>
                                          </p:spTgt>
                                        </p:tgtEl>
                                      </p:cBhvr>
                                    </p:animEffect>
                                    <p:anim calcmode="lin" valueType="num">
                                      <p:cBhvr>
                                        <p:cTn id="55" dur="500" fill="hold"/>
                                        <p:tgtEl>
                                          <p:spTgt spid="110605">
                                            <p:txEl>
                                              <p:pRg st="0" end="0"/>
                                            </p:txEl>
                                          </p:spTgt>
                                        </p:tgtEl>
                                        <p:attrNameLst>
                                          <p:attrName>ppt_x</p:attrName>
                                        </p:attrNameLst>
                                      </p:cBhvr>
                                      <p:tavLst>
                                        <p:tav tm="0">
                                          <p:val>
                                            <p:strVal val="#ppt_x-.1"/>
                                          </p:val>
                                        </p:tav>
                                        <p:tav tm="100000">
                                          <p:val>
                                            <p:strVal val="#ppt_x"/>
                                          </p:val>
                                        </p:tav>
                                      </p:tavLst>
                                    </p:anim>
                                    <p:anim calcmode="lin" valueType="num">
                                      <p:cBhvr>
                                        <p:cTn id="56" dur="500" fill="hold"/>
                                        <p:tgtEl>
                                          <p:spTgt spid="110605">
                                            <p:txEl>
                                              <p:pRg st="0" end="0"/>
                                            </p:txEl>
                                          </p:spTgt>
                                        </p:tgtEl>
                                        <p:attrNameLst>
                                          <p:attrName>ppt_y</p:attrName>
                                        </p:attrNameLst>
                                      </p:cBhvr>
                                      <p:tavLst>
                                        <p:tav tm="0">
                                          <p:val>
                                            <p:strVal val="#ppt_y"/>
                                          </p:val>
                                        </p:tav>
                                        <p:tav tm="100000">
                                          <p:val>
                                            <p:strVal val="#ppt_y"/>
                                          </p:val>
                                        </p:tav>
                                      </p:tavLst>
                                    </p:anim>
                                  </p:childTnLst>
                                </p:cTn>
                              </p:par>
                            </p:childTnLst>
                          </p:cTn>
                        </p:par>
                        <p:par>
                          <p:cTn id="57" fill="hold" nodeType="afterGroup">
                            <p:stCondLst>
                              <p:cond delay="2200"/>
                            </p:stCondLst>
                            <p:childTnLst>
                              <p:par>
                                <p:cTn id="58" presetID="51" presetClass="entr" presetSubtype="0" fill="hold" nodeType="afterEffect">
                                  <p:stCondLst>
                                    <p:cond delay="0"/>
                                  </p:stCondLst>
                                  <p:childTnLst>
                                    <p:set>
                                      <p:cBhvr>
                                        <p:cTn id="59" dur="1" fill="hold">
                                          <p:stCondLst>
                                            <p:cond delay="0"/>
                                          </p:stCondLst>
                                        </p:cTn>
                                        <p:tgtEl>
                                          <p:spTgt spid="110607"/>
                                        </p:tgtEl>
                                        <p:attrNameLst>
                                          <p:attrName>style.visibility</p:attrName>
                                        </p:attrNameLst>
                                      </p:cBhvr>
                                      <p:to>
                                        <p:strVal val="visible"/>
                                      </p:to>
                                    </p:set>
                                    <p:animEffect transition="in" filter="fade">
                                      <p:cBhvr>
                                        <p:cTn id="60" dur="770" decel="100000"/>
                                        <p:tgtEl>
                                          <p:spTgt spid="110607"/>
                                        </p:tgtEl>
                                      </p:cBhvr>
                                    </p:animEffect>
                                    <p:animScale>
                                      <p:cBhvr>
                                        <p:cTn id="61" dur="770" decel="100000"/>
                                        <p:tgtEl>
                                          <p:spTgt spid="110607"/>
                                        </p:tgtEl>
                                      </p:cBhvr>
                                      <p:from x="10000" y="10000"/>
                                      <p:to x="200000" y="450000"/>
                                    </p:animScale>
                                    <p:animScale>
                                      <p:cBhvr>
                                        <p:cTn id="62" dur="1230" accel="100000" fill="hold">
                                          <p:stCondLst>
                                            <p:cond delay="770"/>
                                          </p:stCondLst>
                                        </p:cTn>
                                        <p:tgtEl>
                                          <p:spTgt spid="110607"/>
                                        </p:tgtEl>
                                      </p:cBhvr>
                                      <p:from x="200000" y="450000"/>
                                      <p:to x="100000" y="100000"/>
                                    </p:animScale>
                                    <p:set>
                                      <p:cBhvr>
                                        <p:cTn id="63" dur="770" fill="hold"/>
                                        <p:tgtEl>
                                          <p:spTgt spid="110607"/>
                                        </p:tgtEl>
                                        <p:attrNameLst>
                                          <p:attrName>ppt_x</p:attrName>
                                        </p:attrNameLst>
                                      </p:cBhvr>
                                      <p:to>
                                        <p:strVal val="(0.5)"/>
                                      </p:to>
                                    </p:set>
                                    <p:anim from="(0.5)" to="(#ppt_x)" calcmode="lin" valueType="num">
                                      <p:cBhvr>
                                        <p:cTn id="64" dur="1230" accel="100000" fill="hold">
                                          <p:stCondLst>
                                            <p:cond delay="770"/>
                                          </p:stCondLst>
                                        </p:cTn>
                                        <p:tgtEl>
                                          <p:spTgt spid="110607"/>
                                        </p:tgtEl>
                                        <p:attrNameLst>
                                          <p:attrName>ppt_x</p:attrName>
                                        </p:attrNameLst>
                                      </p:cBhvr>
                                    </p:anim>
                                    <p:set>
                                      <p:cBhvr>
                                        <p:cTn id="65" dur="770" fill="hold"/>
                                        <p:tgtEl>
                                          <p:spTgt spid="110607"/>
                                        </p:tgtEl>
                                        <p:attrNameLst>
                                          <p:attrName>ppt_y</p:attrName>
                                        </p:attrNameLst>
                                      </p:cBhvr>
                                      <p:to>
                                        <p:strVal val="(#ppt_y+0.4)"/>
                                      </p:to>
                                    </p:set>
                                    <p:anim from="(#ppt_y+0.4)" to="(#ppt_y)" calcmode="lin" valueType="num">
                                      <p:cBhvr>
                                        <p:cTn id="66" dur="1230" accel="100000" fill="hold">
                                          <p:stCondLst>
                                            <p:cond delay="770"/>
                                          </p:stCondLst>
                                        </p:cTn>
                                        <p:tgtEl>
                                          <p:spTgt spid="11060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02" grpId="0"/>
      <p:bldP spid="11060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4"/>
          <p:cNvSpPr>
            <a:spLocks noChangeArrowheads="1"/>
          </p:cNvSpPr>
          <p:nvPr/>
        </p:nvSpPr>
        <p:spPr bwMode="auto">
          <a:xfrm>
            <a:off x="228600" y="152400"/>
            <a:ext cx="8686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800">
                <a:solidFill>
                  <a:srgbClr val="CC3300"/>
                </a:solidFill>
              </a:rPr>
              <a:t>KANSAS-NEBRASKA ACT HEATS UP THE SLAVERY ISSUE</a:t>
            </a:r>
          </a:p>
        </p:txBody>
      </p:sp>
      <p:sp>
        <p:nvSpPr>
          <p:cNvPr id="141317" name="Rectangle 5"/>
          <p:cNvSpPr>
            <a:spLocks noChangeArrowheads="1"/>
          </p:cNvSpPr>
          <p:nvPr/>
        </p:nvSpPr>
        <p:spPr bwMode="auto">
          <a:xfrm>
            <a:off x="152400" y="1143000"/>
            <a:ext cx="8839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000">
                <a:solidFill>
                  <a:srgbClr val="0033CC"/>
                </a:solidFill>
              </a:rPr>
              <a:t>In 1854, Congress passed the Kansas-Nebraska Act, which allowed those territories to decide the issue of slavery by popular sovereignty.</a:t>
            </a:r>
          </a:p>
        </p:txBody>
      </p:sp>
      <p:sp>
        <p:nvSpPr>
          <p:cNvPr id="141318" name="Rectangle 6"/>
          <p:cNvSpPr>
            <a:spLocks noChangeArrowheads="1"/>
          </p:cNvSpPr>
          <p:nvPr/>
        </p:nvSpPr>
        <p:spPr bwMode="auto">
          <a:xfrm>
            <a:off x="293688" y="1903413"/>
            <a:ext cx="8305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000"/>
              <a:t>Supporters and opponents of slavery flooded Kansas—each hoping to claim victory for their side.</a:t>
            </a:r>
          </a:p>
        </p:txBody>
      </p:sp>
      <p:sp>
        <p:nvSpPr>
          <p:cNvPr id="141319" name="Rectangle 7"/>
          <p:cNvSpPr>
            <a:spLocks noChangeArrowheads="1"/>
          </p:cNvSpPr>
          <p:nvPr/>
        </p:nvSpPr>
        <p:spPr bwMode="auto">
          <a:xfrm>
            <a:off x="293688" y="2678113"/>
            <a:ext cx="48006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000">
                <a:solidFill>
                  <a:srgbClr val="FF6600"/>
                </a:solidFill>
              </a:rPr>
              <a:t>The result was “Bleeding Kansas.”</a:t>
            </a:r>
            <a:r>
              <a:rPr lang="en-US" sz="2000"/>
              <a:t>  </a:t>
            </a:r>
          </a:p>
        </p:txBody>
      </p:sp>
      <p:sp>
        <p:nvSpPr>
          <p:cNvPr id="141320" name="Rectangle 8"/>
          <p:cNvSpPr>
            <a:spLocks noChangeArrowheads="1"/>
          </p:cNvSpPr>
          <p:nvPr/>
        </p:nvSpPr>
        <p:spPr bwMode="auto">
          <a:xfrm>
            <a:off x="298450" y="3151188"/>
            <a:ext cx="42957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000">
                <a:solidFill>
                  <a:srgbClr val="006600"/>
                </a:solidFill>
              </a:rPr>
              <a:t>The election to decide the issue of slavery was corrupted by illegal votes being cast.</a:t>
            </a:r>
          </a:p>
        </p:txBody>
      </p:sp>
      <p:sp>
        <p:nvSpPr>
          <p:cNvPr id="141321" name="Rectangle 9"/>
          <p:cNvSpPr>
            <a:spLocks noChangeArrowheads="1"/>
          </p:cNvSpPr>
          <p:nvPr/>
        </p:nvSpPr>
        <p:spPr bwMode="auto">
          <a:xfrm>
            <a:off x="293688" y="4230688"/>
            <a:ext cx="4038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000">
                <a:solidFill>
                  <a:srgbClr val="FF6600"/>
                </a:solidFill>
              </a:rPr>
              <a:t>Both sides claimed victory, and each established a government one free and one slave.</a:t>
            </a:r>
          </a:p>
        </p:txBody>
      </p:sp>
      <p:sp>
        <p:nvSpPr>
          <p:cNvPr id="141322" name="Rectangle 10"/>
          <p:cNvSpPr>
            <a:spLocks noChangeArrowheads="1"/>
          </p:cNvSpPr>
          <p:nvPr/>
        </p:nvSpPr>
        <p:spPr bwMode="auto">
          <a:xfrm>
            <a:off x="293688" y="5310188"/>
            <a:ext cx="3657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400">
                <a:solidFill>
                  <a:srgbClr val="CC3300"/>
                </a:solidFill>
              </a:rPr>
              <a:t>The situation escalated into violence</a:t>
            </a:r>
            <a:r>
              <a:rPr lang="en-US">
                <a:solidFill>
                  <a:srgbClr val="CC3300"/>
                </a:solidFill>
              </a:rPr>
              <a:t>.</a:t>
            </a:r>
          </a:p>
        </p:txBody>
      </p:sp>
      <p:pic>
        <p:nvPicPr>
          <p:cNvPr id="141328" name="Picture 16" descr="File:Us1854.jpg">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05400" y="2438400"/>
            <a:ext cx="3733800"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29" name="Rectangle 17"/>
          <p:cNvSpPr>
            <a:spLocks noChangeArrowheads="1"/>
          </p:cNvSpPr>
          <p:nvPr/>
        </p:nvSpPr>
        <p:spPr bwMode="auto">
          <a:xfrm>
            <a:off x="4953000" y="5715000"/>
            <a:ext cx="3971925"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eaLnBrk="1" hangingPunct="1"/>
            <a:r>
              <a:rPr lang="en-US" sz="1400">
                <a:solidFill>
                  <a:srgbClr val="CC3300"/>
                </a:solidFill>
              </a:rPr>
              <a:t>This 1856 map shows slave states (</a:t>
            </a:r>
            <a:r>
              <a:rPr lang="en-US" sz="1400">
                <a:solidFill>
                  <a:srgbClr val="5F5F5F"/>
                </a:solidFill>
              </a:rPr>
              <a:t>gray</a:t>
            </a:r>
            <a:r>
              <a:rPr lang="en-US" sz="1400">
                <a:solidFill>
                  <a:srgbClr val="CC3300"/>
                </a:solidFill>
              </a:rPr>
              <a:t>), free states (</a:t>
            </a:r>
            <a:r>
              <a:rPr lang="en-US" sz="1400">
                <a:solidFill>
                  <a:srgbClr val="FF3399"/>
                </a:solidFill>
              </a:rPr>
              <a:t>pink</a:t>
            </a:r>
            <a:r>
              <a:rPr lang="en-US" sz="1400">
                <a:solidFill>
                  <a:srgbClr val="CC3300"/>
                </a:solidFill>
              </a:rPr>
              <a:t>) U.S. territories (</a:t>
            </a:r>
            <a:r>
              <a:rPr lang="en-US" sz="1400">
                <a:solidFill>
                  <a:schemeClr val="folHlink"/>
                </a:solidFill>
              </a:rPr>
              <a:t>green</a:t>
            </a:r>
            <a:r>
              <a:rPr lang="en-US" sz="1400">
                <a:solidFill>
                  <a:srgbClr val="CC3300"/>
                </a:solidFill>
              </a:rPr>
              <a:t>) with Kansas in center (</a:t>
            </a:r>
            <a:r>
              <a:rPr lang="en-US" sz="1400">
                <a:solidFill>
                  <a:srgbClr val="FF9900"/>
                </a:solidFill>
              </a:rPr>
              <a:t>white</a:t>
            </a:r>
            <a:r>
              <a:rPr lang="en-US" sz="1400">
                <a:solidFill>
                  <a:srgbClr val="CC3300"/>
                </a:solidFill>
              </a:rPr>
              <a:t>).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41317">
                                            <p:txEl>
                                              <p:pRg st="0" end="0"/>
                                            </p:txEl>
                                          </p:spTgt>
                                        </p:tgtEl>
                                        <p:attrNameLst>
                                          <p:attrName>style.visibility</p:attrName>
                                        </p:attrNameLst>
                                      </p:cBhvr>
                                      <p:to>
                                        <p:strVal val="visible"/>
                                      </p:to>
                                    </p:set>
                                    <p:anim calcmode="lin" valueType="num">
                                      <p:cBhvr>
                                        <p:cTn id="7" dur="1000" fill="hold"/>
                                        <p:tgtEl>
                                          <p:spTgt spid="141317">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4131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1317">
                                            <p:txEl>
                                              <p:pRg st="0" end="0"/>
                                            </p:txEl>
                                          </p:spTgt>
                                        </p:tgtEl>
                                      </p:cBhvr>
                                    </p:animEffect>
                                  </p:childTnLst>
                                </p:cTn>
                              </p:par>
                            </p:childTnLst>
                          </p:cTn>
                        </p:par>
                        <p:par>
                          <p:cTn id="10" fill="hold" nodeType="afterGroup">
                            <p:stCondLst>
                              <p:cond delay="1000"/>
                            </p:stCondLst>
                            <p:childTnLst>
                              <p:par>
                                <p:cTn id="11" presetID="25" presetClass="entr" presetSubtype="0" fill="hold" nodeType="afterEffect">
                                  <p:stCondLst>
                                    <p:cond delay="0"/>
                                  </p:stCondLst>
                                  <p:childTnLst>
                                    <p:set>
                                      <p:cBhvr>
                                        <p:cTn id="12" dur="1" fill="hold">
                                          <p:stCondLst>
                                            <p:cond delay="0"/>
                                          </p:stCondLst>
                                        </p:cTn>
                                        <p:tgtEl>
                                          <p:spTgt spid="141328"/>
                                        </p:tgtEl>
                                        <p:attrNameLst>
                                          <p:attrName>style.visibility</p:attrName>
                                        </p:attrNameLst>
                                      </p:cBhvr>
                                      <p:to>
                                        <p:strVal val="visible"/>
                                      </p:to>
                                    </p:set>
                                    <p:anim calcmode="lin" valueType="num">
                                      <p:cBhvr>
                                        <p:cTn id="13" dur="500" decel="50000" fill="hold">
                                          <p:stCondLst>
                                            <p:cond delay="0"/>
                                          </p:stCondLst>
                                        </p:cTn>
                                        <p:tgtEl>
                                          <p:spTgt spid="141328"/>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141328"/>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141328"/>
                                        </p:tgtEl>
                                        <p:attrNameLst>
                                          <p:attrName>ppt_w</p:attrName>
                                        </p:attrNameLst>
                                      </p:cBhvr>
                                      <p:tavLst>
                                        <p:tav tm="0">
                                          <p:val>
                                            <p:strVal val="#ppt_w*.05"/>
                                          </p:val>
                                        </p:tav>
                                        <p:tav tm="100000">
                                          <p:val>
                                            <p:strVal val="#ppt_w"/>
                                          </p:val>
                                        </p:tav>
                                      </p:tavLst>
                                    </p:anim>
                                    <p:anim calcmode="lin" valueType="num">
                                      <p:cBhvr>
                                        <p:cTn id="16" dur="1000" fill="hold"/>
                                        <p:tgtEl>
                                          <p:spTgt spid="141328"/>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141328"/>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141328"/>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141328"/>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141328"/>
                                        </p:tgtEl>
                                      </p:cBhvr>
                                    </p:animEffect>
                                  </p:childTnLst>
                                </p:cTn>
                              </p:par>
                            </p:childTnLst>
                          </p:cTn>
                        </p:par>
                        <p:par>
                          <p:cTn id="21" fill="hold" nodeType="afterGroup">
                            <p:stCondLst>
                              <p:cond delay="2000"/>
                            </p:stCondLst>
                            <p:childTnLst>
                              <p:par>
                                <p:cTn id="22" presetID="27" presetClass="entr" presetSubtype="0" fill="hold" nodeType="afterEffect">
                                  <p:stCondLst>
                                    <p:cond delay="0"/>
                                  </p:stCondLst>
                                  <p:iterate type="lt">
                                    <p:tmPct val="50000"/>
                                  </p:iterate>
                                  <p:childTnLst>
                                    <p:set>
                                      <p:cBhvr>
                                        <p:cTn id="23" dur="1" fill="hold">
                                          <p:stCondLst>
                                            <p:cond delay="0"/>
                                          </p:stCondLst>
                                        </p:cTn>
                                        <p:tgtEl>
                                          <p:spTgt spid="141329">
                                            <p:txEl>
                                              <p:pRg st="0" end="0"/>
                                            </p:txEl>
                                          </p:spTgt>
                                        </p:tgtEl>
                                        <p:attrNameLst>
                                          <p:attrName>style.visibility</p:attrName>
                                        </p:attrNameLst>
                                      </p:cBhvr>
                                      <p:to>
                                        <p:strVal val="visible"/>
                                      </p:to>
                                    </p:set>
                                    <p:anim calcmode="discrete" valueType="clr">
                                      <p:cBhvr override="childStyle">
                                        <p:cTn id="24" dur="80"/>
                                        <p:tgtEl>
                                          <p:spTgt spid="14132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141329">
                                            <p:txEl>
                                              <p:pRg st="0" end="0"/>
                                            </p:txEl>
                                          </p:spTgt>
                                        </p:tgtEl>
                                        <p:attrNameLst>
                                          <p:attrName>fillcolor</p:attrName>
                                        </p:attrNameLst>
                                      </p:cBhvr>
                                      <p:tavLst>
                                        <p:tav tm="0">
                                          <p:val>
                                            <p:clrVal>
                                              <a:schemeClr val="accent2"/>
                                            </p:clrVal>
                                          </p:val>
                                        </p:tav>
                                        <p:tav tm="50000">
                                          <p:val>
                                            <p:clrVal>
                                              <a:schemeClr val="hlink"/>
                                            </p:clrVal>
                                          </p:val>
                                        </p:tav>
                                      </p:tavLst>
                                    </p:anim>
                                    <p:set>
                                      <p:cBhvr>
                                        <p:cTn id="26" dur="80"/>
                                        <p:tgtEl>
                                          <p:spTgt spid="141329">
                                            <p:txEl>
                                              <p:pRg st="0" end="0"/>
                                            </p:txEl>
                                          </p:spTgt>
                                        </p:tgtEl>
                                        <p:attrNameLst>
                                          <p:attrName>fill.type</p:attrName>
                                        </p:attrNameLst>
                                      </p:cBhvr>
                                      <p:to>
                                        <p:strVal val="solid"/>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8" presetClass="entr" presetSubtype="16" fill="hold" grpId="0" nodeType="clickEffect">
                                  <p:stCondLst>
                                    <p:cond delay="0"/>
                                  </p:stCondLst>
                                  <p:childTnLst>
                                    <p:set>
                                      <p:cBhvr>
                                        <p:cTn id="30" dur="1" fill="hold">
                                          <p:stCondLst>
                                            <p:cond delay="0"/>
                                          </p:stCondLst>
                                        </p:cTn>
                                        <p:tgtEl>
                                          <p:spTgt spid="141318"/>
                                        </p:tgtEl>
                                        <p:attrNameLst>
                                          <p:attrName>style.visibility</p:attrName>
                                        </p:attrNameLst>
                                      </p:cBhvr>
                                      <p:to>
                                        <p:strVal val="visible"/>
                                      </p:to>
                                    </p:set>
                                    <p:animEffect transition="in" filter="diamond(in)">
                                      <p:cBhvr>
                                        <p:cTn id="31" dur="2000"/>
                                        <p:tgtEl>
                                          <p:spTgt spid="141318"/>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1" presetClass="entr" presetSubtype="0" fill="hold" nodeType="clickEffect">
                                  <p:stCondLst>
                                    <p:cond delay="0"/>
                                  </p:stCondLst>
                                  <p:childTnLst>
                                    <p:set>
                                      <p:cBhvr>
                                        <p:cTn id="35" dur="1" fill="hold">
                                          <p:stCondLst>
                                            <p:cond delay="0"/>
                                          </p:stCondLst>
                                        </p:cTn>
                                        <p:tgtEl>
                                          <p:spTgt spid="141319">
                                            <p:txEl>
                                              <p:pRg st="0" end="0"/>
                                            </p:txEl>
                                          </p:spTgt>
                                        </p:tgtEl>
                                        <p:attrNameLst>
                                          <p:attrName>style.visibility</p:attrName>
                                        </p:attrNameLst>
                                      </p:cBhvr>
                                      <p:to>
                                        <p:strVal val="visible"/>
                                      </p:to>
                                    </p:set>
                                    <p:animEffect transition="in" filter="fade">
                                      <p:cBhvr>
                                        <p:cTn id="36" dur="770" decel="100000"/>
                                        <p:tgtEl>
                                          <p:spTgt spid="141319">
                                            <p:txEl>
                                              <p:pRg st="0" end="0"/>
                                            </p:txEl>
                                          </p:spTgt>
                                        </p:tgtEl>
                                      </p:cBhvr>
                                    </p:animEffect>
                                    <p:animScale>
                                      <p:cBhvr>
                                        <p:cTn id="37" dur="770" decel="100000"/>
                                        <p:tgtEl>
                                          <p:spTgt spid="141319">
                                            <p:txEl>
                                              <p:pRg st="0" end="0"/>
                                            </p:txEl>
                                          </p:spTgt>
                                        </p:tgtEl>
                                      </p:cBhvr>
                                      <p:from x="10000" y="10000"/>
                                      <p:to x="200000" y="450000"/>
                                    </p:animScale>
                                    <p:animScale>
                                      <p:cBhvr>
                                        <p:cTn id="38" dur="1230" accel="100000" fill="hold">
                                          <p:stCondLst>
                                            <p:cond delay="770"/>
                                          </p:stCondLst>
                                        </p:cTn>
                                        <p:tgtEl>
                                          <p:spTgt spid="141319">
                                            <p:txEl>
                                              <p:pRg st="0" end="0"/>
                                            </p:txEl>
                                          </p:spTgt>
                                        </p:tgtEl>
                                      </p:cBhvr>
                                      <p:from x="200000" y="450000"/>
                                      <p:to x="100000" y="100000"/>
                                    </p:animScale>
                                    <p:set>
                                      <p:cBhvr>
                                        <p:cTn id="39" dur="770" fill="hold"/>
                                        <p:tgtEl>
                                          <p:spTgt spid="141319">
                                            <p:txEl>
                                              <p:pRg st="0" end="0"/>
                                            </p:txEl>
                                          </p:spTgt>
                                        </p:tgtEl>
                                        <p:attrNameLst>
                                          <p:attrName>ppt_x</p:attrName>
                                        </p:attrNameLst>
                                      </p:cBhvr>
                                      <p:to>
                                        <p:strVal val="(0.5)"/>
                                      </p:to>
                                    </p:set>
                                    <p:anim from="(0.5)" to="(#ppt_x)" calcmode="lin" valueType="num">
                                      <p:cBhvr>
                                        <p:cTn id="40" dur="1230" accel="100000" fill="hold">
                                          <p:stCondLst>
                                            <p:cond delay="770"/>
                                          </p:stCondLst>
                                        </p:cTn>
                                        <p:tgtEl>
                                          <p:spTgt spid="141319">
                                            <p:txEl>
                                              <p:pRg st="0" end="0"/>
                                            </p:txEl>
                                          </p:spTgt>
                                        </p:tgtEl>
                                        <p:attrNameLst>
                                          <p:attrName>ppt_x</p:attrName>
                                        </p:attrNameLst>
                                      </p:cBhvr>
                                    </p:anim>
                                    <p:set>
                                      <p:cBhvr>
                                        <p:cTn id="41" dur="770" fill="hold"/>
                                        <p:tgtEl>
                                          <p:spTgt spid="141319">
                                            <p:txEl>
                                              <p:pRg st="0" end="0"/>
                                            </p:txEl>
                                          </p:spTgt>
                                        </p:tgtEl>
                                        <p:attrNameLst>
                                          <p:attrName>ppt_y</p:attrName>
                                        </p:attrNameLst>
                                      </p:cBhvr>
                                      <p:to>
                                        <p:strVal val="(#ppt_y+0.4)"/>
                                      </p:to>
                                    </p:set>
                                    <p:anim from="(#ppt_y+0.4)" to="(#ppt_y)" calcmode="lin" valueType="num">
                                      <p:cBhvr>
                                        <p:cTn id="42" dur="1230" accel="100000" fill="hold">
                                          <p:stCondLst>
                                            <p:cond delay="770"/>
                                          </p:stCondLst>
                                        </p:cTn>
                                        <p:tgtEl>
                                          <p:spTgt spid="141319">
                                            <p:txEl>
                                              <p:pRg st="0" end="0"/>
                                            </p:txEl>
                                          </p:spTgt>
                                        </p:tgtEl>
                                        <p:attrNameLst>
                                          <p:attrName>ppt_y</p:attrName>
                                        </p:attrNameLst>
                                      </p:cBhvr>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8" presetClass="entr" presetSubtype="16" fill="hold" nodeType="clickEffect">
                                  <p:stCondLst>
                                    <p:cond delay="0"/>
                                  </p:stCondLst>
                                  <p:childTnLst>
                                    <p:set>
                                      <p:cBhvr>
                                        <p:cTn id="46" dur="1" fill="hold">
                                          <p:stCondLst>
                                            <p:cond delay="0"/>
                                          </p:stCondLst>
                                        </p:cTn>
                                        <p:tgtEl>
                                          <p:spTgt spid="141320">
                                            <p:txEl>
                                              <p:pRg st="0" end="0"/>
                                            </p:txEl>
                                          </p:spTgt>
                                        </p:tgtEl>
                                        <p:attrNameLst>
                                          <p:attrName>style.visibility</p:attrName>
                                        </p:attrNameLst>
                                      </p:cBhvr>
                                      <p:to>
                                        <p:strVal val="visible"/>
                                      </p:to>
                                    </p:set>
                                    <p:animEffect transition="in" filter="diamond(in)">
                                      <p:cBhvr>
                                        <p:cTn id="47" dur="2000"/>
                                        <p:tgtEl>
                                          <p:spTgt spid="141320">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5" presetClass="entr" presetSubtype="0" fill="hold" nodeType="clickEffect">
                                  <p:stCondLst>
                                    <p:cond delay="0"/>
                                  </p:stCondLst>
                                  <p:childTnLst>
                                    <p:set>
                                      <p:cBhvr>
                                        <p:cTn id="51" dur="1" fill="hold">
                                          <p:stCondLst>
                                            <p:cond delay="0"/>
                                          </p:stCondLst>
                                        </p:cTn>
                                        <p:tgtEl>
                                          <p:spTgt spid="141321">
                                            <p:txEl>
                                              <p:pRg st="0" end="0"/>
                                            </p:txEl>
                                          </p:spTgt>
                                        </p:tgtEl>
                                        <p:attrNameLst>
                                          <p:attrName>style.visibility</p:attrName>
                                        </p:attrNameLst>
                                      </p:cBhvr>
                                      <p:to>
                                        <p:strVal val="visible"/>
                                      </p:to>
                                    </p:set>
                                    <p:anim calcmode="lin" valueType="num">
                                      <p:cBhvr>
                                        <p:cTn id="52" dur="500" decel="50000" fill="hold">
                                          <p:stCondLst>
                                            <p:cond delay="0"/>
                                          </p:stCondLst>
                                        </p:cTn>
                                        <p:tgtEl>
                                          <p:spTgt spid="141321">
                                            <p:txEl>
                                              <p:pRg st="0" end="0"/>
                                            </p:txEl>
                                          </p:spTgt>
                                        </p:tgtEl>
                                        <p:attrNameLst>
                                          <p:attrName>style.rotation</p:attrName>
                                        </p:attrNameLst>
                                      </p:cBhvr>
                                      <p:tavLst>
                                        <p:tav tm="0">
                                          <p:val>
                                            <p:fltVal val="-90"/>
                                          </p:val>
                                        </p:tav>
                                        <p:tav tm="100000">
                                          <p:val>
                                            <p:fltVal val="0"/>
                                          </p:val>
                                        </p:tav>
                                      </p:tavLst>
                                    </p:anim>
                                    <p:anim calcmode="lin" valueType="num">
                                      <p:cBhvr>
                                        <p:cTn id="53" dur="500" decel="50000" fill="hold">
                                          <p:stCondLst>
                                            <p:cond delay="0"/>
                                          </p:stCondLst>
                                        </p:cTn>
                                        <p:tgtEl>
                                          <p:spTgt spid="141321">
                                            <p:txEl>
                                              <p:pRg st="0" end="0"/>
                                            </p:txEl>
                                          </p:spTgt>
                                        </p:tgtEl>
                                        <p:attrNameLst>
                                          <p:attrName>ppt_w</p:attrName>
                                        </p:attrNameLst>
                                      </p:cBhvr>
                                      <p:tavLst>
                                        <p:tav tm="0">
                                          <p:val>
                                            <p:strVal val="#ppt_w"/>
                                          </p:val>
                                        </p:tav>
                                        <p:tav tm="100000">
                                          <p:val>
                                            <p:strVal val="#ppt_w*.05"/>
                                          </p:val>
                                        </p:tav>
                                      </p:tavLst>
                                    </p:anim>
                                    <p:anim calcmode="lin" valueType="num">
                                      <p:cBhvr>
                                        <p:cTn id="54" dur="500" accel="50000" fill="hold">
                                          <p:stCondLst>
                                            <p:cond delay="500"/>
                                          </p:stCondLst>
                                        </p:cTn>
                                        <p:tgtEl>
                                          <p:spTgt spid="141321">
                                            <p:txEl>
                                              <p:pRg st="0" end="0"/>
                                            </p:txEl>
                                          </p:spTgt>
                                        </p:tgtEl>
                                        <p:attrNameLst>
                                          <p:attrName>ppt_w</p:attrName>
                                        </p:attrNameLst>
                                      </p:cBhvr>
                                      <p:tavLst>
                                        <p:tav tm="0">
                                          <p:val>
                                            <p:strVal val="#ppt_w*.05"/>
                                          </p:val>
                                        </p:tav>
                                        <p:tav tm="100000">
                                          <p:val>
                                            <p:strVal val="#ppt_w"/>
                                          </p:val>
                                        </p:tav>
                                      </p:tavLst>
                                    </p:anim>
                                    <p:anim calcmode="lin" valueType="num">
                                      <p:cBhvr>
                                        <p:cTn id="55" dur="1000" fill="hold"/>
                                        <p:tgtEl>
                                          <p:spTgt spid="141321">
                                            <p:txEl>
                                              <p:pRg st="0" end="0"/>
                                            </p:txEl>
                                          </p:spTgt>
                                        </p:tgtEl>
                                        <p:attrNameLst>
                                          <p:attrName>ppt_h</p:attrName>
                                        </p:attrNameLst>
                                      </p:cBhvr>
                                      <p:tavLst>
                                        <p:tav tm="0">
                                          <p:val>
                                            <p:strVal val="#ppt_h"/>
                                          </p:val>
                                        </p:tav>
                                        <p:tav tm="100000">
                                          <p:val>
                                            <p:strVal val="#ppt_h"/>
                                          </p:val>
                                        </p:tav>
                                      </p:tavLst>
                                    </p:anim>
                                    <p:anim calcmode="lin" valueType="num">
                                      <p:cBhvr>
                                        <p:cTn id="56" dur="500" decel="50000" fill="hold">
                                          <p:stCondLst>
                                            <p:cond delay="0"/>
                                          </p:stCondLst>
                                        </p:cTn>
                                        <p:tgtEl>
                                          <p:spTgt spid="141321">
                                            <p:txEl>
                                              <p:pRg st="0" end="0"/>
                                            </p:txEl>
                                          </p:spTgt>
                                        </p:tgtEl>
                                        <p:attrNameLst>
                                          <p:attrName>ppt_x</p:attrName>
                                        </p:attrNameLst>
                                      </p:cBhvr>
                                      <p:tavLst>
                                        <p:tav tm="0">
                                          <p:val>
                                            <p:strVal val="#ppt_x+.4"/>
                                          </p:val>
                                        </p:tav>
                                        <p:tav tm="100000">
                                          <p:val>
                                            <p:strVal val="#ppt_x"/>
                                          </p:val>
                                        </p:tav>
                                      </p:tavLst>
                                    </p:anim>
                                    <p:anim calcmode="lin" valueType="num">
                                      <p:cBhvr>
                                        <p:cTn id="57" dur="500" decel="50000" fill="hold">
                                          <p:stCondLst>
                                            <p:cond delay="0"/>
                                          </p:stCondLst>
                                        </p:cTn>
                                        <p:tgtEl>
                                          <p:spTgt spid="141321">
                                            <p:txEl>
                                              <p:pRg st="0" end="0"/>
                                            </p:txEl>
                                          </p:spTgt>
                                        </p:tgtEl>
                                        <p:attrNameLst>
                                          <p:attrName>ppt_y</p:attrName>
                                        </p:attrNameLst>
                                      </p:cBhvr>
                                      <p:tavLst>
                                        <p:tav tm="0">
                                          <p:val>
                                            <p:strVal val="#ppt_y-.2"/>
                                          </p:val>
                                        </p:tav>
                                        <p:tav tm="100000">
                                          <p:val>
                                            <p:strVal val="#ppt_y+.1"/>
                                          </p:val>
                                        </p:tav>
                                      </p:tavLst>
                                    </p:anim>
                                    <p:anim calcmode="lin" valueType="num">
                                      <p:cBhvr>
                                        <p:cTn id="58" dur="500" accel="50000" fill="hold">
                                          <p:stCondLst>
                                            <p:cond delay="500"/>
                                          </p:stCondLst>
                                        </p:cTn>
                                        <p:tgtEl>
                                          <p:spTgt spid="141321">
                                            <p:txEl>
                                              <p:pRg st="0" end="0"/>
                                            </p:txEl>
                                          </p:spTgt>
                                        </p:tgtEl>
                                        <p:attrNameLst>
                                          <p:attrName>ppt_y</p:attrName>
                                        </p:attrNameLst>
                                      </p:cBhvr>
                                      <p:tavLst>
                                        <p:tav tm="0">
                                          <p:val>
                                            <p:strVal val="#ppt_y+.1"/>
                                          </p:val>
                                        </p:tav>
                                        <p:tav tm="100000">
                                          <p:val>
                                            <p:strVal val="#ppt_y"/>
                                          </p:val>
                                        </p:tav>
                                      </p:tavLst>
                                    </p:anim>
                                    <p:animEffect transition="in" filter="fade">
                                      <p:cBhvr>
                                        <p:cTn id="59" dur="1000" decel="50000">
                                          <p:stCondLst>
                                            <p:cond delay="0"/>
                                          </p:stCondLst>
                                        </p:cTn>
                                        <p:tgtEl>
                                          <p:spTgt spid="141321">
                                            <p:txEl>
                                              <p:pRg st="0" end="0"/>
                                            </p:txEl>
                                          </p:spTgt>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40" presetClass="entr" presetSubtype="0" fill="hold" nodeType="clickEffect">
                                  <p:stCondLst>
                                    <p:cond delay="0"/>
                                  </p:stCondLst>
                                  <p:iterate type="lt">
                                    <p:tmPct val="10000"/>
                                  </p:iterate>
                                  <p:childTnLst>
                                    <p:set>
                                      <p:cBhvr>
                                        <p:cTn id="63" dur="1" fill="hold">
                                          <p:stCondLst>
                                            <p:cond delay="0"/>
                                          </p:stCondLst>
                                        </p:cTn>
                                        <p:tgtEl>
                                          <p:spTgt spid="141322">
                                            <p:txEl>
                                              <p:pRg st="0" end="0"/>
                                            </p:txEl>
                                          </p:spTgt>
                                        </p:tgtEl>
                                        <p:attrNameLst>
                                          <p:attrName>style.visibility</p:attrName>
                                        </p:attrNameLst>
                                      </p:cBhvr>
                                      <p:to>
                                        <p:strVal val="visible"/>
                                      </p:to>
                                    </p:set>
                                    <p:animEffect transition="in" filter="fade">
                                      <p:cBhvr>
                                        <p:cTn id="64" dur="500"/>
                                        <p:tgtEl>
                                          <p:spTgt spid="141322">
                                            <p:txEl>
                                              <p:pRg st="0" end="0"/>
                                            </p:txEl>
                                          </p:spTgt>
                                        </p:tgtEl>
                                      </p:cBhvr>
                                    </p:animEffect>
                                    <p:anim calcmode="lin" valueType="num">
                                      <p:cBhvr>
                                        <p:cTn id="65" dur="500" fill="hold"/>
                                        <p:tgtEl>
                                          <p:spTgt spid="141322">
                                            <p:txEl>
                                              <p:pRg st="0" end="0"/>
                                            </p:txEl>
                                          </p:spTgt>
                                        </p:tgtEl>
                                        <p:attrNameLst>
                                          <p:attrName>ppt_x</p:attrName>
                                        </p:attrNameLst>
                                      </p:cBhvr>
                                      <p:tavLst>
                                        <p:tav tm="0">
                                          <p:val>
                                            <p:strVal val="#ppt_x-.1"/>
                                          </p:val>
                                        </p:tav>
                                        <p:tav tm="100000">
                                          <p:val>
                                            <p:strVal val="#ppt_x"/>
                                          </p:val>
                                        </p:tav>
                                      </p:tavLst>
                                    </p:anim>
                                    <p:anim calcmode="lin" valueType="num">
                                      <p:cBhvr>
                                        <p:cTn id="66" dur="500" fill="hold"/>
                                        <p:tgtEl>
                                          <p:spTgt spid="14132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4"/>
          <p:cNvSpPr>
            <a:spLocks noChangeArrowheads="1"/>
          </p:cNvSpPr>
          <p:nvPr/>
        </p:nvSpPr>
        <p:spPr bwMode="auto">
          <a:xfrm>
            <a:off x="1862138" y="152400"/>
            <a:ext cx="5421312"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3600">
                <a:solidFill>
                  <a:srgbClr val="CC3300"/>
                </a:solidFill>
              </a:rPr>
              <a:t>SPREAD OF VIOLENCE</a:t>
            </a:r>
          </a:p>
        </p:txBody>
      </p:sp>
      <p:sp>
        <p:nvSpPr>
          <p:cNvPr id="143365" name="Rectangle 5"/>
          <p:cNvSpPr>
            <a:spLocks noChangeArrowheads="1"/>
          </p:cNvSpPr>
          <p:nvPr/>
        </p:nvSpPr>
        <p:spPr bwMode="auto">
          <a:xfrm>
            <a:off x="152400" y="838200"/>
            <a:ext cx="43434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400">
                <a:solidFill>
                  <a:srgbClr val="0033CC"/>
                </a:solidFill>
              </a:rPr>
              <a:t>John Brown, a leading abolitionist, went to Kansas after receiving a letter from one of his sons.</a:t>
            </a:r>
          </a:p>
        </p:txBody>
      </p:sp>
      <p:sp>
        <p:nvSpPr>
          <p:cNvPr id="143366" name="Rectangle 6"/>
          <p:cNvSpPr>
            <a:spLocks noChangeArrowheads="1"/>
          </p:cNvSpPr>
          <p:nvPr/>
        </p:nvSpPr>
        <p:spPr bwMode="auto">
          <a:xfrm>
            <a:off x="282575" y="2362200"/>
            <a:ext cx="40068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000">
                <a:solidFill>
                  <a:srgbClr val="FF6600"/>
                </a:solidFill>
              </a:rPr>
              <a:t>A slave-state government had been established in Kansas before Brown’s arrival.</a:t>
            </a:r>
          </a:p>
        </p:txBody>
      </p:sp>
      <p:sp>
        <p:nvSpPr>
          <p:cNvPr id="143367" name="Rectangle 7"/>
          <p:cNvSpPr>
            <a:spLocks noChangeArrowheads="1"/>
          </p:cNvSpPr>
          <p:nvPr/>
        </p:nvSpPr>
        <p:spPr bwMode="auto">
          <a:xfrm>
            <a:off x="4538663" y="3429000"/>
            <a:ext cx="452913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000">
                <a:solidFill>
                  <a:srgbClr val="0033CC"/>
                </a:solidFill>
              </a:rPr>
              <a:t>After Brown’s arrival, another election was held and a convention was called in Topeka to establish a free-state government.</a:t>
            </a:r>
          </a:p>
        </p:txBody>
      </p:sp>
      <p:sp>
        <p:nvSpPr>
          <p:cNvPr id="143368" name="Rectangle 8"/>
          <p:cNvSpPr>
            <a:spLocks noChangeArrowheads="1"/>
          </p:cNvSpPr>
          <p:nvPr/>
        </p:nvSpPr>
        <p:spPr bwMode="auto">
          <a:xfrm>
            <a:off x="4538663" y="4662488"/>
            <a:ext cx="4529137"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000"/>
              <a:t>The pro-slavery supporters decided to destroy Lawrence, a center of the antislavery movement.</a:t>
            </a:r>
          </a:p>
        </p:txBody>
      </p:sp>
      <p:sp>
        <p:nvSpPr>
          <p:cNvPr id="143369" name="Rectangle 9"/>
          <p:cNvSpPr>
            <a:spLocks noChangeArrowheads="1"/>
          </p:cNvSpPr>
          <p:nvPr/>
        </p:nvSpPr>
        <p:spPr bwMode="auto">
          <a:xfrm>
            <a:off x="4538663" y="5638800"/>
            <a:ext cx="45291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000">
                <a:solidFill>
                  <a:srgbClr val="0033CC"/>
                </a:solidFill>
              </a:rPr>
              <a:t>Lawrence fell to the border ruffians without a fight.</a:t>
            </a:r>
          </a:p>
        </p:txBody>
      </p:sp>
      <p:pic>
        <p:nvPicPr>
          <p:cNvPr id="143370" name="Picture 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10100" y="892175"/>
            <a:ext cx="4191000" cy="245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43372" name="Picture 12" descr="File:Sacking-lawrence.jpg">
            <a:hlinkClick r:id="rId4"/>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2113" y="3429000"/>
            <a:ext cx="3962400"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73" name="Rectangle 13"/>
          <p:cNvSpPr>
            <a:spLocks noChangeArrowheads="1"/>
          </p:cNvSpPr>
          <p:nvPr/>
        </p:nvSpPr>
        <p:spPr bwMode="auto">
          <a:xfrm>
            <a:off x="571500" y="5867400"/>
            <a:ext cx="3505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eaLnBrk="1" hangingPunct="1"/>
            <a:r>
              <a:rPr lang="en-US" b="0"/>
              <a:t>Ruins of Free State Hotel after </a:t>
            </a:r>
            <a:r>
              <a:rPr lang="en-US" b="0">
                <a:hlinkClick r:id="rId6" tooltip="en:Sacking of Lawrence"/>
              </a:rPr>
              <a:t>Sacking of Lawrence</a:t>
            </a:r>
            <a:r>
              <a:rPr lang="en-US"/>
              <a:t>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43365"/>
                                        </p:tgtEl>
                                        <p:attrNameLst>
                                          <p:attrName>style.visibility</p:attrName>
                                        </p:attrNameLst>
                                      </p:cBhvr>
                                      <p:to>
                                        <p:strVal val="visible"/>
                                      </p:to>
                                    </p:set>
                                    <p:anim calcmode="lin" valueType="num">
                                      <p:cBhvr>
                                        <p:cTn id="7" dur="500" decel="50000" fill="hold">
                                          <p:stCondLst>
                                            <p:cond delay="0"/>
                                          </p:stCondLst>
                                        </p:cTn>
                                        <p:tgtEl>
                                          <p:spTgt spid="14336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4336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43365"/>
                                        </p:tgtEl>
                                        <p:attrNameLst>
                                          <p:attrName>ppt_w</p:attrName>
                                        </p:attrNameLst>
                                      </p:cBhvr>
                                      <p:tavLst>
                                        <p:tav tm="0">
                                          <p:val>
                                            <p:strVal val="#ppt_w*.05"/>
                                          </p:val>
                                        </p:tav>
                                        <p:tav tm="100000">
                                          <p:val>
                                            <p:strVal val="#ppt_w"/>
                                          </p:val>
                                        </p:tav>
                                      </p:tavLst>
                                    </p:anim>
                                    <p:anim calcmode="lin" valueType="num">
                                      <p:cBhvr>
                                        <p:cTn id="10" dur="1000" fill="hold"/>
                                        <p:tgtEl>
                                          <p:spTgt spid="14336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4336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4336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4336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43365"/>
                                        </p:tgtEl>
                                      </p:cBhvr>
                                    </p:animEffect>
                                  </p:childTnLst>
                                </p:cTn>
                              </p:par>
                            </p:childTnLst>
                          </p:cTn>
                        </p:par>
                        <p:par>
                          <p:cTn id="15" fill="hold" nodeType="afterGroup">
                            <p:stCondLst>
                              <p:cond delay="1000"/>
                            </p:stCondLst>
                            <p:childTnLst>
                              <p:par>
                                <p:cTn id="16" presetID="51" presetClass="entr" presetSubtype="0" fill="hold" nodeType="afterEffect">
                                  <p:stCondLst>
                                    <p:cond delay="0"/>
                                  </p:stCondLst>
                                  <p:childTnLst>
                                    <p:set>
                                      <p:cBhvr>
                                        <p:cTn id="17" dur="1" fill="hold">
                                          <p:stCondLst>
                                            <p:cond delay="0"/>
                                          </p:stCondLst>
                                        </p:cTn>
                                        <p:tgtEl>
                                          <p:spTgt spid="143370"/>
                                        </p:tgtEl>
                                        <p:attrNameLst>
                                          <p:attrName>style.visibility</p:attrName>
                                        </p:attrNameLst>
                                      </p:cBhvr>
                                      <p:to>
                                        <p:strVal val="visible"/>
                                      </p:to>
                                    </p:set>
                                    <p:animEffect transition="in" filter="fade">
                                      <p:cBhvr>
                                        <p:cTn id="18" dur="770" decel="100000"/>
                                        <p:tgtEl>
                                          <p:spTgt spid="143370"/>
                                        </p:tgtEl>
                                      </p:cBhvr>
                                    </p:animEffect>
                                    <p:animScale>
                                      <p:cBhvr>
                                        <p:cTn id="19" dur="770" decel="100000"/>
                                        <p:tgtEl>
                                          <p:spTgt spid="143370"/>
                                        </p:tgtEl>
                                      </p:cBhvr>
                                      <p:from x="10000" y="10000"/>
                                      <p:to x="200000" y="450000"/>
                                    </p:animScale>
                                    <p:animScale>
                                      <p:cBhvr>
                                        <p:cTn id="20" dur="1230" accel="100000" fill="hold">
                                          <p:stCondLst>
                                            <p:cond delay="770"/>
                                          </p:stCondLst>
                                        </p:cTn>
                                        <p:tgtEl>
                                          <p:spTgt spid="143370"/>
                                        </p:tgtEl>
                                      </p:cBhvr>
                                      <p:from x="200000" y="450000"/>
                                      <p:to x="100000" y="100000"/>
                                    </p:animScale>
                                    <p:set>
                                      <p:cBhvr>
                                        <p:cTn id="21" dur="770" fill="hold"/>
                                        <p:tgtEl>
                                          <p:spTgt spid="143370"/>
                                        </p:tgtEl>
                                        <p:attrNameLst>
                                          <p:attrName>ppt_x</p:attrName>
                                        </p:attrNameLst>
                                      </p:cBhvr>
                                      <p:to>
                                        <p:strVal val="(0.5)"/>
                                      </p:to>
                                    </p:set>
                                    <p:anim from="(0.5)" to="(#ppt_x)" calcmode="lin" valueType="num">
                                      <p:cBhvr>
                                        <p:cTn id="22" dur="1230" accel="100000" fill="hold">
                                          <p:stCondLst>
                                            <p:cond delay="770"/>
                                          </p:stCondLst>
                                        </p:cTn>
                                        <p:tgtEl>
                                          <p:spTgt spid="143370"/>
                                        </p:tgtEl>
                                        <p:attrNameLst>
                                          <p:attrName>ppt_x</p:attrName>
                                        </p:attrNameLst>
                                      </p:cBhvr>
                                    </p:anim>
                                    <p:set>
                                      <p:cBhvr>
                                        <p:cTn id="23" dur="770" fill="hold"/>
                                        <p:tgtEl>
                                          <p:spTgt spid="143370"/>
                                        </p:tgtEl>
                                        <p:attrNameLst>
                                          <p:attrName>ppt_y</p:attrName>
                                        </p:attrNameLst>
                                      </p:cBhvr>
                                      <p:to>
                                        <p:strVal val="(#ppt_y+0.4)"/>
                                      </p:to>
                                    </p:set>
                                    <p:anim from="(#ppt_y+0.4)" to="(#ppt_y)" calcmode="lin" valueType="num">
                                      <p:cBhvr>
                                        <p:cTn id="24" dur="1230" accel="100000" fill="hold">
                                          <p:stCondLst>
                                            <p:cond delay="770"/>
                                          </p:stCondLst>
                                        </p:cTn>
                                        <p:tgtEl>
                                          <p:spTgt spid="143370"/>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8" presetClass="entr" presetSubtype="16" fill="hold" grpId="0" nodeType="clickEffect">
                                  <p:stCondLst>
                                    <p:cond delay="0"/>
                                  </p:stCondLst>
                                  <p:childTnLst>
                                    <p:set>
                                      <p:cBhvr>
                                        <p:cTn id="28" dur="1" fill="hold">
                                          <p:stCondLst>
                                            <p:cond delay="0"/>
                                          </p:stCondLst>
                                        </p:cTn>
                                        <p:tgtEl>
                                          <p:spTgt spid="143366"/>
                                        </p:tgtEl>
                                        <p:attrNameLst>
                                          <p:attrName>style.visibility</p:attrName>
                                        </p:attrNameLst>
                                      </p:cBhvr>
                                      <p:to>
                                        <p:strVal val="visible"/>
                                      </p:to>
                                    </p:set>
                                    <p:animEffect transition="in" filter="diamond(in)">
                                      <p:cBhvr>
                                        <p:cTn id="29" dur="2000"/>
                                        <p:tgtEl>
                                          <p:spTgt spid="14336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5" presetClass="entr" presetSubtype="0" fill="hold" grpId="0" nodeType="clickEffect">
                                  <p:stCondLst>
                                    <p:cond delay="0"/>
                                  </p:stCondLst>
                                  <p:childTnLst>
                                    <p:set>
                                      <p:cBhvr>
                                        <p:cTn id="33" dur="1" fill="hold">
                                          <p:stCondLst>
                                            <p:cond delay="0"/>
                                          </p:stCondLst>
                                        </p:cTn>
                                        <p:tgtEl>
                                          <p:spTgt spid="143367"/>
                                        </p:tgtEl>
                                        <p:attrNameLst>
                                          <p:attrName>style.visibility</p:attrName>
                                        </p:attrNameLst>
                                      </p:cBhvr>
                                      <p:to>
                                        <p:strVal val="visible"/>
                                      </p:to>
                                    </p:set>
                                    <p:anim calcmode="lin" valueType="num">
                                      <p:cBhvr>
                                        <p:cTn id="34" dur="500" decel="50000" fill="hold">
                                          <p:stCondLst>
                                            <p:cond delay="0"/>
                                          </p:stCondLst>
                                        </p:cTn>
                                        <p:tgtEl>
                                          <p:spTgt spid="143367"/>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143367"/>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143367"/>
                                        </p:tgtEl>
                                        <p:attrNameLst>
                                          <p:attrName>ppt_w</p:attrName>
                                        </p:attrNameLst>
                                      </p:cBhvr>
                                      <p:tavLst>
                                        <p:tav tm="0">
                                          <p:val>
                                            <p:strVal val="#ppt_w*.05"/>
                                          </p:val>
                                        </p:tav>
                                        <p:tav tm="100000">
                                          <p:val>
                                            <p:strVal val="#ppt_w"/>
                                          </p:val>
                                        </p:tav>
                                      </p:tavLst>
                                    </p:anim>
                                    <p:anim calcmode="lin" valueType="num">
                                      <p:cBhvr>
                                        <p:cTn id="37" dur="1000" fill="hold"/>
                                        <p:tgtEl>
                                          <p:spTgt spid="143367"/>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143367"/>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143367"/>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143367"/>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14336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5" presetClass="entr" presetSubtype="0" fill="hold" grpId="0" nodeType="clickEffect">
                                  <p:stCondLst>
                                    <p:cond delay="0"/>
                                  </p:stCondLst>
                                  <p:childTnLst>
                                    <p:set>
                                      <p:cBhvr>
                                        <p:cTn id="45" dur="1" fill="hold">
                                          <p:stCondLst>
                                            <p:cond delay="0"/>
                                          </p:stCondLst>
                                        </p:cTn>
                                        <p:tgtEl>
                                          <p:spTgt spid="143368"/>
                                        </p:tgtEl>
                                        <p:attrNameLst>
                                          <p:attrName>style.visibility</p:attrName>
                                        </p:attrNameLst>
                                      </p:cBhvr>
                                      <p:to>
                                        <p:strVal val="visible"/>
                                      </p:to>
                                    </p:set>
                                    <p:anim calcmode="lin" valueType="num">
                                      <p:cBhvr>
                                        <p:cTn id="46" dur="500" decel="50000" fill="hold">
                                          <p:stCondLst>
                                            <p:cond delay="0"/>
                                          </p:stCondLst>
                                        </p:cTn>
                                        <p:tgtEl>
                                          <p:spTgt spid="143368"/>
                                        </p:tgtEl>
                                        <p:attrNameLst>
                                          <p:attrName>style.rotation</p:attrName>
                                        </p:attrNameLst>
                                      </p:cBhvr>
                                      <p:tavLst>
                                        <p:tav tm="0">
                                          <p:val>
                                            <p:fltVal val="-90"/>
                                          </p:val>
                                        </p:tav>
                                        <p:tav tm="100000">
                                          <p:val>
                                            <p:fltVal val="0"/>
                                          </p:val>
                                        </p:tav>
                                      </p:tavLst>
                                    </p:anim>
                                    <p:anim calcmode="lin" valueType="num">
                                      <p:cBhvr>
                                        <p:cTn id="47" dur="500" decel="50000" fill="hold">
                                          <p:stCondLst>
                                            <p:cond delay="0"/>
                                          </p:stCondLst>
                                        </p:cTn>
                                        <p:tgtEl>
                                          <p:spTgt spid="143368"/>
                                        </p:tgtEl>
                                        <p:attrNameLst>
                                          <p:attrName>ppt_w</p:attrName>
                                        </p:attrNameLst>
                                      </p:cBhvr>
                                      <p:tavLst>
                                        <p:tav tm="0">
                                          <p:val>
                                            <p:strVal val="#ppt_w"/>
                                          </p:val>
                                        </p:tav>
                                        <p:tav tm="100000">
                                          <p:val>
                                            <p:strVal val="#ppt_w*.05"/>
                                          </p:val>
                                        </p:tav>
                                      </p:tavLst>
                                    </p:anim>
                                    <p:anim calcmode="lin" valueType="num">
                                      <p:cBhvr>
                                        <p:cTn id="48" dur="500" accel="50000" fill="hold">
                                          <p:stCondLst>
                                            <p:cond delay="500"/>
                                          </p:stCondLst>
                                        </p:cTn>
                                        <p:tgtEl>
                                          <p:spTgt spid="143368"/>
                                        </p:tgtEl>
                                        <p:attrNameLst>
                                          <p:attrName>ppt_w</p:attrName>
                                        </p:attrNameLst>
                                      </p:cBhvr>
                                      <p:tavLst>
                                        <p:tav tm="0">
                                          <p:val>
                                            <p:strVal val="#ppt_w*.05"/>
                                          </p:val>
                                        </p:tav>
                                        <p:tav tm="100000">
                                          <p:val>
                                            <p:strVal val="#ppt_w"/>
                                          </p:val>
                                        </p:tav>
                                      </p:tavLst>
                                    </p:anim>
                                    <p:anim calcmode="lin" valueType="num">
                                      <p:cBhvr>
                                        <p:cTn id="49" dur="1000" fill="hold"/>
                                        <p:tgtEl>
                                          <p:spTgt spid="143368"/>
                                        </p:tgtEl>
                                        <p:attrNameLst>
                                          <p:attrName>ppt_h</p:attrName>
                                        </p:attrNameLst>
                                      </p:cBhvr>
                                      <p:tavLst>
                                        <p:tav tm="0">
                                          <p:val>
                                            <p:strVal val="#ppt_h"/>
                                          </p:val>
                                        </p:tav>
                                        <p:tav tm="100000">
                                          <p:val>
                                            <p:strVal val="#ppt_h"/>
                                          </p:val>
                                        </p:tav>
                                      </p:tavLst>
                                    </p:anim>
                                    <p:anim calcmode="lin" valueType="num">
                                      <p:cBhvr>
                                        <p:cTn id="50" dur="500" decel="50000" fill="hold">
                                          <p:stCondLst>
                                            <p:cond delay="0"/>
                                          </p:stCondLst>
                                        </p:cTn>
                                        <p:tgtEl>
                                          <p:spTgt spid="143368"/>
                                        </p:tgtEl>
                                        <p:attrNameLst>
                                          <p:attrName>ppt_x</p:attrName>
                                        </p:attrNameLst>
                                      </p:cBhvr>
                                      <p:tavLst>
                                        <p:tav tm="0">
                                          <p:val>
                                            <p:strVal val="#ppt_x+.4"/>
                                          </p:val>
                                        </p:tav>
                                        <p:tav tm="100000">
                                          <p:val>
                                            <p:strVal val="#ppt_x"/>
                                          </p:val>
                                        </p:tav>
                                      </p:tavLst>
                                    </p:anim>
                                    <p:anim calcmode="lin" valueType="num">
                                      <p:cBhvr>
                                        <p:cTn id="51" dur="500" decel="50000" fill="hold">
                                          <p:stCondLst>
                                            <p:cond delay="0"/>
                                          </p:stCondLst>
                                        </p:cTn>
                                        <p:tgtEl>
                                          <p:spTgt spid="143368"/>
                                        </p:tgtEl>
                                        <p:attrNameLst>
                                          <p:attrName>ppt_y</p:attrName>
                                        </p:attrNameLst>
                                      </p:cBhvr>
                                      <p:tavLst>
                                        <p:tav tm="0">
                                          <p:val>
                                            <p:strVal val="#ppt_y-.2"/>
                                          </p:val>
                                        </p:tav>
                                        <p:tav tm="100000">
                                          <p:val>
                                            <p:strVal val="#ppt_y+.1"/>
                                          </p:val>
                                        </p:tav>
                                      </p:tavLst>
                                    </p:anim>
                                    <p:anim calcmode="lin" valueType="num">
                                      <p:cBhvr>
                                        <p:cTn id="52" dur="500" accel="50000" fill="hold">
                                          <p:stCondLst>
                                            <p:cond delay="500"/>
                                          </p:stCondLst>
                                        </p:cTn>
                                        <p:tgtEl>
                                          <p:spTgt spid="143368"/>
                                        </p:tgtEl>
                                        <p:attrNameLst>
                                          <p:attrName>ppt_y</p:attrName>
                                        </p:attrNameLst>
                                      </p:cBhvr>
                                      <p:tavLst>
                                        <p:tav tm="0">
                                          <p:val>
                                            <p:strVal val="#ppt_y+.1"/>
                                          </p:val>
                                        </p:tav>
                                        <p:tav tm="100000">
                                          <p:val>
                                            <p:strVal val="#ppt_y"/>
                                          </p:val>
                                        </p:tav>
                                      </p:tavLst>
                                    </p:anim>
                                    <p:animEffect transition="in" filter="fade">
                                      <p:cBhvr>
                                        <p:cTn id="53" dur="1000" decel="50000">
                                          <p:stCondLst>
                                            <p:cond delay="0"/>
                                          </p:stCondLst>
                                        </p:cTn>
                                        <p:tgtEl>
                                          <p:spTgt spid="14336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4" fill="hold" nodeType="clickEffect">
                                  <p:stCondLst>
                                    <p:cond delay="0"/>
                                  </p:stCondLst>
                                  <p:childTnLst>
                                    <p:set>
                                      <p:cBhvr>
                                        <p:cTn id="57" dur="1" fill="hold">
                                          <p:stCondLst>
                                            <p:cond delay="0"/>
                                          </p:stCondLst>
                                        </p:cTn>
                                        <p:tgtEl>
                                          <p:spTgt spid="143369">
                                            <p:txEl>
                                              <p:pRg st="0" end="0"/>
                                            </p:txEl>
                                          </p:spTgt>
                                        </p:tgtEl>
                                        <p:attrNameLst>
                                          <p:attrName>style.visibility</p:attrName>
                                        </p:attrNameLst>
                                      </p:cBhvr>
                                      <p:to>
                                        <p:strVal val="visible"/>
                                      </p:to>
                                    </p:set>
                                    <p:anim calcmode="lin" valueType="num">
                                      <p:cBhvr additive="base">
                                        <p:cTn id="58" dur="500" fill="hold"/>
                                        <p:tgtEl>
                                          <p:spTgt spid="143369">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143369">
                                            <p:txEl>
                                              <p:pRg st="0" end="0"/>
                                            </p:txEl>
                                          </p:spTgt>
                                        </p:tgtEl>
                                        <p:attrNameLst>
                                          <p:attrName>ppt_y</p:attrName>
                                        </p:attrNameLst>
                                      </p:cBhvr>
                                      <p:tavLst>
                                        <p:tav tm="0">
                                          <p:val>
                                            <p:strVal val="1+#ppt_h/2"/>
                                          </p:val>
                                        </p:tav>
                                        <p:tav tm="100000">
                                          <p:val>
                                            <p:strVal val="#ppt_y"/>
                                          </p:val>
                                        </p:tav>
                                      </p:tavLst>
                                    </p:anim>
                                  </p:childTnLst>
                                </p:cTn>
                              </p:par>
                            </p:childTnLst>
                          </p:cTn>
                        </p:par>
                        <p:par>
                          <p:cTn id="60" fill="hold" nodeType="afterGroup">
                            <p:stCondLst>
                              <p:cond delay="500"/>
                            </p:stCondLst>
                            <p:childTnLst>
                              <p:par>
                                <p:cTn id="61" presetID="8" presetClass="entr" presetSubtype="16" fill="hold" nodeType="afterEffect">
                                  <p:stCondLst>
                                    <p:cond delay="0"/>
                                  </p:stCondLst>
                                  <p:childTnLst>
                                    <p:set>
                                      <p:cBhvr>
                                        <p:cTn id="62" dur="1" fill="hold">
                                          <p:stCondLst>
                                            <p:cond delay="0"/>
                                          </p:stCondLst>
                                        </p:cTn>
                                        <p:tgtEl>
                                          <p:spTgt spid="143372"/>
                                        </p:tgtEl>
                                        <p:attrNameLst>
                                          <p:attrName>style.visibility</p:attrName>
                                        </p:attrNameLst>
                                      </p:cBhvr>
                                      <p:to>
                                        <p:strVal val="visible"/>
                                      </p:to>
                                    </p:set>
                                    <p:animEffect transition="in" filter="diamond(in)">
                                      <p:cBhvr>
                                        <p:cTn id="63" dur="2000"/>
                                        <p:tgtEl>
                                          <p:spTgt spid="143372"/>
                                        </p:tgtEl>
                                      </p:cBhvr>
                                    </p:animEffect>
                                  </p:childTnLst>
                                </p:cTn>
                              </p:par>
                            </p:childTnLst>
                          </p:cTn>
                        </p:par>
                        <p:par>
                          <p:cTn id="64" fill="hold" nodeType="afterGroup">
                            <p:stCondLst>
                              <p:cond delay="2500"/>
                            </p:stCondLst>
                            <p:childTnLst>
                              <p:par>
                                <p:cTn id="65" presetID="27" presetClass="entr" presetSubtype="0" fill="hold" nodeType="afterEffect">
                                  <p:stCondLst>
                                    <p:cond delay="0"/>
                                  </p:stCondLst>
                                  <p:iterate type="lt">
                                    <p:tmPct val="50000"/>
                                  </p:iterate>
                                  <p:childTnLst>
                                    <p:set>
                                      <p:cBhvr>
                                        <p:cTn id="66" dur="1" fill="hold">
                                          <p:stCondLst>
                                            <p:cond delay="0"/>
                                          </p:stCondLst>
                                        </p:cTn>
                                        <p:tgtEl>
                                          <p:spTgt spid="143373">
                                            <p:txEl>
                                              <p:pRg st="0" end="0"/>
                                            </p:txEl>
                                          </p:spTgt>
                                        </p:tgtEl>
                                        <p:attrNameLst>
                                          <p:attrName>style.visibility</p:attrName>
                                        </p:attrNameLst>
                                      </p:cBhvr>
                                      <p:to>
                                        <p:strVal val="visible"/>
                                      </p:to>
                                    </p:set>
                                    <p:anim calcmode="discrete" valueType="clr">
                                      <p:cBhvr override="childStyle">
                                        <p:cTn id="67" dur="80"/>
                                        <p:tgtEl>
                                          <p:spTgt spid="14337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8" dur="80"/>
                                        <p:tgtEl>
                                          <p:spTgt spid="143373">
                                            <p:txEl>
                                              <p:pRg st="0" end="0"/>
                                            </p:txEl>
                                          </p:spTgt>
                                        </p:tgtEl>
                                        <p:attrNameLst>
                                          <p:attrName>fillcolor</p:attrName>
                                        </p:attrNameLst>
                                      </p:cBhvr>
                                      <p:tavLst>
                                        <p:tav tm="0">
                                          <p:val>
                                            <p:clrVal>
                                              <a:schemeClr val="accent2"/>
                                            </p:clrVal>
                                          </p:val>
                                        </p:tav>
                                        <p:tav tm="50000">
                                          <p:val>
                                            <p:clrVal>
                                              <a:schemeClr val="hlink"/>
                                            </p:clrVal>
                                          </p:val>
                                        </p:tav>
                                      </p:tavLst>
                                    </p:anim>
                                    <p:set>
                                      <p:cBhvr>
                                        <p:cTn id="69" dur="80"/>
                                        <p:tgtEl>
                                          <p:spTgt spid="14337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5" grpId="0"/>
      <p:bldP spid="143366" grpId="0"/>
      <p:bldP spid="143367" grpId="0"/>
      <p:bldP spid="143368" grpId="0"/>
    </p:bldLst>
  </p:timing>
</p:sld>
</file>

<file path=ppt/theme/theme1.xml><?xml version="1.0" encoding="utf-8"?>
<a:theme xmlns:a="http://schemas.openxmlformats.org/drawingml/2006/main" name="Default Design">
  <a:themeElements>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6605</TotalTime>
  <Words>2184</Words>
  <Application>Microsoft Macintosh PowerPoint</Application>
  <PresentationFormat>On-screen Show (4:3)</PresentationFormat>
  <Paragraphs>209</Paragraphs>
  <Slides>32</Slides>
  <Notes>32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32</vt:i4>
      </vt:variant>
    </vt:vector>
  </HeadingPairs>
  <TitlesOfParts>
    <vt:vector size="35" baseType="lpstr">
      <vt:lpstr>Arial</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(c) 2019 Clairmont Press, Inc.</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West Virginia: Its Land and People</dc:title>
  <dc:subject>Chapter 11</dc:subject>
  <dc:creator>Vicki Wood</dc:creator>
  <cp:keywords/>
  <dc:description/>
  <cp:lastModifiedBy>Michael Mullins</cp:lastModifiedBy>
  <cp:revision>49</cp:revision>
  <dcterms:created xsi:type="dcterms:W3CDTF">2010-02-10T15:51:41Z</dcterms:created>
  <dcterms:modified xsi:type="dcterms:W3CDTF">2019-06-11T19:28:45Z</dcterms:modified>
  <cp:category/>
</cp:coreProperties>
</file>