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72" r:id="rId3"/>
    <p:sldId id="329" r:id="rId4"/>
    <p:sldId id="330" r:id="rId5"/>
    <p:sldId id="331" r:id="rId6"/>
    <p:sldId id="332" r:id="rId7"/>
    <p:sldId id="333" r:id="rId8"/>
    <p:sldId id="270" r:id="rId9"/>
    <p:sldId id="305" r:id="rId10"/>
    <p:sldId id="306" r:id="rId11"/>
    <p:sldId id="334" r:id="rId12"/>
    <p:sldId id="308" r:id="rId13"/>
    <p:sldId id="309" r:id="rId14"/>
    <p:sldId id="310" r:id="rId15"/>
    <p:sldId id="335" r:id="rId16"/>
    <p:sldId id="312" r:id="rId17"/>
    <p:sldId id="313" r:id="rId18"/>
    <p:sldId id="314" r:id="rId19"/>
    <p:sldId id="298" r:id="rId20"/>
    <p:sldId id="315" r:id="rId21"/>
    <p:sldId id="336" r:id="rId22"/>
    <p:sldId id="337" r:id="rId23"/>
    <p:sldId id="318" r:id="rId24"/>
    <p:sldId id="319" r:id="rId25"/>
    <p:sldId id="320" r:id="rId26"/>
    <p:sldId id="299" r:id="rId27"/>
    <p:sldId id="321" r:id="rId28"/>
    <p:sldId id="322" r:id="rId29"/>
    <p:sldId id="339" r:id="rId30"/>
    <p:sldId id="340" r:id="rId31"/>
    <p:sldId id="325" r:id="rId32"/>
    <p:sldId id="326" r:id="rId33"/>
    <p:sldId id="328" r:id="rId34"/>
    <p:sldId id="338" r:id="rId35"/>
    <p:sldId id="341" r:id="rId36"/>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Arial" charset="0"/>
        <a:ea typeface="ＭＳ Ｐゴシック" charset="0"/>
        <a:cs typeface="ＭＳ Ｐゴシック" charset="0"/>
      </a:defRPr>
    </a:lvl5pPr>
    <a:lvl6pPr marL="2286000" algn="l" defTabSz="457200" rtl="0" eaLnBrk="1" latinLnBrk="0" hangingPunct="1">
      <a:defRPr b="1" kern="1200">
        <a:solidFill>
          <a:schemeClr val="tx1"/>
        </a:solidFill>
        <a:latin typeface="Arial" charset="0"/>
        <a:ea typeface="ＭＳ Ｐゴシック" charset="0"/>
        <a:cs typeface="ＭＳ Ｐゴシック" charset="0"/>
      </a:defRPr>
    </a:lvl6pPr>
    <a:lvl7pPr marL="2743200" algn="l" defTabSz="457200" rtl="0" eaLnBrk="1" latinLnBrk="0" hangingPunct="1">
      <a:defRPr b="1" kern="1200">
        <a:solidFill>
          <a:schemeClr val="tx1"/>
        </a:solidFill>
        <a:latin typeface="Arial" charset="0"/>
        <a:ea typeface="ＭＳ Ｐゴシック" charset="0"/>
        <a:cs typeface="ＭＳ Ｐゴシック" charset="0"/>
      </a:defRPr>
    </a:lvl7pPr>
    <a:lvl8pPr marL="3200400" algn="l" defTabSz="457200" rtl="0" eaLnBrk="1" latinLnBrk="0" hangingPunct="1">
      <a:defRPr b="1" kern="1200">
        <a:solidFill>
          <a:schemeClr val="tx1"/>
        </a:solidFill>
        <a:latin typeface="Arial" charset="0"/>
        <a:ea typeface="ＭＳ Ｐゴシック" charset="0"/>
        <a:cs typeface="ＭＳ Ｐゴシック" charset="0"/>
      </a:defRPr>
    </a:lvl8pPr>
    <a:lvl9pPr marL="3657600" algn="l" defTabSz="457200" rtl="0" eaLnBrk="1" latinLnBrk="0" hangingPunct="1">
      <a:defRPr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BF1F04"/>
    <a:srgbClr val="006600"/>
    <a:srgbClr val="000099"/>
    <a:srgbClr val="9900FF"/>
    <a:srgbClr val="0099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3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a:latin typeface="Arial" panose="020B0604020202020204" pitchFamily="34" charset="0"/>
                <a:ea typeface="+mn-ea"/>
                <a:cs typeface="+mn-cs"/>
              </a:defRPr>
            </a:lvl1pPr>
          </a:lstStyle>
          <a:p>
            <a:pPr>
              <a:defRPr/>
            </a:pPr>
            <a:endParaRPr lang="en-US" altLang="en-US"/>
          </a:p>
        </p:txBody>
      </p:sp>
      <p:sp>
        <p:nvSpPr>
          <p:cNvPr id="190467" name="Rectangle 3">
            <a:extLst>
              <a:ext uri="{FF2B5EF4-FFF2-40B4-BE49-F238E27FC236}"/>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anose="020B0604020202020204" pitchFamily="34" charset="0"/>
                <a:ea typeface="+mn-ea"/>
                <a:cs typeface="+mn-cs"/>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90469" name="Rectangle 5">
            <a:extLst>
              <a:ext uri="{FF2B5EF4-FFF2-40B4-BE49-F238E27FC236}"/>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90470" name="Rectangle 6">
            <a:extLst>
              <a:ext uri="{FF2B5EF4-FFF2-40B4-BE49-F238E27FC236}"/>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latin typeface="Arial" panose="020B0604020202020204" pitchFamily="34" charset="0"/>
                <a:ea typeface="+mn-ea"/>
                <a:cs typeface="+mn-cs"/>
              </a:defRPr>
            </a:lvl1pPr>
          </a:lstStyle>
          <a:p>
            <a:pPr>
              <a:defRPr/>
            </a:pPr>
            <a:endParaRPr lang="en-US" altLang="en-US"/>
          </a:p>
        </p:txBody>
      </p:sp>
      <p:sp>
        <p:nvSpPr>
          <p:cNvPr id="190471" name="Rectangle 7">
            <a:extLst>
              <a:ext uri="{FF2B5EF4-FFF2-40B4-BE49-F238E27FC236}"/>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smtClean="0">
                <a:cs typeface="+mn-cs"/>
              </a:defRPr>
            </a:lvl1pPr>
          </a:lstStyle>
          <a:p>
            <a:pPr>
              <a:defRPr/>
            </a:pPr>
            <a:fld id="{68A0B7F0-42FE-6E44-85AA-FA14DCD03A85}" type="slidenum">
              <a:rPr lang="en-US"/>
              <a:pPr>
                <a:defRPr/>
              </a:pPr>
              <a:t>‹#›</a:t>
            </a:fld>
            <a:endParaRPr lang="en-US"/>
          </a:p>
        </p:txBody>
      </p:sp>
    </p:spTree>
    <p:extLst>
      <p:ext uri="{BB962C8B-B14F-4D97-AF65-F5344CB8AC3E}">
        <p14:creationId xmlns:p14="http://schemas.microsoft.com/office/powerpoint/2010/main" val="33332049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FD7830CB-A747-2445-BCB6-6E0FE2B3D1F1}" type="slidenum">
              <a:rPr lang="en-US" b="0" smtClean="0"/>
              <a:pPr>
                <a:defRPr/>
              </a:pPr>
              <a:t>1</a:t>
            </a:fld>
            <a:endParaRPr lang="en-US" b="0"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ED225641-5A05-7847-97A9-590D7810273B}" type="slidenum">
              <a:rPr lang="en-US" b="0" smtClean="0"/>
              <a:pPr>
                <a:defRPr/>
              </a:pPr>
              <a:t>10</a:t>
            </a:fld>
            <a:endParaRPr lang="en-US" b="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AA232B96-6CFF-EF46-94BB-D00071118F7E}" type="slidenum">
              <a:rPr lang="en-US" b="0" smtClean="0"/>
              <a:pPr>
                <a:defRPr/>
              </a:pPr>
              <a:t>11</a:t>
            </a:fld>
            <a:endParaRPr lang="en-US" b="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429180AA-6E8E-9A4D-A5F3-CE19B3ACC38F}" type="slidenum">
              <a:rPr lang="en-US" b="0" smtClean="0"/>
              <a:pPr>
                <a:defRPr/>
              </a:pPr>
              <a:t>12</a:t>
            </a:fld>
            <a:endParaRPr lang="en-US" b="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F64D704D-D067-F342-886C-0D77B30BF2A9}" type="slidenum">
              <a:rPr lang="en-US" b="0" smtClean="0"/>
              <a:pPr>
                <a:defRPr/>
              </a:pPr>
              <a:t>13</a:t>
            </a:fld>
            <a:endParaRPr lang="en-US" b="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23E52F5E-1F2B-A545-BFD3-339902D18940}" type="slidenum">
              <a:rPr lang="en-US" b="0" smtClean="0"/>
              <a:pPr>
                <a:defRPr/>
              </a:pPr>
              <a:t>14</a:t>
            </a:fld>
            <a:endParaRPr lang="en-US" b="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3BF16A74-48BB-A14E-85FD-8791AF3713EA}" type="slidenum">
              <a:rPr lang="en-US" b="0" smtClean="0"/>
              <a:pPr>
                <a:defRPr/>
              </a:pPr>
              <a:t>15</a:t>
            </a:fld>
            <a:endParaRPr lang="en-US" b="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A3FCB78D-91F2-6841-B539-A0F7AD369416}" type="slidenum">
              <a:rPr lang="en-US" b="0" smtClean="0"/>
              <a:pPr>
                <a:defRPr/>
              </a:pPr>
              <a:t>16</a:t>
            </a:fld>
            <a:endParaRPr lang="en-US" b="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35DB4120-0710-8B44-AD4E-8A45FB457B05}" type="slidenum">
              <a:rPr lang="en-US" b="0" smtClean="0"/>
              <a:pPr>
                <a:defRPr/>
              </a:pPr>
              <a:t>17</a:t>
            </a:fld>
            <a:endParaRPr lang="en-US" b="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8E547A1F-CECA-FD46-8277-DF34CDD4BE46}" type="slidenum">
              <a:rPr lang="en-US" b="0" smtClean="0"/>
              <a:pPr>
                <a:defRPr/>
              </a:pPr>
              <a:t>18</a:t>
            </a:fld>
            <a:endParaRPr lang="en-US" b="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4C9C215A-F9E0-914B-A99E-2F8FDBC5D84C}" type="slidenum">
              <a:rPr lang="en-US" b="0" smtClean="0"/>
              <a:pPr>
                <a:defRPr/>
              </a:pPr>
              <a:t>19</a:t>
            </a:fld>
            <a:endParaRPr lang="en-US" b="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9FA70B30-A69E-BE44-83A1-D74F146C973A}" type="slidenum">
              <a:rPr lang="en-US" b="0" smtClean="0"/>
              <a:pPr>
                <a:defRPr/>
              </a:pPr>
              <a:t>2</a:t>
            </a:fld>
            <a:endParaRPr lang="en-US" b="0"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DDA1429F-2F8C-2545-8500-EE752F16B424}" type="slidenum">
              <a:rPr lang="en-US" b="0" smtClean="0"/>
              <a:pPr>
                <a:defRPr/>
              </a:pPr>
              <a:t>20</a:t>
            </a:fld>
            <a:endParaRPr lang="en-US" b="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FB8A54CC-1AE2-1C49-A199-A843365434A8}" type="slidenum">
              <a:rPr lang="en-US" b="0" smtClean="0"/>
              <a:pPr>
                <a:defRPr/>
              </a:pPr>
              <a:t>21</a:t>
            </a:fld>
            <a:endParaRPr lang="en-US" b="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F15111F3-0F8A-EC41-B015-3C4A3B968594}" type="slidenum">
              <a:rPr lang="en-US" b="0" smtClean="0"/>
              <a:pPr>
                <a:defRPr/>
              </a:pPr>
              <a:t>22</a:t>
            </a:fld>
            <a:endParaRPr lang="en-US" b="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D3F758A9-F1A6-E442-A6A4-8FB6075FB14D}" type="slidenum">
              <a:rPr lang="en-US" b="0" smtClean="0"/>
              <a:pPr>
                <a:defRPr/>
              </a:pPr>
              <a:t>23</a:t>
            </a:fld>
            <a:endParaRPr lang="en-US" b="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5D2D6682-E33E-F143-9EDC-314E8F469F98}" type="slidenum">
              <a:rPr lang="en-US" b="0" smtClean="0"/>
              <a:pPr>
                <a:defRPr/>
              </a:pPr>
              <a:t>24</a:t>
            </a:fld>
            <a:endParaRPr lang="en-US" b="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62C12094-BB59-C34D-A306-DAEE1F202CD3}" type="slidenum">
              <a:rPr lang="en-US" b="0" smtClean="0"/>
              <a:pPr>
                <a:defRPr/>
              </a:pPr>
              <a:t>25</a:t>
            </a:fld>
            <a:endParaRPr lang="en-US" b="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AD0CF1DF-7553-3043-A831-1BAE487F5E6D}" type="slidenum">
              <a:rPr lang="en-US" b="0" smtClean="0"/>
              <a:pPr>
                <a:defRPr/>
              </a:pPr>
              <a:t>26</a:t>
            </a:fld>
            <a:endParaRPr lang="en-US" b="0"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7B898BB8-7E3C-CB40-9ADB-602B671FECB2}" type="slidenum">
              <a:rPr lang="en-US" b="0" smtClean="0"/>
              <a:pPr>
                <a:defRPr/>
              </a:pPr>
              <a:t>27</a:t>
            </a:fld>
            <a:endParaRPr lang="en-US" b="0"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66195E58-5672-924A-9802-C41446509BEF}" type="slidenum">
              <a:rPr lang="en-US" b="0" smtClean="0"/>
              <a:pPr>
                <a:defRPr/>
              </a:pPr>
              <a:t>28</a:t>
            </a:fld>
            <a:endParaRPr lang="en-US" b="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01E27CC4-28CF-2D4D-A0AA-D748A2D02ED7}" type="slidenum">
              <a:rPr lang="en-US" b="0" smtClean="0"/>
              <a:pPr>
                <a:defRPr/>
              </a:pPr>
              <a:t>29</a:t>
            </a:fld>
            <a:endParaRPr lang="en-US" b="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0FB691A0-7A56-3743-BA8B-64934045BC05}" type="slidenum">
              <a:rPr lang="en-US" b="0" smtClean="0"/>
              <a:pPr>
                <a:defRPr/>
              </a:pPr>
              <a:t>3</a:t>
            </a:fld>
            <a:endParaRPr lang="en-US" b="0"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A7F54831-2FBF-7D4F-97D4-0BC190BF3B20}" type="slidenum">
              <a:rPr lang="en-US" b="0" smtClean="0"/>
              <a:pPr>
                <a:defRPr/>
              </a:pPr>
              <a:t>30</a:t>
            </a:fld>
            <a:endParaRPr lang="en-US" b="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A3981F2E-C4E1-B340-A046-8DFBD2CACEAC}" type="slidenum">
              <a:rPr lang="en-US" b="0" smtClean="0"/>
              <a:pPr>
                <a:defRPr/>
              </a:pPr>
              <a:t>31</a:t>
            </a:fld>
            <a:endParaRPr lang="en-US" b="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FBDB2895-0969-EA4A-BC45-9F5F6BD371AB}" type="slidenum">
              <a:rPr lang="en-US" b="0" smtClean="0"/>
              <a:pPr>
                <a:defRPr/>
              </a:pPr>
              <a:t>32</a:t>
            </a:fld>
            <a:endParaRPr lang="en-US" b="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21FB169B-0A7F-F240-A970-2A32D39B3731}" type="slidenum">
              <a:rPr lang="en-US" b="0" smtClean="0"/>
              <a:pPr>
                <a:defRPr/>
              </a:pPr>
              <a:t>33</a:t>
            </a:fld>
            <a:endParaRPr lang="en-US" b="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D2B93B78-FE0C-4347-A5A3-971109AF4E27}" type="slidenum">
              <a:rPr lang="en-US" b="0" smtClean="0"/>
              <a:pPr>
                <a:defRPr/>
              </a:pPr>
              <a:t>34</a:t>
            </a:fld>
            <a:endParaRPr lang="en-US" b="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DC5AC155-E9E3-4948-8F47-F4A99576B2FC}" type="slidenum">
              <a:rPr lang="en-US" b="0" smtClean="0"/>
              <a:pPr>
                <a:defRPr/>
              </a:pPr>
              <a:t>35</a:t>
            </a:fld>
            <a:endParaRPr lang="en-US" b="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9A0FF787-5FF6-494C-B9E1-D55ACA3F0C90}" type="slidenum">
              <a:rPr lang="en-US" b="0" smtClean="0"/>
              <a:pPr>
                <a:defRPr/>
              </a:pPr>
              <a:t>4</a:t>
            </a:fld>
            <a:endParaRPr lang="en-US" b="0"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54B9F4C5-9F9F-6F40-839F-468A99D79DD3}" type="slidenum">
              <a:rPr lang="en-US" b="0" smtClean="0"/>
              <a:pPr>
                <a:defRPr/>
              </a:pPr>
              <a:t>5</a:t>
            </a:fld>
            <a:endParaRPr lang="en-US" b="0"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2E8867BC-B01E-5740-A9D8-31CB73DAC2D1}" type="slidenum">
              <a:rPr lang="en-US" b="0" smtClean="0"/>
              <a:pPr>
                <a:defRPr/>
              </a:pPr>
              <a:t>6</a:t>
            </a:fld>
            <a:endParaRPr lang="en-US" b="0"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70074D46-AF57-3F4A-B07A-782D6949FFBE}" type="slidenum">
              <a:rPr lang="en-US" b="0" smtClean="0"/>
              <a:pPr>
                <a:defRPr/>
              </a:pPr>
              <a:t>7</a:t>
            </a:fld>
            <a:endParaRPr lang="en-US" b="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B548F347-2599-8249-A64D-78C8B0BB4DC2}" type="slidenum">
              <a:rPr lang="en-US" b="0" smtClean="0"/>
              <a:pPr>
                <a:defRPr/>
              </a:pPr>
              <a:t>8</a:t>
            </a:fld>
            <a:endParaRPr lang="en-US" b="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defRPr/>
            </a:pPr>
            <a:fld id="{541BFED5-98FE-7C42-970B-93AA3B89304B}" type="slidenum">
              <a:rPr lang="en-US" b="0" smtClean="0"/>
              <a:pPr>
                <a:defRPr/>
              </a:pPr>
              <a:t>9</a:t>
            </a:fld>
            <a:endParaRPr lang="en-US" b="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latin typeface="Arial"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4144D91D-9F9D-394C-97DF-794C69462F40}" type="slidenum">
              <a:rPr lang="en-US"/>
              <a:pPr>
                <a:defRPr/>
              </a:pPr>
              <a:t>‹#›</a:t>
            </a:fld>
            <a:endParaRPr lang="en-US"/>
          </a:p>
        </p:txBody>
      </p:sp>
    </p:spTree>
    <p:extLst>
      <p:ext uri="{BB962C8B-B14F-4D97-AF65-F5344CB8AC3E}">
        <p14:creationId xmlns:p14="http://schemas.microsoft.com/office/powerpoint/2010/main" val="189869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2535BBF-B7CB-DF46-8109-7983955BD864}" type="slidenum">
              <a:rPr lang="en-US"/>
              <a:pPr>
                <a:defRPr/>
              </a:pPr>
              <a:t>‹#›</a:t>
            </a:fld>
            <a:endParaRPr lang="en-US"/>
          </a:p>
        </p:txBody>
      </p:sp>
    </p:spTree>
    <p:extLst>
      <p:ext uri="{BB962C8B-B14F-4D97-AF65-F5344CB8AC3E}">
        <p14:creationId xmlns:p14="http://schemas.microsoft.com/office/powerpoint/2010/main" val="3266787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543A16EF-A614-0F4A-908A-9BE072F41188}" type="slidenum">
              <a:rPr lang="en-US"/>
              <a:pPr>
                <a:defRPr/>
              </a:pPr>
              <a:t>‹#›</a:t>
            </a:fld>
            <a:endParaRPr lang="en-US"/>
          </a:p>
        </p:txBody>
      </p:sp>
    </p:spTree>
    <p:extLst>
      <p:ext uri="{BB962C8B-B14F-4D97-AF65-F5344CB8AC3E}">
        <p14:creationId xmlns:p14="http://schemas.microsoft.com/office/powerpoint/2010/main" val="19626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3E095219-3566-E24B-9F8C-D379A0FEB522}" type="slidenum">
              <a:rPr lang="en-US"/>
              <a:pPr>
                <a:defRPr/>
              </a:pPr>
              <a:t>‹#›</a:t>
            </a:fld>
            <a:endParaRPr lang="en-US"/>
          </a:p>
        </p:txBody>
      </p:sp>
    </p:spTree>
    <p:extLst>
      <p:ext uri="{BB962C8B-B14F-4D97-AF65-F5344CB8AC3E}">
        <p14:creationId xmlns:p14="http://schemas.microsoft.com/office/powerpoint/2010/main" val="228100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F6821B9-7702-E54A-84F5-5ACE99058F13}" type="slidenum">
              <a:rPr lang="en-US"/>
              <a:pPr>
                <a:defRPr/>
              </a:pPr>
              <a:t>‹#›</a:t>
            </a:fld>
            <a:endParaRPr lang="en-US"/>
          </a:p>
        </p:txBody>
      </p:sp>
    </p:spTree>
    <p:extLst>
      <p:ext uri="{BB962C8B-B14F-4D97-AF65-F5344CB8AC3E}">
        <p14:creationId xmlns:p14="http://schemas.microsoft.com/office/powerpoint/2010/main" val="266501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0F95EA7-98CE-A94C-B10E-0EE40C95C52C}" type="slidenum">
              <a:rPr lang="en-US"/>
              <a:pPr>
                <a:defRPr/>
              </a:pPr>
              <a:t>‹#›</a:t>
            </a:fld>
            <a:endParaRPr lang="en-US"/>
          </a:p>
        </p:txBody>
      </p:sp>
    </p:spTree>
    <p:extLst>
      <p:ext uri="{BB962C8B-B14F-4D97-AF65-F5344CB8AC3E}">
        <p14:creationId xmlns:p14="http://schemas.microsoft.com/office/powerpoint/2010/main" val="165766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1895E8F-F02B-F84E-A1BA-0DFAD5A0B512}" type="slidenum">
              <a:rPr lang="en-US"/>
              <a:pPr>
                <a:defRPr/>
              </a:pPr>
              <a:t>‹#›</a:t>
            </a:fld>
            <a:endParaRPr lang="en-US"/>
          </a:p>
        </p:txBody>
      </p:sp>
    </p:spTree>
    <p:extLst>
      <p:ext uri="{BB962C8B-B14F-4D97-AF65-F5344CB8AC3E}">
        <p14:creationId xmlns:p14="http://schemas.microsoft.com/office/powerpoint/2010/main" val="272329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5E3714F-895F-5B45-BF81-BB69DEE46E5C}" type="slidenum">
              <a:rPr lang="en-US"/>
              <a:pPr>
                <a:defRPr/>
              </a:pPr>
              <a:t>‹#›</a:t>
            </a:fld>
            <a:endParaRPr lang="en-US"/>
          </a:p>
        </p:txBody>
      </p:sp>
    </p:spTree>
    <p:extLst>
      <p:ext uri="{BB962C8B-B14F-4D97-AF65-F5344CB8AC3E}">
        <p14:creationId xmlns:p14="http://schemas.microsoft.com/office/powerpoint/2010/main" val="3572627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EBB4F7E-05FC-7846-8FFF-614D135266CF}" type="slidenum">
              <a:rPr lang="en-US"/>
              <a:pPr>
                <a:defRPr/>
              </a:pPr>
              <a:t>‹#›</a:t>
            </a:fld>
            <a:endParaRPr lang="en-US"/>
          </a:p>
        </p:txBody>
      </p:sp>
    </p:spTree>
    <p:extLst>
      <p:ext uri="{BB962C8B-B14F-4D97-AF65-F5344CB8AC3E}">
        <p14:creationId xmlns:p14="http://schemas.microsoft.com/office/powerpoint/2010/main" val="189102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2209183-427C-0B47-A50D-5703198457DC}" type="slidenum">
              <a:rPr lang="en-US"/>
              <a:pPr>
                <a:defRPr/>
              </a:pPr>
              <a:t>‹#›</a:t>
            </a:fld>
            <a:endParaRPr lang="en-US"/>
          </a:p>
        </p:txBody>
      </p:sp>
    </p:spTree>
    <p:extLst>
      <p:ext uri="{BB962C8B-B14F-4D97-AF65-F5344CB8AC3E}">
        <p14:creationId xmlns:p14="http://schemas.microsoft.com/office/powerpoint/2010/main" val="194873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B9C7B0A-2144-FE4A-95F4-52C2DF6F9637}" type="slidenum">
              <a:rPr lang="en-US"/>
              <a:pPr>
                <a:defRPr/>
              </a:pPr>
              <a:t>‹#›</a:t>
            </a:fld>
            <a:endParaRPr lang="en-US"/>
          </a:p>
        </p:txBody>
      </p:sp>
    </p:spTree>
    <p:extLst>
      <p:ext uri="{BB962C8B-B14F-4D97-AF65-F5344CB8AC3E}">
        <p14:creationId xmlns:p14="http://schemas.microsoft.com/office/powerpoint/2010/main" val="12374955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Arial" panose="020B0604020202020204" pitchFamily="34" charset="0"/>
                <a:ea typeface="+mn-ea"/>
                <a:cs typeface="+mn-cs"/>
              </a:defRPr>
            </a:lvl1pPr>
          </a:lstStyle>
          <a:p>
            <a:pPr>
              <a:defRPr/>
            </a:pPr>
            <a:endParaRPr lang="en-US" altLang="en-US"/>
          </a:p>
        </p:txBody>
      </p:sp>
      <p:sp>
        <p:nvSpPr>
          <p:cNvPr id="1029" name="Rectangle 5">
            <a:extLst>
              <a:ext uri="{FF2B5EF4-FFF2-40B4-BE49-F238E27FC236}"/>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panose="020B0604020202020204" pitchFamily="34" charset="0"/>
                <a:ea typeface="+mn-ea"/>
                <a:cs typeface="+mn-cs"/>
              </a:defRPr>
            </a:lvl1pPr>
          </a:lstStyle>
          <a:p>
            <a:pPr>
              <a:defRPr/>
            </a:pPr>
            <a:endParaRPr lang="en-US" altLang="en-US"/>
          </a:p>
        </p:txBody>
      </p:sp>
      <p:sp>
        <p:nvSpPr>
          <p:cNvPr id="1030" name="Rectangle 6">
            <a:extLst>
              <a:ext uri="{FF2B5EF4-FFF2-40B4-BE49-F238E27FC236}"/>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cs typeface="+mn-cs"/>
              </a:defRPr>
            </a:lvl1pPr>
          </a:lstStyle>
          <a:p>
            <a:pPr>
              <a:defRPr/>
            </a:pPr>
            <a:fld id="{4C883839-6C35-764A-A1AA-7BD3D56B5EC0}" type="slidenum">
              <a:rPr lang="en-US"/>
              <a:pPr>
                <a:defRPr/>
              </a:pPr>
              <a:t>‹#›</a:t>
            </a:fld>
            <a:endParaRPr lang="en-US"/>
          </a:p>
        </p:txBody>
      </p:sp>
      <p:sp>
        <p:nvSpPr>
          <p:cNvPr id="7" name="TextBox 6">
            <a:extLst>
              <a:ext uri="{FF2B5EF4-FFF2-40B4-BE49-F238E27FC236}">
                <a16:creationId xmlns:a16="http://schemas.microsoft.com/office/drawing/2014/main" xmlns="" id="{0CBAE72B-D060-7941-BD05-A14A5969840F}"/>
              </a:ext>
            </a:extLst>
          </p:cNvPr>
          <p:cNvSpPr txBox="1"/>
          <p:nvPr userDrawn="1"/>
        </p:nvSpPr>
        <p:spPr>
          <a:xfrm>
            <a:off x="7559040" y="6591439"/>
            <a:ext cx="1600200" cy="215444"/>
          </a:xfrm>
          <a:prstGeom prst="rect">
            <a:avLst/>
          </a:prstGeom>
          <a:noFill/>
        </p:spPr>
        <p:txBody>
          <a:bodyPr wrap="square" rtlCol="0">
            <a:spAutoFit/>
          </a:bodyPr>
          <a:lstStyle/>
          <a:p>
            <a:r>
              <a:rPr lang="en-US" sz="800" dirty="0"/>
              <a:t>© 2019 Clairmont Press, Inc. </a:t>
            </a:r>
          </a:p>
        </p:txBody>
      </p:sp>
      <p:pic>
        <p:nvPicPr>
          <p:cNvPr id="8" name="Picture 7">
            <a:extLst>
              <a:ext uri="{FF2B5EF4-FFF2-40B4-BE49-F238E27FC236}">
                <a16:creationId xmlns:a16="http://schemas.microsoft.com/office/drawing/2014/main" xmlns="" id="{AD85541C-8A7E-5447-9958-3F582A722CFC}"/>
              </a:ext>
            </a:extLst>
          </p:cNvPr>
          <p:cNvPicPr>
            <a:picLocks noChangeAspect="1"/>
          </p:cNvPicPr>
          <p:nvPr userDrawn="1"/>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 y="6549073"/>
            <a:ext cx="897503" cy="273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slide" Target="slide19.xml"/><Relationship Id="rId5" Type="http://schemas.openxmlformats.org/officeDocument/2006/relationships/slide" Target="slide26.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w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www.ohiocountylibrary.org/wheeling-history/the-capitals-and-capitols-of-west-virginia/5324" TargetMode="External"/><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hyperlink" Target="http://en.wikipedia.org/wiki/United_Mine_Worker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6.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djEolMr6SKM" TargetMode="External"/><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Bureau_of_Refugees,_Freedmen_and_Abandoned_Lands" TargetMode="External"/><Relationship Id="rId4" Type="http://schemas.openxmlformats.org/officeDocument/2006/relationships/image" Target="../media/image3.wmf"/><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Ku_Klux_Klan" TargetMode="External"/><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609600" y="838200"/>
            <a:ext cx="7924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2800" dirty="0" smtClean="0">
                <a:cs typeface="+mn-cs"/>
              </a:rPr>
              <a:t>CHAPTER 13</a:t>
            </a:r>
          </a:p>
          <a:p>
            <a:pPr algn="ctr" eaLnBrk="1" hangingPunct="1">
              <a:spcBef>
                <a:spcPct val="50000"/>
              </a:spcBef>
              <a:defRPr/>
            </a:pPr>
            <a:r>
              <a:rPr lang="en-US" sz="3600" dirty="0" smtClean="0">
                <a:solidFill>
                  <a:srgbClr val="CC3300"/>
                </a:solidFill>
                <a:cs typeface="+mn-cs"/>
              </a:rPr>
              <a:t>WEST VIRGINIA AND RECONSTRUCTION</a:t>
            </a:r>
          </a:p>
          <a:p>
            <a:pPr algn="ctr" eaLnBrk="1" hangingPunct="1">
              <a:spcBef>
                <a:spcPct val="50000"/>
              </a:spcBef>
              <a:defRPr/>
            </a:pPr>
            <a:endParaRPr lang="en-US" sz="1800" b="0" dirty="0" smtClean="0">
              <a:cs typeface="+mn-cs"/>
            </a:endParaRPr>
          </a:p>
          <a:p>
            <a:pPr eaLnBrk="1" hangingPunct="1">
              <a:spcBef>
                <a:spcPct val="50000"/>
              </a:spcBef>
              <a:defRPr/>
            </a:pPr>
            <a:r>
              <a:rPr lang="en-US" sz="2800" dirty="0" smtClean="0">
                <a:cs typeface="+mn-cs"/>
              </a:rPr>
              <a:t>	Section 1	  </a:t>
            </a:r>
            <a:r>
              <a:rPr lang="en-US" sz="2800" dirty="0" smtClean="0">
                <a:solidFill>
                  <a:srgbClr val="0033CC"/>
                </a:solidFill>
                <a:cs typeface="+mn-cs"/>
                <a:hlinkClick r:id="" action="ppaction://hlinkshowjump?jump=nextslide"/>
              </a:rPr>
              <a:t>Social Changes</a:t>
            </a:r>
            <a:endParaRPr lang="en-US" sz="2800" dirty="0" smtClean="0">
              <a:solidFill>
                <a:srgbClr val="0033CC"/>
              </a:solidFill>
              <a:cs typeface="+mn-cs"/>
            </a:endParaRPr>
          </a:p>
          <a:p>
            <a:pPr eaLnBrk="1" hangingPunct="1">
              <a:spcBef>
                <a:spcPct val="50000"/>
              </a:spcBef>
              <a:defRPr/>
            </a:pPr>
            <a:r>
              <a:rPr lang="en-US" sz="2800" dirty="0" smtClean="0">
                <a:cs typeface="+mn-cs"/>
              </a:rPr>
              <a:t>	Section 2     </a:t>
            </a:r>
            <a:r>
              <a:rPr lang="en-US" sz="2800" dirty="0" smtClean="0">
                <a:solidFill>
                  <a:srgbClr val="0033CC"/>
                </a:solidFill>
                <a:cs typeface="+mn-cs"/>
                <a:hlinkClick r:id="rId3" action="ppaction://hlinksldjump"/>
              </a:rPr>
              <a:t>Political Changes</a:t>
            </a:r>
            <a:endParaRPr lang="en-US" sz="2800" dirty="0" smtClean="0">
              <a:solidFill>
                <a:srgbClr val="0033CC"/>
              </a:solidFill>
              <a:cs typeface="+mn-cs"/>
            </a:endParaRPr>
          </a:p>
          <a:p>
            <a:pPr eaLnBrk="1" hangingPunct="1">
              <a:spcBef>
                <a:spcPct val="50000"/>
              </a:spcBef>
              <a:defRPr/>
            </a:pPr>
            <a:r>
              <a:rPr lang="en-US" sz="2800" dirty="0" smtClean="0">
                <a:cs typeface="+mn-cs"/>
              </a:rPr>
              <a:t>	Section 3</a:t>
            </a:r>
            <a:r>
              <a:rPr lang="en-US" sz="2800" dirty="0" smtClean="0">
                <a:solidFill>
                  <a:srgbClr val="0033CC"/>
                </a:solidFill>
                <a:cs typeface="+mn-cs"/>
              </a:rPr>
              <a:t>	   </a:t>
            </a:r>
            <a:r>
              <a:rPr lang="en-US" sz="2800" dirty="0" smtClean="0">
                <a:solidFill>
                  <a:srgbClr val="0033CC"/>
                </a:solidFill>
                <a:cs typeface="+mn-cs"/>
                <a:hlinkClick r:id="rId4" action="ppaction://hlinksldjump"/>
              </a:rPr>
              <a:t>The Rise of Labor Unions</a:t>
            </a:r>
            <a:endParaRPr lang="en-US" sz="2800" dirty="0" smtClean="0">
              <a:solidFill>
                <a:srgbClr val="0033CC"/>
              </a:solidFill>
              <a:cs typeface="+mn-cs"/>
            </a:endParaRPr>
          </a:p>
          <a:p>
            <a:pPr eaLnBrk="1" hangingPunct="1">
              <a:spcBef>
                <a:spcPct val="50000"/>
              </a:spcBef>
              <a:defRPr/>
            </a:pPr>
            <a:r>
              <a:rPr lang="en-US" sz="2800" dirty="0" smtClean="0">
                <a:cs typeface="+mn-cs"/>
              </a:rPr>
              <a:t>	Section 4</a:t>
            </a:r>
            <a:r>
              <a:rPr lang="en-US" sz="2800" dirty="0" smtClean="0">
                <a:solidFill>
                  <a:srgbClr val="0033CC"/>
                </a:solidFill>
                <a:cs typeface="+mn-cs"/>
              </a:rPr>
              <a:t>	   </a:t>
            </a:r>
            <a:r>
              <a:rPr lang="en-US" sz="2800" dirty="0" smtClean="0">
                <a:solidFill>
                  <a:srgbClr val="0033CC"/>
                </a:solidFill>
                <a:cs typeface="+mn-cs"/>
                <a:hlinkClick r:id="rId5" action="ppaction://hlinksldjump"/>
              </a:rPr>
              <a:t>A Famous Feud</a:t>
            </a:r>
            <a:endParaRPr lang="en-US" sz="1800" dirty="0" smtClean="0">
              <a:cs typeface="+mn-cs"/>
            </a:endParaRPr>
          </a:p>
          <a:p>
            <a:pPr algn="ctr" eaLnBrk="1" hangingPunct="1">
              <a:spcBef>
                <a:spcPct val="50000"/>
              </a:spcBef>
              <a:defRPr/>
            </a:pPr>
            <a:endParaRPr lang="en-US" sz="1800" dirty="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0" y="0"/>
            <a:ext cx="6096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dirty="0" smtClean="0">
                <a:solidFill>
                  <a:srgbClr val="CC3300"/>
                </a:solidFill>
                <a:cs typeface="+mn-cs"/>
              </a:rPr>
              <a:t>BOUNDARY DISPUTES WITH NEIGHBORING STATES</a:t>
            </a:r>
            <a:endParaRPr lang="en-US" dirty="0" smtClean="0">
              <a:cs typeface="+mn-cs"/>
            </a:endParaRPr>
          </a:p>
        </p:txBody>
      </p:sp>
      <p:sp>
        <p:nvSpPr>
          <p:cNvPr id="166917" name="Rectangle 5"/>
          <p:cNvSpPr>
            <a:spLocks noChangeArrowheads="1"/>
          </p:cNvSpPr>
          <p:nvPr/>
        </p:nvSpPr>
        <p:spPr bwMode="auto">
          <a:xfrm>
            <a:off x="228600" y="5410200"/>
            <a:ext cx="510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cs typeface="+mn-cs"/>
              </a:rPr>
              <a:t>The boundary dispute with Maryland was decided by the Supreme Court which ruled that the Fairfax Stone was the beginning point of the border between the two states.  </a:t>
            </a:r>
          </a:p>
        </p:txBody>
      </p:sp>
      <p:sp>
        <p:nvSpPr>
          <p:cNvPr id="166918" name="Rectangle 6"/>
          <p:cNvSpPr>
            <a:spLocks noChangeArrowheads="1"/>
          </p:cNvSpPr>
          <p:nvPr/>
        </p:nvSpPr>
        <p:spPr bwMode="auto">
          <a:xfrm>
            <a:off x="3276600" y="3200400"/>
            <a:ext cx="5791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dirty="0">
                <a:solidFill>
                  <a:srgbClr val="006600"/>
                </a:solidFill>
                <a:cs typeface="+mn-cs"/>
              </a:rPr>
              <a:t>West Virginia and Ohio disputed the boundary line between the two states in the Ohio River.  The settlement set West Virginia’s border at the low-water mark on the north side of the Ohio River.  This decision gave West Virginia all the islands in the Ohio River that border the two states.</a:t>
            </a:r>
          </a:p>
        </p:txBody>
      </p:sp>
      <p:sp>
        <p:nvSpPr>
          <p:cNvPr id="166919" name="Rectangle 7"/>
          <p:cNvSpPr>
            <a:spLocks noChangeArrowheads="1"/>
          </p:cNvSpPr>
          <p:nvPr/>
        </p:nvSpPr>
        <p:spPr bwMode="auto">
          <a:xfrm>
            <a:off x="0" y="1524000"/>
            <a:ext cx="6248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dirty="0">
                <a:cs typeface="+mn-cs"/>
              </a:rPr>
              <a:t>Virginia sued to regain Jefferson and Berkeley counties. Virginia argued that West Virginia was an illegal state. The United States Congress denied Virginia’s claim. However, the matter was appealed to the United States Supreme Court. The Court ruled in favor of West Virginia.</a:t>
            </a:r>
          </a:p>
        </p:txBody>
      </p:sp>
      <p:sp>
        <p:nvSpPr>
          <p:cNvPr id="166920" name="Rectangle 8"/>
          <p:cNvSpPr>
            <a:spLocks noChangeArrowheads="1"/>
          </p:cNvSpPr>
          <p:nvPr/>
        </p:nvSpPr>
        <p:spPr bwMode="auto">
          <a:xfrm>
            <a:off x="1644650" y="1041400"/>
            <a:ext cx="2381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2000" dirty="0">
                <a:solidFill>
                  <a:srgbClr val="000099"/>
                </a:solidFill>
                <a:cs typeface="+mn-cs"/>
              </a:rPr>
              <a:t>After the Civil War</a:t>
            </a:r>
          </a:p>
        </p:txBody>
      </p:sp>
      <p:pic>
        <p:nvPicPr>
          <p:cNvPr id="166926"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l="6114" t="19354" r="6242" b="5162"/>
          <a:stretch>
            <a:fillRect/>
          </a:stretch>
        </p:blipFill>
        <p:spPr bwMode="auto">
          <a:xfrm>
            <a:off x="6096000" y="381000"/>
            <a:ext cx="2819400"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6927"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429000"/>
            <a:ext cx="28956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6928"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7400" y="5029200"/>
            <a:ext cx="2438400"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6920">
                                            <p:txEl>
                                              <p:pRg st="0" end="0"/>
                                            </p:txEl>
                                          </p:spTgt>
                                        </p:tgtEl>
                                        <p:attrNameLst>
                                          <p:attrName>style.visibility</p:attrName>
                                        </p:attrNameLst>
                                      </p:cBhvr>
                                      <p:to>
                                        <p:strVal val="visible"/>
                                      </p:to>
                                    </p:set>
                                    <p:anim calcmode="discrete" valueType="clr">
                                      <p:cBhvr override="childStyle">
                                        <p:cTn id="7" dur="80"/>
                                        <p:tgtEl>
                                          <p:spTgt spid="1669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69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692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66919">
                                            <p:txEl>
                                              <p:pRg st="0" end="0"/>
                                            </p:txEl>
                                          </p:spTgt>
                                        </p:tgtEl>
                                        <p:attrNameLst>
                                          <p:attrName>style.visibility</p:attrName>
                                        </p:attrNameLst>
                                      </p:cBhvr>
                                      <p:to>
                                        <p:strVal val="visible"/>
                                      </p:to>
                                    </p:set>
                                    <p:anim calcmode="lin" valueType="num">
                                      <p:cBhvr>
                                        <p:cTn id="14" dur="1000" fill="hold"/>
                                        <p:tgtEl>
                                          <p:spTgt spid="16691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1669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6919">
                                            <p:txEl>
                                              <p:pRg st="0" end="0"/>
                                            </p:txEl>
                                          </p:spTgt>
                                        </p:tgtEl>
                                      </p:cBhvr>
                                    </p:animEffect>
                                  </p:childTnLst>
                                </p:cTn>
                              </p:par>
                            </p:childTnLst>
                          </p:cTn>
                        </p:par>
                        <p:par>
                          <p:cTn id="17" fill="hold" nodeType="afterGroup">
                            <p:stCondLst>
                              <p:cond delay="1000"/>
                            </p:stCondLst>
                            <p:childTnLst>
                              <p:par>
                                <p:cTn id="18" presetID="2" presetClass="entr" presetSubtype="3" fill="hold" nodeType="afterEffect">
                                  <p:stCondLst>
                                    <p:cond delay="0"/>
                                  </p:stCondLst>
                                  <p:childTnLst>
                                    <p:set>
                                      <p:cBhvr>
                                        <p:cTn id="19" dur="1" fill="hold">
                                          <p:stCondLst>
                                            <p:cond delay="0"/>
                                          </p:stCondLst>
                                        </p:cTn>
                                        <p:tgtEl>
                                          <p:spTgt spid="166926"/>
                                        </p:tgtEl>
                                        <p:attrNameLst>
                                          <p:attrName>style.visibility</p:attrName>
                                        </p:attrNameLst>
                                      </p:cBhvr>
                                      <p:to>
                                        <p:strVal val="visible"/>
                                      </p:to>
                                    </p:set>
                                    <p:anim calcmode="lin" valueType="num">
                                      <p:cBhvr additive="base">
                                        <p:cTn id="20" dur="500" fill="hold"/>
                                        <p:tgtEl>
                                          <p:spTgt spid="166926"/>
                                        </p:tgtEl>
                                        <p:attrNameLst>
                                          <p:attrName>ppt_x</p:attrName>
                                        </p:attrNameLst>
                                      </p:cBhvr>
                                      <p:tavLst>
                                        <p:tav tm="0">
                                          <p:val>
                                            <p:strVal val="1+#ppt_w/2"/>
                                          </p:val>
                                        </p:tav>
                                        <p:tav tm="100000">
                                          <p:val>
                                            <p:strVal val="#ppt_x"/>
                                          </p:val>
                                        </p:tav>
                                      </p:tavLst>
                                    </p:anim>
                                    <p:anim calcmode="lin" valueType="num">
                                      <p:cBhvr additive="base">
                                        <p:cTn id="21" dur="500" fill="hold"/>
                                        <p:tgtEl>
                                          <p:spTgt spid="166926"/>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nodeType="clickEffect">
                                  <p:stCondLst>
                                    <p:cond delay="0"/>
                                  </p:stCondLst>
                                  <p:childTnLst>
                                    <p:set>
                                      <p:cBhvr>
                                        <p:cTn id="25" dur="1" fill="hold">
                                          <p:stCondLst>
                                            <p:cond delay="0"/>
                                          </p:stCondLst>
                                        </p:cTn>
                                        <p:tgtEl>
                                          <p:spTgt spid="166918">
                                            <p:txEl>
                                              <p:pRg st="0" end="0"/>
                                            </p:txEl>
                                          </p:spTgt>
                                        </p:tgtEl>
                                        <p:attrNameLst>
                                          <p:attrName>style.visibility</p:attrName>
                                        </p:attrNameLst>
                                      </p:cBhvr>
                                      <p:to>
                                        <p:strVal val="visible"/>
                                      </p:to>
                                    </p:set>
                                    <p:animEffect transition="in" filter="diamond(in)">
                                      <p:cBhvr>
                                        <p:cTn id="26" dur="2000"/>
                                        <p:tgtEl>
                                          <p:spTgt spid="166918">
                                            <p:txEl>
                                              <p:pRg st="0" end="0"/>
                                            </p:txEl>
                                          </p:spTgt>
                                        </p:tgtEl>
                                      </p:cBhvr>
                                    </p:animEffect>
                                  </p:childTnLst>
                                </p:cTn>
                              </p:par>
                            </p:childTnLst>
                          </p:cTn>
                        </p:par>
                        <p:par>
                          <p:cTn id="27" fill="hold" nodeType="afterGroup">
                            <p:stCondLst>
                              <p:cond delay="2000"/>
                            </p:stCondLst>
                            <p:childTnLst>
                              <p:par>
                                <p:cTn id="28" presetID="24" presetClass="entr" presetSubtype="0" fill="hold" nodeType="afterEffect">
                                  <p:stCondLst>
                                    <p:cond delay="0"/>
                                  </p:stCondLst>
                                  <p:childTnLst>
                                    <p:set>
                                      <p:cBhvr>
                                        <p:cTn id="29" dur="1" fill="hold">
                                          <p:stCondLst>
                                            <p:cond delay="0"/>
                                          </p:stCondLst>
                                        </p:cTn>
                                        <p:tgtEl>
                                          <p:spTgt spid="166927"/>
                                        </p:tgtEl>
                                        <p:attrNameLst>
                                          <p:attrName>style.visibility</p:attrName>
                                        </p:attrNameLst>
                                      </p:cBhvr>
                                      <p:to>
                                        <p:strVal val="visible"/>
                                      </p:to>
                                    </p:set>
                                    <p:anim to="" calcmode="lin" valueType="num">
                                      <p:cBhvr>
                                        <p:cTn id="30" dur="1" fill="hold"/>
                                        <p:tgtEl>
                                          <p:spTgt spid="166927"/>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166917"/>
                                        </p:tgtEl>
                                        <p:attrNameLst>
                                          <p:attrName>style.visibility</p:attrName>
                                        </p:attrNameLst>
                                      </p:cBhvr>
                                      <p:to>
                                        <p:strVal val="visible"/>
                                      </p:to>
                                    </p:set>
                                    <p:animEffect transition="in" filter="fade">
                                      <p:cBhvr>
                                        <p:cTn id="35" dur="800" decel="100000"/>
                                        <p:tgtEl>
                                          <p:spTgt spid="166917"/>
                                        </p:tgtEl>
                                      </p:cBhvr>
                                    </p:animEffect>
                                    <p:anim calcmode="lin" valueType="num">
                                      <p:cBhvr>
                                        <p:cTn id="36" dur="800" decel="100000" fill="hold"/>
                                        <p:tgtEl>
                                          <p:spTgt spid="166917"/>
                                        </p:tgtEl>
                                        <p:attrNameLst>
                                          <p:attrName>style.rotation</p:attrName>
                                        </p:attrNameLst>
                                      </p:cBhvr>
                                      <p:tavLst>
                                        <p:tav tm="0">
                                          <p:val>
                                            <p:fltVal val="-90"/>
                                          </p:val>
                                        </p:tav>
                                        <p:tav tm="100000">
                                          <p:val>
                                            <p:fltVal val="0"/>
                                          </p:val>
                                        </p:tav>
                                      </p:tavLst>
                                    </p:anim>
                                    <p:anim calcmode="lin" valueType="num">
                                      <p:cBhvr>
                                        <p:cTn id="37" dur="800" decel="100000" fill="hold"/>
                                        <p:tgtEl>
                                          <p:spTgt spid="166917"/>
                                        </p:tgtEl>
                                        <p:attrNameLst>
                                          <p:attrName>ppt_x</p:attrName>
                                        </p:attrNameLst>
                                      </p:cBhvr>
                                      <p:tavLst>
                                        <p:tav tm="0">
                                          <p:val>
                                            <p:strVal val="#ppt_x+0.4"/>
                                          </p:val>
                                        </p:tav>
                                        <p:tav tm="100000">
                                          <p:val>
                                            <p:strVal val="#ppt_x-0.05"/>
                                          </p:val>
                                        </p:tav>
                                      </p:tavLst>
                                    </p:anim>
                                    <p:anim calcmode="lin" valueType="num">
                                      <p:cBhvr>
                                        <p:cTn id="38" dur="800" decel="100000" fill="hold"/>
                                        <p:tgtEl>
                                          <p:spTgt spid="166917"/>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66917"/>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66917"/>
                                        </p:tgtEl>
                                        <p:attrNameLst>
                                          <p:attrName>ppt_y</p:attrName>
                                        </p:attrNameLst>
                                      </p:cBhvr>
                                      <p:tavLst>
                                        <p:tav tm="0">
                                          <p:val>
                                            <p:strVal val="#ppt_y+0.1"/>
                                          </p:val>
                                        </p:tav>
                                        <p:tav tm="100000">
                                          <p:val>
                                            <p:strVal val="#ppt_y"/>
                                          </p:val>
                                        </p:tav>
                                      </p:tavLst>
                                    </p:anim>
                                  </p:childTnLst>
                                </p:cTn>
                              </p:par>
                            </p:childTnLst>
                          </p:cTn>
                        </p:par>
                        <p:par>
                          <p:cTn id="41" fill="hold" nodeType="afterGroup">
                            <p:stCondLst>
                              <p:cond delay="1000"/>
                            </p:stCondLst>
                            <p:childTnLst>
                              <p:par>
                                <p:cTn id="42" presetID="24" presetClass="entr" presetSubtype="0" fill="hold" nodeType="afterEffect">
                                  <p:stCondLst>
                                    <p:cond delay="0"/>
                                  </p:stCondLst>
                                  <p:childTnLst>
                                    <p:set>
                                      <p:cBhvr>
                                        <p:cTn id="43" dur="1" fill="hold">
                                          <p:stCondLst>
                                            <p:cond delay="0"/>
                                          </p:stCondLst>
                                        </p:cTn>
                                        <p:tgtEl>
                                          <p:spTgt spid="166928"/>
                                        </p:tgtEl>
                                        <p:attrNameLst>
                                          <p:attrName>style.visibility</p:attrName>
                                        </p:attrNameLst>
                                      </p:cBhvr>
                                      <p:to>
                                        <p:strVal val="visible"/>
                                      </p:to>
                                    </p:set>
                                    <p:anim to="" calcmode="lin" valueType="num">
                                      <p:cBhvr>
                                        <p:cTn id="44" dur="1" fill="hold"/>
                                        <p:tgtEl>
                                          <p:spTgt spid="1669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447925" y="152400"/>
            <a:ext cx="4248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3200" dirty="0">
                <a:solidFill>
                  <a:srgbClr val="CC3300"/>
                </a:solidFill>
                <a:cs typeface="+mn-cs"/>
              </a:rPr>
              <a:t>THE VIRGINIA DEBT </a:t>
            </a:r>
          </a:p>
        </p:txBody>
      </p:sp>
      <p:sp>
        <p:nvSpPr>
          <p:cNvPr id="235525" name="Rectangle 5"/>
          <p:cNvSpPr>
            <a:spLocks noChangeArrowheads="1"/>
          </p:cNvSpPr>
          <p:nvPr/>
        </p:nvSpPr>
        <p:spPr bwMode="auto">
          <a:xfrm>
            <a:off x="457200" y="1019175"/>
            <a:ext cx="822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6600"/>
                </a:solidFill>
                <a:cs typeface="+mn-cs"/>
              </a:rPr>
              <a:t>During the Civil War, the federal government gave money intended for the State of Virginia to the Restored Government in Wheeling.</a:t>
            </a:r>
          </a:p>
        </p:txBody>
      </p:sp>
      <p:sp>
        <p:nvSpPr>
          <p:cNvPr id="235527" name="Rectangle 7"/>
          <p:cNvSpPr>
            <a:spLocks noChangeArrowheads="1"/>
          </p:cNvSpPr>
          <p:nvPr/>
        </p:nvSpPr>
        <p:spPr bwMode="auto">
          <a:xfrm>
            <a:off x="687388" y="2162175"/>
            <a:ext cx="7769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6600"/>
                </a:solidFill>
                <a:cs typeface="+mn-cs"/>
              </a:rPr>
              <a:t>The Restored Government of Virginia in turn gave some of these monies to the new State of West Virginia.</a:t>
            </a:r>
          </a:p>
        </p:txBody>
      </p:sp>
      <p:sp>
        <p:nvSpPr>
          <p:cNvPr id="235528" name="Rectangle 8"/>
          <p:cNvSpPr>
            <a:spLocks noChangeArrowheads="1"/>
          </p:cNvSpPr>
          <p:nvPr/>
        </p:nvSpPr>
        <p:spPr bwMode="auto">
          <a:xfrm>
            <a:off x="114300" y="3381375"/>
            <a:ext cx="8915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cs typeface="+mn-cs"/>
              </a:rPr>
              <a:t>West Virginia’s 1863 Constitution acknowledged an agreement made at the Second Wheeling Convention requiring West Virginia to pay a fair share of Virginia’s public debt as of January 1, 1863.</a:t>
            </a:r>
          </a:p>
        </p:txBody>
      </p:sp>
      <p:sp>
        <p:nvSpPr>
          <p:cNvPr id="235529" name="Rectangle 9"/>
          <p:cNvSpPr>
            <a:spLocks noChangeArrowheads="1"/>
          </p:cNvSpPr>
          <p:nvPr/>
        </p:nvSpPr>
        <p:spPr bwMode="auto">
          <a:xfrm>
            <a:off x="381000" y="4829175"/>
            <a:ext cx="838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solidFill>
                  <a:srgbClr val="006600"/>
                </a:solidFill>
                <a:cs typeface="+mn-cs"/>
              </a:rPr>
              <a:t>Since the two states could not agree on an amount, Virginia took matters into its hands and told West Virginia that the debt now totaled $34 million.  That was considerably more than the $1 million that West Virginia believed it owed.  West Virginia also contended that Virginia owed it $500,000.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35525"/>
                                        </p:tgtEl>
                                        <p:attrNameLst>
                                          <p:attrName>style.visibility</p:attrName>
                                        </p:attrNameLst>
                                      </p:cBhvr>
                                      <p:to>
                                        <p:strVal val="visible"/>
                                      </p:to>
                                    </p:set>
                                    <p:animEffect transition="in" filter="fade">
                                      <p:cBhvr>
                                        <p:cTn id="7" dur="800" decel="100000"/>
                                        <p:tgtEl>
                                          <p:spTgt spid="235525"/>
                                        </p:tgtEl>
                                      </p:cBhvr>
                                    </p:animEffect>
                                    <p:anim calcmode="lin" valueType="num">
                                      <p:cBhvr>
                                        <p:cTn id="8" dur="800" decel="100000" fill="hold"/>
                                        <p:tgtEl>
                                          <p:spTgt spid="235525"/>
                                        </p:tgtEl>
                                        <p:attrNameLst>
                                          <p:attrName>style.rotation</p:attrName>
                                        </p:attrNameLst>
                                      </p:cBhvr>
                                      <p:tavLst>
                                        <p:tav tm="0">
                                          <p:val>
                                            <p:fltVal val="-90"/>
                                          </p:val>
                                        </p:tav>
                                        <p:tav tm="100000">
                                          <p:val>
                                            <p:fltVal val="0"/>
                                          </p:val>
                                        </p:tav>
                                      </p:tavLst>
                                    </p:anim>
                                    <p:anim calcmode="lin" valueType="num">
                                      <p:cBhvr>
                                        <p:cTn id="9" dur="800" decel="100000" fill="hold"/>
                                        <p:tgtEl>
                                          <p:spTgt spid="235525"/>
                                        </p:tgtEl>
                                        <p:attrNameLst>
                                          <p:attrName>ppt_x</p:attrName>
                                        </p:attrNameLst>
                                      </p:cBhvr>
                                      <p:tavLst>
                                        <p:tav tm="0">
                                          <p:val>
                                            <p:strVal val="#ppt_x+0.4"/>
                                          </p:val>
                                        </p:tav>
                                        <p:tav tm="100000">
                                          <p:val>
                                            <p:strVal val="#ppt_x-0.05"/>
                                          </p:val>
                                        </p:tav>
                                      </p:tavLst>
                                    </p:anim>
                                    <p:anim calcmode="lin" valueType="num">
                                      <p:cBhvr>
                                        <p:cTn id="10" dur="800" decel="100000" fill="hold"/>
                                        <p:tgtEl>
                                          <p:spTgt spid="23552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2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2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235527">
                                            <p:txEl>
                                              <p:pRg st="0" end="0"/>
                                            </p:txEl>
                                          </p:spTgt>
                                        </p:tgtEl>
                                        <p:attrNameLst>
                                          <p:attrName>style.visibility</p:attrName>
                                        </p:attrNameLst>
                                      </p:cBhvr>
                                      <p:to>
                                        <p:strVal val="visible"/>
                                      </p:to>
                                    </p:set>
                                    <p:animEffect transition="in" filter="fade">
                                      <p:cBhvr>
                                        <p:cTn id="17" dur="800" decel="100000"/>
                                        <p:tgtEl>
                                          <p:spTgt spid="235527">
                                            <p:txEl>
                                              <p:pRg st="0" end="0"/>
                                            </p:txEl>
                                          </p:spTgt>
                                        </p:tgtEl>
                                      </p:cBhvr>
                                    </p:animEffect>
                                    <p:anim calcmode="lin" valueType="num">
                                      <p:cBhvr>
                                        <p:cTn id="18" dur="800" decel="100000" fill="hold"/>
                                        <p:tgtEl>
                                          <p:spTgt spid="23552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3552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3552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3552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3552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35528"/>
                                        </p:tgtEl>
                                        <p:attrNameLst>
                                          <p:attrName>style.visibility</p:attrName>
                                        </p:attrNameLst>
                                      </p:cBhvr>
                                      <p:to>
                                        <p:strVal val="visible"/>
                                      </p:to>
                                    </p:set>
                                    <p:animEffect transition="in" filter="fade">
                                      <p:cBhvr>
                                        <p:cTn id="27" dur="800" decel="100000"/>
                                        <p:tgtEl>
                                          <p:spTgt spid="235528"/>
                                        </p:tgtEl>
                                      </p:cBhvr>
                                    </p:animEffect>
                                    <p:anim calcmode="lin" valueType="num">
                                      <p:cBhvr>
                                        <p:cTn id="28" dur="800" decel="100000" fill="hold"/>
                                        <p:tgtEl>
                                          <p:spTgt spid="235528"/>
                                        </p:tgtEl>
                                        <p:attrNameLst>
                                          <p:attrName>style.rotation</p:attrName>
                                        </p:attrNameLst>
                                      </p:cBhvr>
                                      <p:tavLst>
                                        <p:tav tm="0">
                                          <p:val>
                                            <p:fltVal val="-90"/>
                                          </p:val>
                                        </p:tav>
                                        <p:tav tm="100000">
                                          <p:val>
                                            <p:fltVal val="0"/>
                                          </p:val>
                                        </p:tav>
                                      </p:tavLst>
                                    </p:anim>
                                    <p:anim calcmode="lin" valueType="num">
                                      <p:cBhvr>
                                        <p:cTn id="29" dur="800" decel="100000" fill="hold"/>
                                        <p:tgtEl>
                                          <p:spTgt spid="235528"/>
                                        </p:tgtEl>
                                        <p:attrNameLst>
                                          <p:attrName>ppt_x</p:attrName>
                                        </p:attrNameLst>
                                      </p:cBhvr>
                                      <p:tavLst>
                                        <p:tav tm="0">
                                          <p:val>
                                            <p:strVal val="#ppt_x+0.4"/>
                                          </p:val>
                                        </p:tav>
                                        <p:tav tm="100000">
                                          <p:val>
                                            <p:strVal val="#ppt_x-0.05"/>
                                          </p:val>
                                        </p:tav>
                                      </p:tavLst>
                                    </p:anim>
                                    <p:anim calcmode="lin" valueType="num">
                                      <p:cBhvr>
                                        <p:cTn id="30" dur="800" decel="100000" fill="hold"/>
                                        <p:tgtEl>
                                          <p:spTgt spid="235528"/>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35528"/>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35528"/>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35529"/>
                                        </p:tgtEl>
                                        <p:attrNameLst>
                                          <p:attrName>style.visibility</p:attrName>
                                        </p:attrNameLst>
                                      </p:cBhvr>
                                      <p:to>
                                        <p:strVal val="visible"/>
                                      </p:to>
                                    </p:set>
                                    <p:animEffect transition="in" filter="fade">
                                      <p:cBhvr>
                                        <p:cTn id="37" dur="800" decel="100000"/>
                                        <p:tgtEl>
                                          <p:spTgt spid="235529"/>
                                        </p:tgtEl>
                                      </p:cBhvr>
                                    </p:animEffect>
                                    <p:anim calcmode="lin" valueType="num">
                                      <p:cBhvr>
                                        <p:cTn id="38" dur="800" decel="100000" fill="hold"/>
                                        <p:tgtEl>
                                          <p:spTgt spid="235529"/>
                                        </p:tgtEl>
                                        <p:attrNameLst>
                                          <p:attrName>style.rotation</p:attrName>
                                        </p:attrNameLst>
                                      </p:cBhvr>
                                      <p:tavLst>
                                        <p:tav tm="0">
                                          <p:val>
                                            <p:fltVal val="-90"/>
                                          </p:val>
                                        </p:tav>
                                        <p:tav tm="100000">
                                          <p:val>
                                            <p:fltVal val="0"/>
                                          </p:val>
                                        </p:tav>
                                      </p:tavLst>
                                    </p:anim>
                                    <p:anim calcmode="lin" valueType="num">
                                      <p:cBhvr>
                                        <p:cTn id="39" dur="800" decel="100000" fill="hold"/>
                                        <p:tgtEl>
                                          <p:spTgt spid="235529"/>
                                        </p:tgtEl>
                                        <p:attrNameLst>
                                          <p:attrName>ppt_x</p:attrName>
                                        </p:attrNameLst>
                                      </p:cBhvr>
                                      <p:tavLst>
                                        <p:tav tm="0">
                                          <p:val>
                                            <p:strVal val="#ppt_x+0.4"/>
                                          </p:val>
                                        </p:tav>
                                        <p:tav tm="100000">
                                          <p:val>
                                            <p:strVal val="#ppt_x-0.05"/>
                                          </p:val>
                                        </p:tav>
                                      </p:tavLst>
                                    </p:anim>
                                    <p:anim calcmode="lin" valueType="num">
                                      <p:cBhvr>
                                        <p:cTn id="40" dur="800" decel="100000" fill="hold"/>
                                        <p:tgtEl>
                                          <p:spTgt spid="23552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3552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355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p:bldP spid="235528" grpId="0"/>
      <p:bldP spid="2355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133600" y="1524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mtClean="0">
                <a:solidFill>
                  <a:srgbClr val="CC3300"/>
                </a:solidFill>
                <a:cs typeface="+mn-cs"/>
              </a:rPr>
              <a:t>THE DEBT IS PAID</a:t>
            </a:r>
          </a:p>
        </p:txBody>
      </p:sp>
      <p:sp>
        <p:nvSpPr>
          <p:cNvPr id="168965" name="Rectangle 5"/>
          <p:cNvSpPr>
            <a:spLocks noChangeArrowheads="1"/>
          </p:cNvSpPr>
          <p:nvPr/>
        </p:nvSpPr>
        <p:spPr bwMode="auto">
          <a:xfrm>
            <a:off x="3579813" y="5410200"/>
            <a:ext cx="52593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99"/>
                </a:solidFill>
                <a:cs typeface="+mn-cs"/>
              </a:rPr>
              <a:t>The bonds were due in 1939 and the debt was finally paid on July 1, 1939—some eighty years after the debt was incurred.</a:t>
            </a:r>
          </a:p>
        </p:txBody>
      </p:sp>
      <p:sp>
        <p:nvSpPr>
          <p:cNvPr id="168966" name="Rectangle 6"/>
          <p:cNvSpPr>
            <a:spLocks noChangeArrowheads="1"/>
          </p:cNvSpPr>
          <p:nvPr/>
        </p:nvSpPr>
        <p:spPr bwMode="auto">
          <a:xfrm>
            <a:off x="304800" y="2819400"/>
            <a:ext cx="4114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cs typeface="+mn-cs"/>
              </a:rPr>
              <a:t>In 1919, West Virginia made a cash payment of $1,062,867 and issued bonds for the amount of the rest of the debt. </a:t>
            </a:r>
          </a:p>
        </p:txBody>
      </p:sp>
      <p:sp>
        <p:nvSpPr>
          <p:cNvPr id="168967" name="Rectangle 7"/>
          <p:cNvSpPr>
            <a:spLocks noChangeArrowheads="1"/>
          </p:cNvSpPr>
          <p:nvPr/>
        </p:nvSpPr>
        <p:spPr bwMode="auto">
          <a:xfrm>
            <a:off x="0" y="20574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99"/>
                </a:solidFill>
                <a:cs typeface="+mn-cs"/>
              </a:rPr>
              <a:t>By 1919, because of nonpayment of the debt as well as interest and other charges, West Virginia owed Virginia $14,562,867.</a:t>
            </a:r>
          </a:p>
        </p:txBody>
      </p:sp>
      <p:sp>
        <p:nvSpPr>
          <p:cNvPr id="168968" name="Rectangle 8"/>
          <p:cNvSpPr>
            <a:spLocks noChangeArrowheads="1"/>
          </p:cNvSpPr>
          <p:nvPr/>
        </p:nvSpPr>
        <p:spPr bwMode="auto">
          <a:xfrm>
            <a:off x="152400" y="1295400"/>
            <a:ext cx="883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000" dirty="0">
                <a:cs typeface="+mn-cs"/>
              </a:rPr>
              <a:t>The United States Supreme Court , which ruled in Virginia’s favor, set the amount at $7,182,500.</a:t>
            </a:r>
          </a:p>
        </p:txBody>
      </p:sp>
      <p:sp>
        <p:nvSpPr>
          <p:cNvPr id="168969" name="Rectangle 9"/>
          <p:cNvSpPr>
            <a:spLocks noChangeArrowheads="1"/>
          </p:cNvSpPr>
          <p:nvPr/>
        </p:nvSpPr>
        <p:spPr bwMode="auto">
          <a:xfrm>
            <a:off x="190500" y="7620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400" dirty="0">
                <a:solidFill>
                  <a:srgbClr val="000099"/>
                </a:solidFill>
                <a:cs typeface="+mn-cs"/>
              </a:rPr>
              <a:t>In 1906 Virginia finally sued West Virginia for the money.</a:t>
            </a:r>
          </a:p>
        </p:txBody>
      </p:sp>
      <p:pic>
        <p:nvPicPr>
          <p:cNvPr id="168972"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2971800"/>
            <a:ext cx="3352800"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8973"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l="2740" t="5414" r="1370" b="3119"/>
          <a:stretch>
            <a:fillRect/>
          </a:stretch>
        </p:blipFill>
        <p:spPr bwMode="auto">
          <a:xfrm>
            <a:off x="304800" y="4313238"/>
            <a:ext cx="3200400" cy="20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8969">
                                            <p:txEl>
                                              <p:pRg st="0" end="0"/>
                                            </p:txEl>
                                          </p:spTgt>
                                        </p:tgtEl>
                                        <p:attrNameLst>
                                          <p:attrName>style.visibility</p:attrName>
                                        </p:attrNameLst>
                                      </p:cBhvr>
                                      <p:to>
                                        <p:strVal val="visible"/>
                                      </p:to>
                                    </p:set>
                                    <p:anim calcmode="discrete" valueType="clr">
                                      <p:cBhvr override="childStyle">
                                        <p:cTn id="7" dur="80"/>
                                        <p:tgtEl>
                                          <p:spTgt spid="16896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896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896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nodeType="clickEffect">
                                  <p:stCondLst>
                                    <p:cond delay="0"/>
                                  </p:stCondLst>
                                  <p:childTnLst>
                                    <p:set>
                                      <p:cBhvr>
                                        <p:cTn id="13" dur="1" fill="hold">
                                          <p:stCondLst>
                                            <p:cond delay="0"/>
                                          </p:stCondLst>
                                        </p:cTn>
                                        <p:tgtEl>
                                          <p:spTgt spid="168968">
                                            <p:txEl>
                                              <p:pRg st="0" end="0"/>
                                            </p:txEl>
                                          </p:spTgt>
                                        </p:tgtEl>
                                        <p:attrNameLst>
                                          <p:attrName>style.visibility</p:attrName>
                                        </p:attrNameLst>
                                      </p:cBhvr>
                                      <p:to>
                                        <p:strVal val="visible"/>
                                      </p:to>
                                    </p:set>
                                    <p:anim calcmode="lin" valueType="num">
                                      <p:cBhvr>
                                        <p:cTn id="14" dur="500" decel="50000" fill="hold">
                                          <p:stCondLst>
                                            <p:cond delay="0"/>
                                          </p:stCondLst>
                                        </p:cTn>
                                        <p:tgtEl>
                                          <p:spTgt spid="168968">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68968">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68968">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168968">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68968">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68968">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68968">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6896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nodeType="clickEffect">
                                  <p:stCondLst>
                                    <p:cond delay="0"/>
                                  </p:stCondLst>
                                  <p:childTnLst>
                                    <p:set>
                                      <p:cBhvr>
                                        <p:cTn id="25" dur="1" fill="hold">
                                          <p:stCondLst>
                                            <p:cond delay="0"/>
                                          </p:stCondLst>
                                        </p:cTn>
                                        <p:tgtEl>
                                          <p:spTgt spid="168967">
                                            <p:txEl>
                                              <p:pRg st="0" end="0"/>
                                            </p:txEl>
                                          </p:spTgt>
                                        </p:tgtEl>
                                        <p:attrNameLst>
                                          <p:attrName>style.visibility</p:attrName>
                                        </p:attrNameLst>
                                      </p:cBhvr>
                                      <p:to>
                                        <p:strVal val="visible"/>
                                      </p:to>
                                    </p:set>
                                    <p:anim calcmode="lin" valueType="num">
                                      <p:cBhvr>
                                        <p:cTn id="26" dur="1000" fill="hold"/>
                                        <p:tgtEl>
                                          <p:spTgt spid="168967">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16896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68967">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168966">
                                            <p:txEl>
                                              <p:pRg st="0" end="0"/>
                                            </p:txEl>
                                          </p:spTgt>
                                        </p:tgtEl>
                                        <p:attrNameLst>
                                          <p:attrName>style.visibility</p:attrName>
                                        </p:attrNameLst>
                                      </p:cBhvr>
                                      <p:to>
                                        <p:strVal val="visible"/>
                                      </p:to>
                                    </p:set>
                                    <p:animEffect transition="in" filter="diamond(in)">
                                      <p:cBhvr>
                                        <p:cTn id="33" dur="2000"/>
                                        <p:tgtEl>
                                          <p:spTgt spid="168966">
                                            <p:txEl>
                                              <p:pRg st="0" end="0"/>
                                            </p:txEl>
                                          </p:spTgt>
                                        </p:tgtEl>
                                      </p:cBhvr>
                                    </p:animEffect>
                                  </p:childTnLst>
                                </p:cTn>
                              </p:par>
                            </p:childTnLst>
                          </p:cTn>
                        </p:par>
                        <p:par>
                          <p:cTn id="34" fill="hold" nodeType="afterGroup">
                            <p:stCondLst>
                              <p:cond delay="2000"/>
                            </p:stCondLst>
                            <p:childTnLst>
                              <p:par>
                                <p:cTn id="35" presetID="24" presetClass="entr" presetSubtype="0" fill="hold" nodeType="afterEffect">
                                  <p:stCondLst>
                                    <p:cond delay="0"/>
                                  </p:stCondLst>
                                  <p:childTnLst>
                                    <p:set>
                                      <p:cBhvr>
                                        <p:cTn id="36" dur="1" fill="hold">
                                          <p:stCondLst>
                                            <p:cond delay="0"/>
                                          </p:stCondLst>
                                        </p:cTn>
                                        <p:tgtEl>
                                          <p:spTgt spid="168972"/>
                                        </p:tgtEl>
                                        <p:attrNameLst>
                                          <p:attrName>style.visibility</p:attrName>
                                        </p:attrNameLst>
                                      </p:cBhvr>
                                      <p:to>
                                        <p:strVal val="visible"/>
                                      </p:to>
                                    </p:set>
                                    <p:anim to="" calcmode="lin" valueType="num">
                                      <p:cBhvr>
                                        <p:cTn id="37" dur="1" fill="hold"/>
                                        <p:tgtEl>
                                          <p:spTgt spid="168972"/>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0" presetClass="entr" presetSubtype="0" fill="hold" nodeType="clickEffect">
                                  <p:stCondLst>
                                    <p:cond delay="0"/>
                                  </p:stCondLst>
                                  <p:childTnLst>
                                    <p:set>
                                      <p:cBhvr>
                                        <p:cTn id="41" dur="1" fill="hold">
                                          <p:stCondLst>
                                            <p:cond delay="0"/>
                                          </p:stCondLst>
                                        </p:cTn>
                                        <p:tgtEl>
                                          <p:spTgt spid="168965">
                                            <p:txEl>
                                              <p:pRg st="0" end="0"/>
                                            </p:txEl>
                                          </p:spTgt>
                                        </p:tgtEl>
                                        <p:attrNameLst>
                                          <p:attrName>style.visibility</p:attrName>
                                        </p:attrNameLst>
                                      </p:cBhvr>
                                      <p:to>
                                        <p:strVal val="visible"/>
                                      </p:to>
                                    </p:set>
                                    <p:animEffect transition="in" filter="fade">
                                      <p:cBhvr>
                                        <p:cTn id="42" dur="800" decel="100000"/>
                                        <p:tgtEl>
                                          <p:spTgt spid="168965">
                                            <p:txEl>
                                              <p:pRg st="0" end="0"/>
                                            </p:txEl>
                                          </p:spTgt>
                                        </p:tgtEl>
                                      </p:cBhvr>
                                    </p:animEffect>
                                    <p:anim calcmode="lin" valueType="num">
                                      <p:cBhvr>
                                        <p:cTn id="43" dur="800" decel="100000" fill="hold"/>
                                        <p:tgtEl>
                                          <p:spTgt spid="168965">
                                            <p:txEl>
                                              <p:pRg st="0" end="0"/>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168965">
                                            <p:txEl>
                                              <p:pRg st="0" end="0"/>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168965">
                                            <p:txEl>
                                              <p:pRg st="0" end="0"/>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68965">
                                            <p:txEl>
                                              <p:pRg st="0" end="0"/>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68965">
                                            <p:txEl>
                                              <p:pRg st="0" end="0"/>
                                            </p:txEl>
                                          </p:spTgt>
                                        </p:tgtEl>
                                        <p:attrNameLst>
                                          <p:attrName>ppt_y</p:attrName>
                                        </p:attrNameLst>
                                      </p:cBhvr>
                                      <p:tavLst>
                                        <p:tav tm="0">
                                          <p:val>
                                            <p:strVal val="#ppt_y+0.1"/>
                                          </p:val>
                                        </p:tav>
                                        <p:tav tm="100000">
                                          <p:val>
                                            <p:strVal val="#ppt_y"/>
                                          </p:val>
                                        </p:tav>
                                      </p:tavLst>
                                    </p:anim>
                                  </p:childTnLst>
                                </p:cTn>
                              </p:par>
                            </p:childTnLst>
                          </p:cTn>
                        </p:par>
                        <p:par>
                          <p:cTn id="48" fill="hold" nodeType="afterGroup">
                            <p:stCondLst>
                              <p:cond delay="1000"/>
                            </p:stCondLst>
                            <p:childTnLst>
                              <p:par>
                                <p:cTn id="49" presetID="51" presetClass="entr" presetSubtype="0" fill="hold" nodeType="afterEffect">
                                  <p:stCondLst>
                                    <p:cond delay="0"/>
                                  </p:stCondLst>
                                  <p:childTnLst>
                                    <p:set>
                                      <p:cBhvr>
                                        <p:cTn id="50" dur="1" fill="hold">
                                          <p:stCondLst>
                                            <p:cond delay="0"/>
                                          </p:stCondLst>
                                        </p:cTn>
                                        <p:tgtEl>
                                          <p:spTgt spid="168973"/>
                                        </p:tgtEl>
                                        <p:attrNameLst>
                                          <p:attrName>style.visibility</p:attrName>
                                        </p:attrNameLst>
                                      </p:cBhvr>
                                      <p:to>
                                        <p:strVal val="visible"/>
                                      </p:to>
                                    </p:set>
                                    <p:animEffect transition="in" filter="fade">
                                      <p:cBhvr>
                                        <p:cTn id="51" dur="770" decel="100000"/>
                                        <p:tgtEl>
                                          <p:spTgt spid="168973"/>
                                        </p:tgtEl>
                                      </p:cBhvr>
                                    </p:animEffect>
                                    <p:animScale>
                                      <p:cBhvr>
                                        <p:cTn id="52" dur="770" decel="100000"/>
                                        <p:tgtEl>
                                          <p:spTgt spid="168973"/>
                                        </p:tgtEl>
                                      </p:cBhvr>
                                      <p:from x="10000" y="10000"/>
                                      <p:to x="200000" y="450000"/>
                                    </p:animScale>
                                    <p:animScale>
                                      <p:cBhvr>
                                        <p:cTn id="53" dur="1230" accel="100000" fill="hold">
                                          <p:stCondLst>
                                            <p:cond delay="770"/>
                                          </p:stCondLst>
                                        </p:cTn>
                                        <p:tgtEl>
                                          <p:spTgt spid="168973"/>
                                        </p:tgtEl>
                                      </p:cBhvr>
                                      <p:from x="200000" y="450000"/>
                                      <p:to x="100000" y="100000"/>
                                    </p:animScale>
                                    <p:set>
                                      <p:cBhvr>
                                        <p:cTn id="54" dur="770" fill="hold"/>
                                        <p:tgtEl>
                                          <p:spTgt spid="168973"/>
                                        </p:tgtEl>
                                        <p:attrNameLst>
                                          <p:attrName>ppt_x</p:attrName>
                                        </p:attrNameLst>
                                      </p:cBhvr>
                                      <p:to>
                                        <p:strVal val="(0.5)"/>
                                      </p:to>
                                    </p:set>
                                    <p:anim from="(0.5)" to="(#ppt_x)" calcmode="lin" valueType="num">
                                      <p:cBhvr>
                                        <p:cTn id="55" dur="1230" accel="100000" fill="hold">
                                          <p:stCondLst>
                                            <p:cond delay="770"/>
                                          </p:stCondLst>
                                        </p:cTn>
                                        <p:tgtEl>
                                          <p:spTgt spid="168973"/>
                                        </p:tgtEl>
                                        <p:attrNameLst>
                                          <p:attrName>ppt_x</p:attrName>
                                        </p:attrNameLst>
                                      </p:cBhvr>
                                    </p:anim>
                                    <p:set>
                                      <p:cBhvr>
                                        <p:cTn id="56" dur="770" fill="hold"/>
                                        <p:tgtEl>
                                          <p:spTgt spid="168973"/>
                                        </p:tgtEl>
                                        <p:attrNameLst>
                                          <p:attrName>ppt_y</p:attrName>
                                        </p:attrNameLst>
                                      </p:cBhvr>
                                      <p:to>
                                        <p:strVal val="(#ppt_y+0.4)"/>
                                      </p:to>
                                    </p:set>
                                    <p:anim from="(#ppt_y+0.4)" to="(#ppt_y)" calcmode="lin" valueType="num">
                                      <p:cBhvr>
                                        <p:cTn id="57" dur="1230" accel="100000" fill="hold">
                                          <p:stCondLst>
                                            <p:cond delay="770"/>
                                          </p:stCondLst>
                                        </p:cTn>
                                        <p:tgtEl>
                                          <p:spTgt spid="16897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457200" y="152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dirty="0" smtClean="0">
                <a:solidFill>
                  <a:srgbClr val="CC3300"/>
                </a:solidFill>
                <a:cs typeface="+mn-cs"/>
              </a:rPr>
              <a:t>LOCATION OF THE STATE CAPITOL</a:t>
            </a:r>
          </a:p>
        </p:txBody>
      </p:sp>
      <p:sp>
        <p:nvSpPr>
          <p:cNvPr id="169989" name="Rectangle 5"/>
          <p:cNvSpPr>
            <a:spLocks noChangeArrowheads="1"/>
          </p:cNvSpPr>
          <p:nvPr/>
        </p:nvSpPr>
        <p:spPr bwMode="auto">
          <a:xfrm>
            <a:off x="450850" y="6000750"/>
            <a:ext cx="82423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CC3300"/>
                </a:solidFill>
                <a:cs typeface="+mn-cs"/>
              </a:rPr>
              <a:t>In 1885, Charleston became the capital city permanently.</a:t>
            </a:r>
          </a:p>
        </p:txBody>
      </p:sp>
      <p:sp>
        <p:nvSpPr>
          <p:cNvPr id="169990" name="Rectangle 6"/>
          <p:cNvSpPr>
            <a:spLocks noChangeArrowheads="1"/>
          </p:cNvSpPr>
          <p:nvPr/>
        </p:nvSpPr>
        <p:spPr bwMode="auto">
          <a:xfrm>
            <a:off x="457200" y="4800600"/>
            <a:ext cx="4648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dirty="0">
                <a:solidFill>
                  <a:srgbClr val="006600"/>
                </a:solidFill>
                <a:cs typeface="+mn-cs"/>
              </a:rPr>
              <a:t>Charleston received 41,243 votes.</a:t>
            </a:r>
          </a:p>
          <a:p>
            <a:pPr eaLnBrk="1" hangingPunct="1">
              <a:defRPr/>
            </a:pPr>
            <a:r>
              <a:rPr lang="en-US" dirty="0">
                <a:solidFill>
                  <a:srgbClr val="006600"/>
                </a:solidFill>
                <a:cs typeface="+mn-cs"/>
              </a:rPr>
              <a:t>Clarksburg received 29,942 votes.</a:t>
            </a:r>
          </a:p>
          <a:p>
            <a:pPr eaLnBrk="1" hangingPunct="1">
              <a:defRPr/>
            </a:pPr>
            <a:r>
              <a:rPr lang="en-US" dirty="0">
                <a:solidFill>
                  <a:srgbClr val="006600"/>
                </a:solidFill>
                <a:cs typeface="+mn-cs"/>
              </a:rPr>
              <a:t>Martinsburg received 8,046 votes.</a:t>
            </a:r>
          </a:p>
        </p:txBody>
      </p:sp>
      <p:sp>
        <p:nvSpPr>
          <p:cNvPr id="169991" name="Rectangle 7"/>
          <p:cNvSpPr>
            <a:spLocks noChangeArrowheads="1"/>
          </p:cNvSpPr>
          <p:nvPr/>
        </p:nvSpPr>
        <p:spPr bwMode="auto">
          <a:xfrm>
            <a:off x="457200" y="3717925"/>
            <a:ext cx="4800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cs typeface="+mn-cs"/>
              </a:rPr>
              <a:t>On August 7, 1877, the citizens of the state were permitted to vote on a permanent location for the capital.</a:t>
            </a:r>
          </a:p>
        </p:txBody>
      </p:sp>
      <p:sp>
        <p:nvSpPr>
          <p:cNvPr id="169992" name="Rectangle 8"/>
          <p:cNvSpPr>
            <a:spLocks noChangeArrowheads="1"/>
          </p:cNvSpPr>
          <p:nvPr/>
        </p:nvSpPr>
        <p:spPr bwMode="auto">
          <a:xfrm>
            <a:off x="466725" y="1676400"/>
            <a:ext cx="45624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dirty="0">
                <a:solidFill>
                  <a:srgbClr val="000099"/>
                </a:solidFill>
                <a:cs typeface="+mn-cs"/>
              </a:rPr>
              <a:t>West Virginia’s first capital city was Wheeling.</a:t>
            </a:r>
          </a:p>
          <a:p>
            <a:pPr eaLnBrk="1" hangingPunct="1">
              <a:defRPr/>
            </a:pPr>
            <a:r>
              <a:rPr lang="en-US" sz="2000" dirty="0">
                <a:solidFill>
                  <a:srgbClr val="000099"/>
                </a:solidFill>
                <a:cs typeface="+mn-cs"/>
              </a:rPr>
              <a:t>In 1870, the capital was moved to Charleston.</a:t>
            </a:r>
          </a:p>
          <a:p>
            <a:pPr eaLnBrk="1" hangingPunct="1">
              <a:defRPr/>
            </a:pPr>
            <a:r>
              <a:rPr lang="en-US" sz="2000" dirty="0">
                <a:solidFill>
                  <a:srgbClr val="000099"/>
                </a:solidFill>
                <a:cs typeface="+mn-cs"/>
              </a:rPr>
              <a:t>In 1875, the capital was moved back to Wheeling.</a:t>
            </a:r>
          </a:p>
        </p:txBody>
      </p:sp>
      <p:sp>
        <p:nvSpPr>
          <p:cNvPr id="169993" name="Rectangle 9"/>
          <p:cNvSpPr>
            <a:spLocks noChangeArrowheads="1"/>
          </p:cNvSpPr>
          <p:nvPr/>
        </p:nvSpPr>
        <p:spPr bwMode="auto">
          <a:xfrm>
            <a:off x="457200" y="892175"/>
            <a:ext cx="6248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cs typeface="+mn-cs"/>
              </a:rPr>
              <a:t>West Virginia’s capitol was moved so often that it was sometimes called the “</a:t>
            </a:r>
            <a:r>
              <a:rPr lang="en-US" sz="2000" dirty="0">
                <a:cs typeface="+mn-cs"/>
                <a:hlinkClick r:id="rId3"/>
              </a:rPr>
              <a:t>capitol on wheels</a:t>
            </a:r>
            <a:r>
              <a:rPr lang="en-US" sz="2000" dirty="0">
                <a:cs typeface="+mn-cs"/>
              </a:rPr>
              <a:t>.”</a:t>
            </a:r>
          </a:p>
        </p:txBody>
      </p:sp>
      <p:pic>
        <p:nvPicPr>
          <p:cNvPr id="169998"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l="3508" t="5547" r="3510" b="5701"/>
          <a:stretch>
            <a:fillRect/>
          </a:stretch>
        </p:blipFill>
        <p:spPr bwMode="auto">
          <a:xfrm>
            <a:off x="6854825" y="1009650"/>
            <a:ext cx="1579563"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9999"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4267200"/>
            <a:ext cx="28162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0000"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0425" y="2546350"/>
            <a:ext cx="2360613"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69993"/>
                                        </p:tgtEl>
                                        <p:attrNameLst>
                                          <p:attrName>style.visibility</p:attrName>
                                        </p:attrNameLst>
                                      </p:cBhvr>
                                      <p:to>
                                        <p:strVal val="visible"/>
                                      </p:to>
                                    </p:set>
                                    <p:animEffect transition="in" filter="fade">
                                      <p:cBhvr>
                                        <p:cTn id="7" dur="500"/>
                                        <p:tgtEl>
                                          <p:spTgt spid="169993"/>
                                        </p:tgtEl>
                                      </p:cBhvr>
                                    </p:animEffect>
                                    <p:anim calcmode="lin" valueType="num">
                                      <p:cBhvr>
                                        <p:cTn id="8" dur="500" fill="hold"/>
                                        <p:tgtEl>
                                          <p:spTgt spid="169993"/>
                                        </p:tgtEl>
                                        <p:attrNameLst>
                                          <p:attrName>ppt_x</p:attrName>
                                        </p:attrNameLst>
                                      </p:cBhvr>
                                      <p:tavLst>
                                        <p:tav tm="0">
                                          <p:val>
                                            <p:strVal val="#ppt_x-.1"/>
                                          </p:val>
                                        </p:tav>
                                        <p:tav tm="100000">
                                          <p:val>
                                            <p:strVal val="#ppt_x"/>
                                          </p:val>
                                        </p:tav>
                                      </p:tavLst>
                                    </p:anim>
                                    <p:anim calcmode="lin" valueType="num">
                                      <p:cBhvr>
                                        <p:cTn id="9" dur="500" fill="hold"/>
                                        <p:tgtEl>
                                          <p:spTgt spid="169993"/>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2" fill="hold" nodeType="clickEffect">
                                  <p:stCondLst>
                                    <p:cond delay="0"/>
                                  </p:stCondLst>
                                  <p:childTnLst>
                                    <p:set>
                                      <p:cBhvr>
                                        <p:cTn id="13" dur="1" fill="hold">
                                          <p:stCondLst>
                                            <p:cond delay="0"/>
                                          </p:stCondLst>
                                        </p:cTn>
                                        <p:tgtEl>
                                          <p:spTgt spid="169992">
                                            <p:txEl>
                                              <p:pRg st="0" end="0"/>
                                            </p:txEl>
                                          </p:spTgt>
                                        </p:tgtEl>
                                        <p:attrNameLst>
                                          <p:attrName>style.visibility</p:attrName>
                                        </p:attrNameLst>
                                      </p:cBhvr>
                                      <p:to>
                                        <p:strVal val="visible"/>
                                      </p:to>
                                    </p:set>
                                    <p:anim calcmode="lin" valueType="num">
                                      <p:cBhvr additive="base">
                                        <p:cTn id="14" dur="500" fill="hold"/>
                                        <p:tgtEl>
                                          <p:spTgt spid="169992">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69992">
                                            <p:txEl>
                                              <p:pRg st="0" end="0"/>
                                            </p:txEl>
                                          </p:spTgt>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500"/>
                            </p:stCondLst>
                            <p:childTnLst>
                              <p:par>
                                <p:cTn id="17" presetID="8" presetClass="entr" presetSubtype="16" fill="hold" nodeType="afterEffect">
                                  <p:stCondLst>
                                    <p:cond delay="0"/>
                                  </p:stCondLst>
                                  <p:childTnLst>
                                    <p:set>
                                      <p:cBhvr>
                                        <p:cTn id="18" dur="1" fill="hold">
                                          <p:stCondLst>
                                            <p:cond delay="0"/>
                                          </p:stCondLst>
                                        </p:cTn>
                                        <p:tgtEl>
                                          <p:spTgt spid="169998"/>
                                        </p:tgtEl>
                                        <p:attrNameLst>
                                          <p:attrName>style.visibility</p:attrName>
                                        </p:attrNameLst>
                                      </p:cBhvr>
                                      <p:to>
                                        <p:strVal val="visible"/>
                                      </p:to>
                                    </p:set>
                                    <p:animEffect transition="in" filter="diamond(in)">
                                      <p:cBhvr>
                                        <p:cTn id="19" dur="2000"/>
                                        <p:tgtEl>
                                          <p:spTgt spid="1699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2" fill="hold" nodeType="clickEffect">
                                  <p:stCondLst>
                                    <p:cond delay="0"/>
                                  </p:stCondLst>
                                  <p:childTnLst>
                                    <p:set>
                                      <p:cBhvr>
                                        <p:cTn id="23" dur="1" fill="hold">
                                          <p:stCondLst>
                                            <p:cond delay="0"/>
                                          </p:stCondLst>
                                        </p:cTn>
                                        <p:tgtEl>
                                          <p:spTgt spid="169992">
                                            <p:txEl>
                                              <p:pRg st="1" end="1"/>
                                            </p:txEl>
                                          </p:spTgt>
                                        </p:tgtEl>
                                        <p:attrNameLst>
                                          <p:attrName>style.visibility</p:attrName>
                                        </p:attrNameLst>
                                      </p:cBhvr>
                                      <p:to>
                                        <p:strVal val="visible"/>
                                      </p:to>
                                    </p:set>
                                    <p:anim calcmode="lin" valueType="num">
                                      <p:cBhvr additive="base">
                                        <p:cTn id="24" dur="500" fill="hold"/>
                                        <p:tgtEl>
                                          <p:spTgt spid="169992">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99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2" fill="hold" nodeType="clickEffect">
                                  <p:stCondLst>
                                    <p:cond delay="0"/>
                                  </p:stCondLst>
                                  <p:childTnLst>
                                    <p:set>
                                      <p:cBhvr>
                                        <p:cTn id="29" dur="1" fill="hold">
                                          <p:stCondLst>
                                            <p:cond delay="0"/>
                                          </p:stCondLst>
                                        </p:cTn>
                                        <p:tgtEl>
                                          <p:spTgt spid="169992">
                                            <p:txEl>
                                              <p:pRg st="2" end="2"/>
                                            </p:txEl>
                                          </p:spTgt>
                                        </p:tgtEl>
                                        <p:attrNameLst>
                                          <p:attrName>style.visibility</p:attrName>
                                        </p:attrNameLst>
                                      </p:cBhvr>
                                      <p:to>
                                        <p:strVal val="visible"/>
                                      </p:to>
                                    </p:set>
                                    <p:anim calcmode="lin" valueType="num">
                                      <p:cBhvr additive="base">
                                        <p:cTn id="30" dur="500" fill="hold"/>
                                        <p:tgtEl>
                                          <p:spTgt spid="169992">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9992">
                                            <p:txEl>
                                              <p:pRg st="2" end="2"/>
                                            </p:txEl>
                                          </p:spTgt>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500"/>
                            </p:stCondLst>
                            <p:childTnLst>
                              <p:par>
                                <p:cTn id="33" presetID="8" presetClass="entr" presetSubtype="16" fill="hold" nodeType="after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diamond(in)">
                                      <p:cBhvr>
                                        <p:cTn id="35" dur="2000"/>
                                        <p:tgtEl>
                                          <p:spTgt spid="16999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169991"/>
                                        </p:tgtEl>
                                        <p:attrNameLst>
                                          <p:attrName>style.visibility</p:attrName>
                                        </p:attrNameLst>
                                      </p:cBhvr>
                                      <p:to>
                                        <p:strVal val="visible"/>
                                      </p:to>
                                    </p:set>
                                    <p:anim calcmode="lin" valueType="num">
                                      <p:cBhvr>
                                        <p:cTn id="40" dur="500" decel="50000" fill="hold">
                                          <p:stCondLst>
                                            <p:cond delay="0"/>
                                          </p:stCondLst>
                                        </p:cTn>
                                        <p:tgtEl>
                                          <p:spTgt spid="169991"/>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9991"/>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9991"/>
                                        </p:tgtEl>
                                        <p:attrNameLst>
                                          <p:attrName>ppt_w</p:attrName>
                                        </p:attrNameLst>
                                      </p:cBhvr>
                                      <p:tavLst>
                                        <p:tav tm="0">
                                          <p:val>
                                            <p:strVal val="#ppt_w*.05"/>
                                          </p:val>
                                        </p:tav>
                                        <p:tav tm="100000">
                                          <p:val>
                                            <p:strVal val="#ppt_w"/>
                                          </p:val>
                                        </p:tav>
                                      </p:tavLst>
                                    </p:anim>
                                    <p:anim calcmode="lin" valueType="num">
                                      <p:cBhvr>
                                        <p:cTn id="43" dur="1000" fill="hold"/>
                                        <p:tgtEl>
                                          <p:spTgt spid="169991"/>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9991"/>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9991"/>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9991"/>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9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nodeType="clickEffect">
                                  <p:stCondLst>
                                    <p:cond delay="0"/>
                                  </p:stCondLst>
                                  <p:childTnLst>
                                    <p:set>
                                      <p:cBhvr>
                                        <p:cTn id="51" dur="1" fill="hold">
                                          <p:stCondLst>
                                            <p:cond delay="0"/>
                                          </p:stCondLst>
                                        </p:cTn>
                                        <p:tgtEl>
                                          <p:spTgt spid="169990">
                                            <p:txEl>
                                              <p:pRg st="0" end="0"/>
                                            </p:txEl>
                                          </p:spTgt>
                                        </p:tgtEl>
                                        <p:attrNameLst>
                                          <p:attrName>style.visibility</p:attrName>
                                        </p:attrNameLst>
                                      </p:cBhvr>
                                      <p:to>
                                        <p:strVal val="visible"/>
                                      </p:to>
                                    </p:set>
                                    <p:anim calcmode="lin" valueType="num">
                                      <p:cBhvr additive="base">
                                        <p:cTn id="52" dur="500" fill="hold"/>
                                        <p:tgtEl>
                                          <p:spTgt spid="169990">
                                            <p:txEl>
                                              <p:pRg st="0" end="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69990">
                                            <p:txEl>
                                              <p:pRg st="0" end="0"/>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
                            </p:stCondLst>
                            <p:childTnLst>
                              <p:par>
                                <p:cTn id="55" presetID="2" presetClass="entr" presetSubtype="8" fill="hold" nodeType="afterEffect">
                                  <p:stCondLst>
                                    <p:cond delay="0"/>
                                  </p:stCondLst>
                                  <p:childTnLst>
                                    <p:set>
                                      <p:cBhvr>
                                        <p:cTn id="56" dur="1" fill="hold">
                                          <p:stCondLst>
                                            <p:cond delay="0"/>
                                          </p:stCondLst>
                                        </p:cTn>
                                        <p:tgtEl>
                                          <p:spTgt spid="169990">
                                            <p:txEl>
                                              <p:pRg st="1" end="1"/>
                                            </p:txEl>
                                          </p:spTgt>
                                        </p:tgtEl>
                                        <p:attrNameLst>
                                          <p:attrName>style.visibility</p:attrName>
                                        </p:attrNameLst>
                                      </p:cBhvr>
                                      <p:to>
                                        <p:strVal val="visible"/>
                                      </p:to>
                                    </p:set>
                                    <p:anim calcmode="lin" valueType="num">
                                      <p:cBhvr additive="base">
                                        <p:cTn id="57" dur="500" fill="hold"/>
                                        <p:tgtEl>
                                          <p:spTgt spid="169990">
                                            <p:txEl>
                                              <p:pRg st="1" end="1"/>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69990">
                                            <p:txEl>
                                              <p:pRg st="1" end="1"/>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1000"/>
                            </p:stCondLst>
                            <p:childTnLst>
                              <p:par>
                                <p:cTn id="60" presetID="2" presetClass="entr" presetSubtype="8" fill="hold" nodeType="afterEffect">
                                  <p:stCondLst>
                                    <p:cond delay="0"/>
                                  </p:stCondLst>
                                  <p:childTnLst>
                                    <p:set>
                                      <p:cBhvr>
                                        <p:cTn id="61" dur="1" fill="hold">
                                          <p:stCondLst>
                                            <p:cond delay="0"/>
                                          </p:stCondLst>
                                        </p:cTn>
                                        <p:tgtEl>
                                          <p:spTgt spid="169990">
                                            <p:txEl>
                                              <p:pRg st="2" end="2"/>
                                            </p:txEl>
                                          </p:spTgt>
                                        </p:tgtEl>
                                        <p:attrNameLst>
                                          <p:attrName>style.visibility</p:attrName>
                                        </p:attrNameLst>
                                      </p:cBhvr>
                                      <p:to>
                                        <p:strVal val="visible"/>
                                      </p:to>
                                    </p:set>
                                    <p:anim calcmode="lin" valueType="num">
                                      <p:cBhvr additive="base">
                                        <p:cTn id="62" dur="500" fill="hold"/>
                                        <p:tgtEl>
                                          <p:spTgt spid="169990">
                                            <p:txEl>
                                              <p:pRg st="2" end="2"/>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1699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0" presetClass="entr" presetSubtype="0" fill="hold" grpId="0" nodeType="clickEffect">
                                  <p:stCondLst>
                                    <p:cond delay="0"/>
                                  </p:stCondLst>
                                  <p:iterate type="lt">
                                    <p:tmPct val="10000"/>
                                  </p:iterate>
                                  <p:childTnLst>
                                    <p:set>
                                      <p:cBhvr>
                                        <p:cTn id="67" dur="1" fill="hold">
                                          <p:stCondLst>
                                            <p:cond delay="0"/>
                                          </p:stCondLst>
                                        </p:cTn>
                                        <p:tgtEl>
                                          <p:spTgt spid="169989"/>
                                        </p:tgtEl>
                                        <p:attrNameLst>
                                          <p:attrName>style.visibility</p:attrName>
                                        </p:attrNameLst>
                                      </p:cBhvr>
                                      <p:to>
                                        <p:strVal val="visible"/>
                                      </p:to>
                                    </p:set>
                                    <p:animEffect transition="in" filter="fade">
                                      <p:cBhvr>
                                        <p:cTn id="68" dur="500"/>
                                        <p:tgtEl>
                                          <p:spTgt spid="169989"/>
                                        </p:tgtEl>
                                      </p:cBhvr>
                                    </p:animEffect>
                                    <p:anim calcmode="lin" valueType="num">
                                      <p:cBhvr>
                                        <p:cTn id="69" dur="500" fill="hold"/>
                                        <p:tgtEl>
                                          <p:spTgt spid="169989"/>
                                        </p:tgtEl>
                                        <p:attrNameLst>
                                          <p:attrName>ppt_x</p:attrName>
                                        </p:attrNameLst>
                                      </p:cBhvr>
                                      <p:tavLst>
                                        <p:tav tm="0">
                                          <p:val>
                                            <p:strVal val="#ppt_x-.1"/>
                                          </p:val>
                                        </p:tav>
                                        <p:tav tm="100000">
                                          <p:val>
                                            <p:strVal val="#ppt_x"/>
                                          </p:val>
                                        </p:tav>
                                      </p:tavLst>
                                    </p:anim>
                                    <p:anim calcmode="lin" valueType="num">
                                      <p:cBhvr>
                                        <p:cTn id="70" dur="500" fill="hold"/>
                                        <p:tgtEl>
                                          <p:spTgt spid="169989"/>
                                        </p:tgtEl>
                                        <p:attrNameLst>
                                          <p:attrName>ppt_y</p:attrName>
                                        </p:attrNameLst>
                                      </p:cBhvr>
                                      <p:tavLst>
                                        <p:tav tm="0">
                                          <p:val>
                                            <p:strVal val="#ppt_y"/>
                                          </p:val>
                                        </p:tav>
                                        <p:tav tm="100000">
                                          <p:val>
                                            <p:strVal val="#ppt_y"/>
                                          </p:val>
                                        </p:tav>
                                      </p:tavLst>
                                    </p:anim>
                                  </p:childTnLst>
                                </p:cTn>
                              </p:par>
                            </p:childTnLst>
                          </p:cTn>
                        </p:par>
                        <p:par>
                          <p:cTn id="71" fill="hold" nodeType="afterGroup">
                            <p:stCondLst>
                              <p:cond delay="2900"/>
                            </p:stCondLst>
                            <p:childTnLst>
                              <p:par>
                                <p:cTn id="72" presetID="15" presetClass="entr" presetSubtype="0" fill="hold" nodeType="afterEffect">
                                  <p:stCondLst>
                                    <p:cond delay="0"/>
                                  </p:stCondLst>
                                  <p:childTnLst>
                                    <p:set>
                                      <p:cBhvr>
                                        <p:cTn id="73" dur="1" fill="hold">
                                          <p:stCondLst>
                                            <p:cond delay="0"/>
                                          </p:stCondLst>
                                        </p:cTn>
                                        <p:tgtEl>
                                          <p:spTgt spid="170000"/>
                                        </p:tgtEl>
                                        <p:attrNameLst>
                                          <p:attrName>style.visibility</p:attrName>
                                        </p:attrNameLst>
                                      </p:cBhvr>
                                      <p:to>
                                        <p:strVal val="visible"/>
                                      </p:to>
                                    </p:set>
                                    <p:anim calcmode="lin" valueType="num">
                                      <p:cBhvr>
                                        <p:cTn id="74" dur="1000" fill="hold"/>
                                        <p:tgtEl>
                                          <p:spTgt spid="170000"/>
                                        </p:tgtEl>
                                        <p:attrNameLst>
                                          <p:attrName>ppt_w</p:attrName>
                                        </p:attrNameLst>
                                      </p:cBhvr>
                                      <p:tavLst>
                                        <p:tav tm="0">
                                          <p:val>
                                            <p:fltVal val="0"/>
                                          </p:val>
                                        </p:tav>
                                        <p:tav tm="100000">
                                          <p:val>
                                            <p:strVal val="#ppt_w"/>
                                          </p:val>
                                        </p:tav>
                                      </p:tavLst>
                                    </p:anim>
                                    <p:anim calcmode="lin" valueType="num">
                                      <p:cBhvr>
                                        <p:cTn id="75" dur="1000" fill="hold"/>
                                        <p:tgtEl>
                                          <p:spTgt spid="170000"/>
                                        </p:tgtEl>
                                        <p:attrNameLst>
                                          <p:attrName>ppt_h</p:attrName>
                                        </p:attrNameLst>
                                      </p:cBhvr>
                                      <p:tavLst>
                                        <p:tav tm="0">
                                          <p:val>
                                            <p:fltVal val="0"/>
                                          </p:val>
                                        </p:tav>
                                        <p:tav tm="100000">
                                          <p:val>
                                            <p:strVal val="#ppt_h"/>
                                          </p:val>
                                        </p:tav>
                                      </p:tavLst>
                                    </p:anim>
                                    <p:anim calcmode="lin" valueType="num">
                                      <p:cBhvr>
                                        <p:cTn id="76" dur="1000" fill="hold"/>
                                        <p:tgtEl>
                                          <p:spTgt spid="170000"/>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700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p:bldP spid="169991" grpId="0"/>
      <p:bldP spid="1699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3" name="Text Box 5"/>
          <p:cNvSpPr txBox="1">
            <a:spLocks noChangeArrowheads="1"/>
          </p:cNvSpPr>
          <p:nvPr/>
        </p:nvSpPr>
        <p:spPr bwMode="auto">
          <a:xfrm>
            <a:off x="190500" y="822325"/>
            <a:ext cx="87630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eaLnBrk="1" hangingPunct="1">
              <a:spcBef>
                <a:spcPct val="50000"/>
              </a:spcBef>
              <a:defRPr/>
            </a:pPr>
            <a:r>
              <a:rPr lang="en-US" sz="2000" dirty="0" smtClean="0">
                <a:cs typeface="+mn-cs"/>
              </a:rPr>
              <a:t>The Fifteenth Amendment to the United States Constitution, passed on February 27, 1869, stated, </a:t>
            </a:r>
            <a:r>
              <a:rPr lang="en-US" sz="2000" i="1" dirty="0" smtClean="0">
                <a:cs typeface="+mn-cs"/>
              </a:rPr>
              <a:t>“The rights of citizens of the United States to vote shall not be denied or abridged by the United States or by any State on account of race, color, or previous condition of servitude.”</a:t>
            </a:r>
          </a:p>
        </p:txBody>
      </p:sp>
      <p:sp>
        <p:nvSpPr>
          <p:cNvPr id="171014" name="Rectangle 6"/>
          <p:cNvSpPr>
            <a:spLocks noChangeArrowheads="1"/>
          </p:cNvSpPr>
          <p:nvPr/>
        </p:nvSpPr>
        <p:spPr bwMode="auto">
          <a:xfrm>
            <a:off x="381000" y="3276600"/>
            <a:ext cx="39624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dirty="0">
                <a:cs typeface="+mn-cs"/>
              </a:rPr>
              <a:t>Poll Tax.  </a:t>
            </a:r>
            <a:r>
              <a:rPr lang="en-US" dirty="0">
                <a:solidFill>
                  <a:srgbClr val="0033CC"/>
                </a:solidFill>
                <a:cs typeface="+mn-cs"/>
              </a:rPr>
              <a:t>(A tax that had to be paid before a person could vote)</a:t>
            </a:r>
          </a:p>
          <a:p>
            <a:pPr eaLnBrk="1" hangingPunct="1">
              <a:defRPr/>
            </a:pPr>
            <a:r>
              <a:rPr lang="en-US" dirty="0">
                <a:cs typeface="+mn-cs"/>
              </a:rPr>
              <a:t>     </a:t>
            </a:r>
          </a:p>
          <a:p>
            <a:pPr eaLnBrk="1" hangingPunct="1">
              <a:defRPr/>
            </a:pPr>
            <a:r>
              <a:rPr lang="en-US" dirty="0">
                <a:cs typeface="+mn-cs"/>
              </a:rPr>
              <a:t>Literacy Test.  </a:t>
            </a:r>
            <a:r>
              <a:rPr lang="en-US" dirty="0">
                <a:solidFill>
                  <a:srgbClr val="0033CC"/>
                </a:solidFill>
                <a:cs typeface="+mn-cs"/>
              </a:rPr>
              <a:t>(A test to determine if a person could read and write)</a:t>
            </a:r>
          </a:p>
          <a:p>
            <a:pPr eaLnBrk="1" hangingPunct="1">
              <a:defRPr/>
            </a:pPr>
            <a:endParaRPr lang="en-US" dirty="0">
              <a:solidFill>
                <a:srgbClr val="0033CC"/>
              </a:solidFill>
              <a:cs typeface="+mn-cs"/>
            </a:endParaRPr>
          </a:p>
          <a:p>
            <a:pPr eaLnBrk="1" hangingPunct="1">
              <a:defRPr/>
            </a:pPr>
            <a:r>
              <a:rPr lang="en-US" dirty="0">
                <a:cs typeface="+mn-cs"/>
              </a:rPr>
              <a:t>Grandfather Clause. </a:t>
            </a:r>
            <a:r>
              <a:rPr lang="en-US" dirty="0">
                <a:solidFill>
                  <a:srgbClr val="0033CC"/>
                </a:solidFill>
                <a:cs typeface="+mn-cs"/>
              </a:rPr>
              <a:t>(Any man that could vote on January 1, 1867, or who was the son or grandson of a  man eligible to vote on that date, would be permitted to vote.)</a:t>
            </a:r>
          </a:p>
        </p:txBody>
      </p:sp>
      <p:sp>
        <p:nvSpPr>
          <p:cNvPr id="29701" name="Rectangle 8"/>
          <p:cNvSpPr>
            <a:spLocks noChangeArrowheads="1"/>
          </p:cNvSpPr>
          <p:nvPr/>
        </p:nvSpPr>
        <p:spPr bwMode="auto">
          <a:xfrm>
            <a:off x="2541588" y="115888"/>
            <a:ext cx="40608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3600" dirty="0">
                <a:solidFill>
                  <a:srgbClr val="CC3300"/>
                </a:solidFill>
                <a:cs typeface="+mn-cs"/>
              </a:rPr>
              <a:t>VOTING RIGHTS</a:t>
            </a:r>
          </a:p>
        </p:txBody>
      </p:sp>
      <p:sp>
        <p:nvSpPr>
          <p:cNvPr id="171018" name="Rectangle 10"/>
          <p:cNvSpPr>
            <a:spLocks noChangeArrowheads="1"/>
          </p:cNvSpPr>
          <p:nvPr/>
        </p:nvSpPr>
        <p:spPr bwMode="auto">
          <a:xfrm>
            <a:off x="228600" y="2193925"/>
            <a:ext cx="8915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000" dirty="0">
                <a:solidFill>
                  <a:srgbClr val="006600"/>
                </a:solidFill>
                <a:cs typeface="+mn-cs"/>
              </a:rPr>
              <a:t>In reaction to the Fifteenth Amendment, a number of states passed voting requirements that restricted who could vote.  These requirements included a</a:t>
            </a:r>
          </a:p>
        </p:txBody>
      </p:sp>
      <p:pic>
        <p:nvPicPr>
          <p:cNvPr id="171019"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3570288"/>
            <a:ext cx="3962400"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71013"/>
                                        </p:tgtEl>
                                        <p:attrNameLst>
                                          <p:attrName>style.visibility</p:attrName>
                                        </p:attrNameLst>
                                      </p:cBhvr>
                                      <p:to>
                                        <p:strVal val="visible"/>
                                      </p:to>
                                    </p:set>
                                    <p:anim calcmode="lin" valueType="num">
                                      <p:cBhvr>
                                        <p:cTn id="7" dur="500" decel="50000" fill="hold">
                                          <p:stCondLst>
                                            <p:cond delay="0"/>
                                          </p:stCondLst>
                                        </p:cTn>
                                        <p:tgtEl>
                                          <p:spTgt spid="1710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710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71013"/>
                                        </p:tgtEl>
                                        <p:attrNameLst>
                                          <p:attrName>ppt_w</p:attrName>
                                        </p:attrNameLst>
                                      </p:cBhvr>
                                      <p:tavLst>
                                        <p:tav tm="0">
                                          <p:val>
                                            <p:strVal val="#ppt_w*.05"/>
                                          </p:val>
                                        </p:tav>
                                        <p:tav tm="100000">
                                          <p:val>
                                            <p:strVal val="#ppt_w"/>
                                          </p:val>
                                        </p:tav>
                                      </p:tavLst>
                                    </p:anim>
                                    <p:anim calcmode="lin" valueType="num">
                                      <p:cBhvr>
                                        <p:cTn id="10" dur="1000" fill="hold"/>
                                        <p:tgtEl>
                                          <p:spTgt spid="1710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710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710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710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710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0" presetClass="entr" presetSubtype="0" fill="hold" nodeType="clickEffect">
                                  <p:stCondLst>
                                    <p:cond delay="0"/>
                                  </p:stCondLst>
                                  <p:childTnLst>
                                    <p:set>
                                      <p:cBhvr>
                                        <p:cTn id="18" dur="1" fill="hold">
                                          <p:stCondLst>
                                            <p:cond delay="0"/>
                                          </p:stCondLst>
                                        </p:cTn>
                                        <p:tgtEl>
                                          <p:spTgt spid="171018">
                                            <p:txEl>
                                              <p:pRg st="0" end="0"/>
                                            </p:txEl>
                                          </p:spTgt>
                                        </p:tgtEl>
                                        <p:attrNameLst>
                                          <p:attrName>style.visibility</p:attrName>
                                        </p:attrNameLst>
                                      </p:cBhvr>
                                      <p:to>
                                        <p:strVal val="visible"/>
                                      </p:to>
                                    </p:set>
                                    <p:animEffect transition="in" filter="fade">
                                      <p:cBhvr>
                                        <p:cTn id="19" dur="800" decel="100000"/>
                                        <p:tgtEl>
                                          <p:spTgt spid="171018">
                                            <p:txEl>
                                              <p:pRg st="0" end="0"/>
                                            </p:txEl>
                                          </p:spTgt>
                                        </p:tgtEl>
                                      </p:cBhvr>
                                    </p:animEffect>
                                    <p:anim calcmode="lin" valueType="num">
                                      <p:cBhvr>
                                        <p:cTn id="20" dur="800" decel="100000" fill="hold"/>
                                        <p:tgtEl>
                                          <p:spTgt spid="171018">
                                            <p:txEl>
                                              <p:pRg st="0" end="0"/>
                                            </p:txEl>
                                          </p:spTgt>
                                        </p:tgtEl>
                                        <p:attrNameLst>
                                          <p:attrName>style.rotation</p:attrName>
                                        </p:attrNameLst>
                                      </p:cBhvr>
                                      <p:tavLst>
                                        <p:tav tm="0">
                                          <p:val>
                                            <p:fltVal val="-90"/>
                                          </p:val>
                                        </p:tav>
                                        <p:tav tm="100000">
                                          <p:val>
                                            <p:fltVal val="0"/>
                                          </p:val>
                                        </p:tav>
                                      </p:tavLst>
                                    </p:anim>
                                    <p:anim calcmode="lin" valueType="num">
                                      <p:cBhvr>
                                        <p:cTn id="21" dur="800" decel="100000" fill="hold"/>
                                        <p:tgtEl>
                                          <p:spTgt spid="171018">
                                            <p:txEl>
                                              <p:pRg st="0" end="0"/>
                                            </p:txEl>
                                          </p:spTgt>
                                        </p:tgtEl>
                                        <p:attrNameLst>
                                          <p:attrName>ppt_x</p:attrName>
                                        </p:attrNameLst>
                                      </p:cBhvr>
                                      <p:tavLst>
                                        <p:tav tm="0">
                                          <p:val>
                                            <p:strVal val="#ppt_x+0.4"/>
                                          </p:val>
                                        </p:tav>
                                        <p:tav tm="100000">
                                          <p:val>
                                            <p:strVal val="#ppt_x-0.05"/>
                                          </p:val>
                                        </p:tav>
                                      </p:tavLst>
                                    </p:anim>
                                    <p:anim calcmode="lin" valueType="num">
                                      <p:cBhvr>
                                        <p:cTn id="22" dur="800" decel="100000" fill="hold"/>
                                        <p:tgtEl>
                                          <p:spTgt spid="171018">
                                            <p:txEl>
                                              <p:pRg st="0" end="0"/>
                                            </p:txEl>
                                          </p:spTgt>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71018">
                                            <p:txEl>
                                              <p:pRg st="0" end="0"/>
                                            </p:txEl>
                                          </p:spTgt>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71018">
                                            <p:txEl>
                                              <p:pRg st="0" end="0"/>
                                            </p:txEl>
                                          </p:spTgt>
                                        </p:tgtEl>
                                        <p:attrNameLst>
                                          <p:attrName>ppt_y</p:attrName>
                                        </p:attrNameLst>
                                      </p:cBhvr>
                                      <p:tavLst>
                                        <p:tav tm="0">
                                          <p:val>
                                            <p:strVal val="#ppt_y+0.1"/>
                                          </p:val>
                                        </p:tav>
                                        <p:tav tm="100000">
                                          <p:val>
                                            <p:strVal val="#ppt_y"/>
                                          </p:val>
                                        </p:tav>
                                      </p:tavLst>
                                    </p:anim>
                                  </p:childTnLst>
                                </p:cTn>
                              </p:par>
                            </p:childTnLst>
                          </p:cTn>
                        </p:par>
                        <p:par>
                          <p:cTn id="25" fill="hold" nodeType="afterGroup">
                            <p:stCondLst>
                              <p:cond delay="1000"/>
                            </p:stCondLst>
                            <p:childTnLst>
                              <p:par>
                                <p:cTn id="26" presetID="52" presetClass="entr" presetSubtype="0" fill="hold" nodeType="afterEffect">
                                  <p:stCondLst>
                                    <p:cond delay="0"/>
                                  </p:stCondLst>
                                  <p:childTnLst>
                                    <p:set>
                                      <p:cBhvr>
                                        <p:cTn id="27" dur="1" fill="hold">
                                          <p:stCondLst>
                                            <p:cond delay="0"/>
                                          </p:stCondLst>
                                        </p:cTn>
                                        <p:tgtEl>
                                          <p:spTgt spid="171019"/>
                                        </p:tgtEl>
                                        <p:attrNameLst>
                                          <p:attrName>style.visibility</p:attrName>
                                        </p:attrNameLst>
                                      </p:cBhvr>
                                      <p:to>
                                        <p:strVal val="visible"/>
                                      </p:to>
                                    </p:set>
                                    <p:animScale>
                                      <p:cBhvr>
                                        <p:cTn id="28" dur="1000" decel="50000" fill="hold">
                                          <p:stCondLst>
                                            <p:cond delay="0"/>
                                          </p:stCondLst>
                                        </p:cTn>
                                        <p:tgtEl>
                                          <p:spTgt spid="1710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71019"/>
                                        </p:tgtEl>
                                        <p:attrNameLst>
                                          <p:attrName>ppt_x</p:attrName>
                                          <p:attrName>ppt_y</p:attrName>
                                        </p:attrNameLst>
                                      </p:cBhvr>
                                    </p:animMotion>
                                    <p:animEffect transition="in" filter="fade">
                                      <p:cBhvr>
                                        <p:cTn id="30" dur="1000"/>
                                        <p:tgtEl>
                                          <p:spTgt spid="1710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171014">
                                            <p:txEl>
                                              <p:pRg st="0" end="0"/>
                                            </p:txEl>
                                          </p:spTgt>
                                        </p:tgtEl>
                                        <p:attrNameLst>
                                          <p:attrName>style.visibility</p:attrName>
                                        </p:attrNameLst>
                                      </p:cBhvr>
                                      <p:to>
                                        <p:strVal val="visible"/>
                                      </p:to>
                                    </p:set>
                                    <p:anim calcmode="lin" valueType="num">
                                      <p:cBhvr additive="base">
                                        <p:cTn id="35" dur="500" fill="hold"/>
                                        <p:tgtEl>
                                          <p:spTgt spid="171014">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710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171014">
                                            <p:txEl>
                                              <p:pRg st="2" end="2"/>
                                            </p:txEl>
                                          </p:spTgt>
                                        </p:tgtEl>
                                        <p:attrNameLst>
                                          <p:attrName>style.visibility</p:attrName>
                                        </p:attrNameLst>
                                      </p:cBhvr>
                                      <p:to>
                                        <p:strVal val="visible"/>
                                      </p:to>
                                    </p:set>
                                    <p:anim calcmode="lin" valueType="num">
                                      <p:cBhvr additive="base">
                                        <p:cTn id="41" dur="500" fill="hold"/>
                                        <p:tgtEl>
                                          <p:spTgt spid="171014">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710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nodeType="clickEffect">
                                  <p:stCondLst>
                                    <p:cond delay="0"/>
                                  </p:stCondLst>
                                  <p:childTnLst>
                                    <p:set>
                                      <p:cBhvr>
                                        <p:cTn id="46" dur="1" fill="hold">
                                          <p:stCondLst>
                                            <p:cond delay="0"/>
                                          </p:stCondLst>
                                        </p:cTn>
                                        <p:tgtEl>
                                          <p:spTgt spid="171014">
                                            <p:txEl>
                                              <p:pRg st="4" end="4"/>
                                            </p:txEl>
                                          </p:spTgt>
                                        </p:tgtEl>
                                        <p:attrNameLst>
                                          <p:attrName>style.visibility</p:attrName>
                                        </p:attrNameLst>
                                      </p:cBhvr>
                                      <p:to>
                                        <p:strVal val="visible"/>
                                      </p:to>
                                    </p:set>
                                    <p:anim calcmode="lin" valueType="num">
                                      <p:cBhvr additive="base">
                                        <p:cTn id="47" dur="500" fill="hold"/>
                                        <p:tgtEl>
                                          <p:spTgt spid="171014">
                                            <p:txEl>
                                              <p:pRg st="4" end="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7101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1624013" y="152400"/>
            <a:ext cx="58975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3600" dirty="0">
                <a:solidFill>
                  <a:srgbClr val="CC3300"/>
                </a:solidFill>
                <a:cs typeface="+mn-cs"/>
              </a:rPr>
              <a:t>THE FLICK AMENDMENT</a:t>
            </a:r>
          </a:p>
        </p:txBody>
      </p:sp>
      <p:sp>
        <p:nvSpPr>
          <p:cNvPr id="237573" name="Rectangle 5"/>
          <p:cNvSpPr>
            <a:spLocks noChangeArrowheads="1"/>
          </p:cNvSpPr>
          <p:nvPr/>
        </p:nvSpPr>
        <p:spPr bwMode="auto">
          <a:xfrm>
            <a:off x="1103313" y="898525"/>
            <a:ext cx="693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2400" dirty="0">
                <a:solidFill>
                  <a:srgbClr val="006600"/>
                </a:solidFill>
                <a:cs typeface="+mn-cs"/>
              </a:rPr>
              <a:t>Returns Voting Rights to Former Confederates</a:t>
            </a:r>
          </a:p>
        </p:txBody>
      </p:sp>
      <p:sp>
        <p:nvSpPr>
          <p:cNvPr id="237574" name="Rectangle 6"/>
          <p:cNvSpPr>
            <a:spLocks noChangeArrowheads="1"/>
          </p:cNvSpPr>
          <p:nvPr/>
        </p:nvSpPr>
        <p:spPr bwMode="auto">
          <a:xfrm>
            <a:off x="1143000" y="1431925"/>
            <a:ext cx="685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cs typeface="+mn-cs"/>
              </a:rPr>
              <a:t>As time went on, West Virginians became more lenient toward former Confederates.</a:t>
            </a:r>
          </a:p>
        </p:txBody>
      </p:sp>
      <p:sp>
        <p:nvSpPr>
          <p:cNvPr id="237575" name="Rectangle 7"/>
          <p:cNvSpPr>
            <a:spLocks noChangeArrowheads="1"/>
          </p:cNvSpPr>
          <p:nvPr/>
        </p:nvSpPr>
        <p:spPr bwMode="auto">
          <a:xfrm>
            <a:off x="723900" y="2117725"/>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6600"/>
                </a:solidFill>
                <a:cs typeface="+mn-cs"/>
              </a:rPr>
              <a:t>The Democratic Party and liberal Republicans favored reforms to return some rights to former Confederates.</a:t>
            </a:r>
          </a:p>
        </p:txBody>
      </p:sp>
      <p:sp>
        <p:nvSpPr>
          <p:cNvPr id="237576" name="Rectangle 8"/>
          <p:cNvSpPr>
            <a:spLocks noChangeArrowheads="1"/>
          </p:cNvSpPr>
          <p:nvPr/>
        </p:nvSpPr>
        <p:spPr bwMode="auto">
          <a:xfrm>
            <a:off x="581025" y="2819400"/>
            <a:ext cx="79819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cs typeface="+mn-cs"/>
              </a:rPr>
              <a:t>In 1870,  John J. Jacob, a Democrat, was elected governor and the time seemed right to return the vote to former Confederates</a:t>
            </a:r>
            <a:r>
              <a:rPr lang="en-US">
                <a:cs typeface="+mn-cs"/>
              </a:rPr>
              <a:t>.</a:t>
            </a:r>
          </a:p>
        </p:txBody>
      </p:sp>
      <p:sp>
        <p:nvSpPr>
          <p:cNvPr id="237577" name="Rectangle 9"/>
          <p:cNvSpPr>
            <a:spLocks noChangeArrowheads="1"/>
          </p:cNvSpPr>
          <p:nvPr/>
        </p:nvSpPr>
        <p:spPr bwMode="auto">
          <a:xfrm>
            <a:off x="533400" y="3810000"/>
            <a:ext cx="5486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cs typeface="+mn-cs"/>
              </a:rPr>
              <a:t>A state senator from Pendleton County, W. H. H. Flick, proposed an </a:t>
            </a:r>
            <a:r>
              <a:rPr lang="en-US" sz="2000" dirty="0">
                <a:solidFill>
                  <a:srgbClr val="CC3300"/>
                </a:solidFill>
                <a:cs typeface="+mn-cs"/>
              </a:rPr>
              <a:t>amendment to the West Virginia Constitution</a:t>
            </a:r>
            <a:r>
              <a:rPr lang="en-US" sz="2000" dirty="0">
                <a:cs typeface="+mn-cs"/>
              </a:rPr>
              <a:t> that would </a:t>
            </a:r>
            <a:r>
              <a:rPr lang="en-US" sz="2000" dirty="0">
                <a:solidFill>
                  <a:srgbClr val="CC3300"/>
                </a:solidFill>
                <a:cs typeface="+mn-cs"/>
              </a:rPr>
              <a:t>give the right to vote to all male citizens, except for minors and paupers, regardless of race.</a:t>
            </a:r>
          </a:p>
        </p:txBody>
      </p:sp>
      <p:sp>
        <p:nvSpPr>
          <p:cNvPr id="237578" name="Rectangle 10"/>
          <p:cNvSpPr>
            <a:spLocks noChangeArrowheads="1"/>
          </p:cNvSpPr>
          <p:nvPr/>
        </p:nvSpPr>
        <p:spPr bwMode="auto">
          <a:xfrm>
            <a:off x="533400" y="5486400"/>
            <a:ext cx="548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0033CC"/>
                </a:solidFill>
                <a:cs typeface="+mn-cs"/>
              </a:rPr>
              <a:t>The amendment was approved by the voters—23,546 to 6,323.</a:t>
            </a:r>
          </a:p>
        </p:txBody>
      </p:sp>
      <p:pic>
        <p:nvPicPr>
          <p:cNvPr id="237580"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3810000"/>
            <a:ext cx="1960563"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37573">
                                            <p:txEl>
                                              <p:pRg st="0" end="0"/>
                                            </p:txEl>
                                          </p:spTgt>
                                        </p:tgtEl>
                                        <p:attrNameLst>
                                          <p:attrName>style.visibility</p:attrName>
                                        </p:attrNameLst>
                                      </p:cBhvr>
                                      <p:to>
                                        <p:strVal val="visible"/>
                                      </p:to>
                                    </p:set>
                                    <p:anim calcmode="discrete" valueType="clr">
                                      <p:cBhvr override="childStyle">
                                        <p:cTn id="7" dur="80"/>
                                        <p:tgtEl>
                                          <p:spTgt spid="23757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757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3757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237574"/>
                                        </p:tgtEl>
                                        <p:attrNameLst>
                                          <p:attrName>style.visibility</p:attrName>
                                        </p:attrNameLst>
                                      </p:cBhvr>
                                      <p:to>
                                        <p:strVal val="visible"/>
                                      </p:to>
                                    </p:set>
                                    <p:animEffect transition="in" filter="fade">
                                      <p:cBhvr>
                                        <p:cTn id="14" dur="800" decel="100000"/>
                                        <p:tgtEl>
                                          <p:spTgt spid="237574"/>
                                        </p:tgtEl>
                                      </p:cBhvr>
                                    </p:animEffect>
                                    <p:anim calcmode="lin" valueType="num">
                                      <p:cBhvr>
                                        <p:cTn id="15" dur="800" decel="100000" fill="hold"/>
                                        <p:tgtEl>
                                          <p:spTgt spid="237574"/>
                                        </p:tgtEl>
                                        <p:attrNameLst>
                                          <p:attrName>style.rotation</p:attrName>
                                        </p:attrNameLst>
                                      </p:cBhvr>
                                      <p:tavLst>
                                        <p:tav tm="0">
                                          <p:val>
                                            <p:fltVal val="-90"/>
                                          </p:val>
                                        </p:tav>
                                        <p:tav tm="100000">
                                          <p:val>
                                            <p:fltVal val="0"/>
                                          </p:val>
                                        </p:tav>
                                      </p:tavLst>
                                    </p:anim>
                                    <p:anim calcmode="lin" valueType="num">
                                      <p:cBhvr>
                                        <p:cTn id="16" dur="800" decel="100000" fill="hold"/>
                                        <p:tgtEl>
                                          <p:spTgt spid="237574"/>
                                        </p:tgtEl>
                                        <p:attrNameLst>
                                          <p:attrName>ppt_x</p:attrName>
                                        </p:attrNameLst>
                                      </p:cBhvr>
                                      <p:tavLst>
                                        <p:tav tm="0">
                                          <p:val>
                                            <p:strVal val="#ppt_x+0.4"/>
                                          </p:val>
                                        </p:tav>
                                        <p:tav tm="100000">
                                          <p:val>
                                            <p:strVal val="#ppt_x-0.05"/>
                                          </p:val>
                                        </p:tav>
                                      </p:tavLst>
                                    </p:anim>
                                    <p:anim calcmode="lin" valueType="num">
                                      <p:cBhvr>
                                        <p:cTn id="17" dur="800" decel="100000" fill="hold"/>
                                        <p:tgtEl>
                                          <p:spTgt spid="23757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23757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237574"/>
                                        </p:tgtEl>
                                        <p:attrNameLst>
                                          <p:attrName>ppt_y</p:attrName>
                                        </p:attrNameLst>
                                      </p:cBhvr>
                                      <p:tavLst>
                                        <p:tav tm="0">
                                          <p:val>
                                            <p:strVal val="#ppt_y+0.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237575">
                                            <p:txEl>
                                              <p:pRg st="0" end="0"/>
                                            </p:txEl>
                                          </p:spTgt>
                                        </p:tgtEl>
                                        <p:attrNameLst>
                                          <p:attrName>style.visibility</p:attrName>
                                        </p:attrNameLst>
                                      </p:cBhvr>
                                      <p:to>
                                        <p:strVal val="visible"/>
                                      </p:to>
                                    </p:set>
                                    <p:animEffect transition="in" filter="fade">
                                      <p:cBhvr>
                                        <p:cTn id="24" dur="800" decel="100000"/>
                                        <p:tgtEl>
                                          <p:spTgt spid="237575">
                                            <p:txEl>
                                              <p:pRg st="0" end="0"/>
                                            </p:txEl>
                                          </p:spTgt>
                                        </p:tgtEl>
                                      </p:cBhvr>
                                    </p:animEffect>
                                    <p:anim calcmode="lin" valueType="num">
                                      <p:cBhvr>
                                        <p:cTn id="25" dur="800" decel="100000" fill="hold"/>
                                        <p:tgtEl>
                                          <p:spTgt spid="237575">
                                            <p:txEl>
                                              <p:pRg st="0" end="0"/>
                                            </p:txEl>
                                          </p:spTgt>
                                        </p:tgtEl>
                                        <p:attrNameLst>
                                          <p:attrName>style.rotation</p:attrName>
                                        </p:attrNameLst>
                                      </p:cBhvr>
                                      <p:tavLst>
                                        <p:tav tm="0">
                                          <p:val>
                                            <p:fltVal val="-90"/>
                                          </p:val>
                                        </p:tav>
                                        <p:tav tm="100000">
                                          <p:val>
                                            <p:fltVal val="0"/>
                                          </p:val>
                                        </p:tav>
                                      </p:tavLst>
                                    </p:anim>
                                    <p:anim calcmode="lin" valueType="num">
                                      <p:cBhvr>
                                        <p:cTn id="26" dur="800" decel="100000" fill="hold"/>
                                        <p:tgtEl>
                                          <p:spTgt spid="237575">
                                            <p:txEl>
                                              <p:pRg st="0" end="0"/>
                                            </p:txEl>
                                          </p:spTgt>
                                        </p:tgtEl>
                                        <p:attrNameLst>
                                          <p:attrName>ppt_x</p:attrName>
                                        </p:attrNameLst>
                                      </p:cBhvr>
                                      <p:tavLst>
                                        <p:tav tm="0">
                                          <p:val>
                                            <p:strVal val="#ppt_x+0.4"/>
                                          </p:val>
                                        </p:tav>
                                        <p:tav tm="100000">
                                          <p:val>
                                            <p:strVal val="#ppt_x-0.05"/>
                                          </p:val>
                                        </p:tav>
                                      </p:tavLst>
                                    </p:anim>
                                    <p:anim calcmode="lin" valueType="num">
                                      <p:cBhvr>
                                        <p:cTn id="27" dur="800" decel="100000" fill="hold"/>
                                        <p:tgtEl>
                                          <p:spTgt spid="237575">
                                            <p:txEl>
                                              <p:pRg st="0" end="0"/>
                                            </p:txEl>
                                          </p:spTgt>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37575">
                                            <p:txEl>
                                              <p:pRg st="0" end="0"/>
                                            </p:txEl>
                                          </p:spTgt>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3757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0" presetClass="entr" presetSubtype="0" fill="hold" nodeType="clickEffect">
                                  <p:stCondLst>
                                    <p:cond delay="0"/>
                                  </p:stCondLst>
                                  <p:childTnLst>
                                    <p:set>
                                      <p:cBhvr>
                                        <p:cTn id="33" dur="1" fill="hold">
                                          <p:stCondLst>
                                            <p:cond delay="0"/>
                                          </p:stCondLst>
                                        </p:cTn>
                                        <p:tgtEl>
                                          <p:spTgt spid="237576">
                                            <p:txEl>
                                              <p:pRg st="0" end="0"/>
                                            </p:txEl>
                                          </p:spTgt>
                                        </p:tgtEl>
                                        <p:attrNameLst>
                                          <p:attrName>style.visibility</p:attrName>
                                        </p:attrNameLst>
                                      </p:cBhvr>
                                      <p:to>
                                        <p:strVal val="visible"/>
                                      </p:to>
                                    </p:set>
                                    <p:animEffect transition="in" filter="fade">
                                      <p:cBhvr>
                                        <p:cTn id="34" dur="800" decel="100000"/>
                                        <p:tgtEl>
                                          <p:spTgt spid="237576">
                                            <p:txEl>
                                              <p:pRg st="0" end="0"/>
                                            </p:txEl>
                                          </p:spTgt>
                                        </p:tgtEl>
                                      </p:cBhvr>
                                    </p:animEffect>
                                    <p:anim calcmode="lin" valueType="num">
                                      <p:cBhvr>
                                        <p:cTn id="35" dur="800" decel="100000" fill="hold"/>
                                        <p:tgtEl>
                                          <p:spTgt spid="237576">
                                            <p:txEl>
                                              <p:pRg st="0" end="0"/>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237576">
                                            <p:txEl>
                                              <p:pRg st="0" end="0"/>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237576">
                                            <p:txEl>
                                              <p:pRg st="0" end="0"/>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237576">
                                            <p:txEl>
                                              <p:pRg st="0" end="0"/>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23757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0" presetClass="entr" presetSubtype="0" fill="hold" nodeType="clickEffect">
                                  <p:stCondLst>
                                    <p:cond delay="0"/>
                                  </p:stCondLst>
                                  <p:childTnLst>
                                    <p:set>
                                      <p:cBhvr>
                                        <p:cTn id="43" dur="1" fill="hold">
                                          <p:stCondLst>
                                            <p:cond delay="0"/>
                                          </p:stCondLst>
                                        </p:cTn>
                                        <p:tgtEl>
                                          <p:spTgt spid="237577">
                                            <p:txEl>
                                              <p:pRg st="0" end="0"/>
                                            </p:txEl>
                                          </p:spTgt>
                                        </p:tgtEl>
                                        <p:attrNameLst>
                                          <p:attrName>style.visibility</p:attrName>
                                        </p:attrNameLst>
                                      </p:cBhvr>
                                      <p:to>
                                        <p:strVal val="visible"/>
                                      </p:to>
                                    </p:set>
                                    <p:animEffect transition="in" filter="fade">
                                      <p:cBhvr>
                                        <p:cTn id="44" dur="800" decel="100000"/>
                                        <p:tgtEl>
                                          <p:spTgt spid="237577">
                                            <p:txEl>
                                              <p:pRg st="0" end="0"/>
                                            </p:txEl>
                                          </p:spTgt>
                                        </p:tgtEl>
                                      </p:cBhvr>
                                    </p:animEffect>
                                    <p:anim calcmode="lin" valueType="num">
                                      <p:cBhvr>
                                        <p:cTn id="45" dur="800" decel="100000" fill="hold"/>
                                        <p:tgtEl>
                                          <p:spTgt spid="237577">
                                            <p:txEl>
                                              <p:pRg st="0" end="0"/>
                                            </p:txEl>
                                          </p:spTgt>
                                        </p:tgtEl>
                                        <p:attrNameLst>
                                          <p:attrName>style.rotation</p:attrName>
                                        </p:attrNameLst>
                                      </p:cBhvr>
                                      <p:tavLst>
                                        <p:tav tm="0">
                                          <p:val>
                                            <p:fltVal val="-90"/>
                                          </p:val>
                                        </p:tav>
                                        <p:tav tm="100000">
                                          <p:val>
                                            <p:fltVal val="0"/>
                                          </p:val>
                                        </p:tav>
                                      </p:tavLst>
                                    </p:anim>
                                    <p:anim calcmode="lin" valueType="num">
                                      <p:cBhvr>
                                        <p:cTn id="46" dur="800" decel="100000" fill="hold"/>
                                        <p:tgtEl>
                                          <p:spTgt spid="237577">
                                            <p:txEl>
                                              <p:pRg st="0" end="0"/>
                                            </p:txEl>
                                          </p:spTgt>
                                        </p:tgtEl>
                                        <p:attrNameLst>
                                          <p:attrName>ppt_x</p:attrName>
                                        </p:attrNameLst>
                                      </p:cBhvr>
                                      <p:tavLst>
                                        <p:tav tm="0">
                                          <p:val>
                                            <p:strVal val="#ppt_x+0.4"/>
                                          </p:val>
                                        </p:tav>
                                        <p:tav tm="100000">
                                          <p:val>
                                            <p:strVal val="#ppt_x-0.05"/>
                                          </p:val>
                                        </p:tav>
                                      </p:tavLst>
                                    </p:anim>
                                    <p:anim calcmode="lin" valueType="num">
                                      <p:cBhvr>
                                        <p:cTn id="47" dur="800" decel="100000" fill="hold"/>
                                        <p:tgtEl>
                                          <p:spTgt spid="237577">
                                            <p:txEl>
                                              <p:pRg st="0" end="0"/>
                                            </p:txEl>
                                          </p:spTgt>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237577">
                                            <p:txEl>
                                              <p:pRg st="0" end="0"/>
                                            </p:txEl>
                                          </p:spTgt>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237577">
                                            <p:txEl>
                                              <p:pRg st="0" end="0"/>
                                            </p:txEl>
                                          </p:spTgt>
                                        </p:tgtEl>
                                        <p:attrNameLst>
                                          <p:attrName>ppt_y</p:attrName>
                                        </p:attrNameLst>
                                      </p:cBhvr>
                                      <p:tavLst>
                                        <p:tav tm="0">
                                          <p:val>
                                            <p:strVal val="#ppt_y+0.1"/>
                                          </p:val>
                                        </p:tav>
                                        <p:tav tm="100000">
                                          <p:val>
                                            <p:strVal val="#ppt_y"/>
                                          </p:val>
                                        </p:tav>
                                      </p:tavLst>
                                    </p:anim>
                                  </p:childTnLst>
                                </p:cTn>
                              </p:par>
                            </p:childTnLst>
                          </p:cTn>
                        </p:par>
                        <p:par>
                          <p:cTn id="50" fill="hold" nodeType="afterGroup">
                            <p:stCondLst>
                              <p:cond delay="1000"/>
                            </p:stCondLst>
                            <p:childTnLst>
                              <p:par>
                                <p:cTn id="51" presetID="25" presetClass="entr" presetSubtype="0" fill="hold" nodeType="afterEffect">
                                  <p:stCondLst>
                                    <p:cond delay="0"/>
                                  </p:stCondLst>
                                  <p:childTnLst>
                                    <p:set>
                                      <p:cBhvr>
                                        <p:cTn id="52" dur="1" fill="hold">
                                          <p:stCondLst>
                                            <p:cond delay="0"/>
                                          </p:stCondLst>
                                        </p:cTn>
                                        <p:tgtEl>
                                          <p:spTgt spid="237580"/>
                                        </p:tgtEl>
                                        <p:attrNameLst>
                                          <p:attrName>style.visibility</p:attrName>
                                        </p:attrNameLst>
                                      </p:cBhvr>
                                      <p:to>
                                        <p:strVal val="visible"/>
                                      </p:to>
                                    </p:set>
                                    <p:anim calcmode="lin" valueType="num">
                                      <p:cBhvr>
                                        <p:cTn id="53" dur="500" decel="50000" fill="hold">
                                          <p:stCondLst>
                                            <p:cond delay="0"/>
                                          </p:stCondLst>
                                        </p:cTn>
                                        <p:tgtEl>
                                          <p:spTgt spid="23758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3758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37580"/>
                                        </p:tgtEl>
                                        <p:attrNameLst>
                                          <p:attrName>ppt_w</p:attrName>
                                        </p:attrNameLst>
                                      </p:cBhvr>
                                      <p:tavLst>
                                        <p:tav tm="0">
                                          <p:val>
                                            <p:strVal val="#ppt_w*.05"/>
                                          </p:val>
                                        </p:tav>
                                        <p:tav tm="100000">
                                          <p:val>
                                            <p:strVal val="#ppt_w"/>
                                          </p:val>
                                        </p:tav>
                                      </p:tavLst>
                                    </p:anim>
                                    <p:anim calcmode="lin" valueType="num">
                                      <p:cBhvr>
                                        <p:cTn id="56" dur="1000" fill="hold"/>
                                        <p:tgtEl>
                                          <p:spTgt spid="23758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3758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3758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3758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3758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237578"/>
                                        </p:tgtEl>
                                        <p:attrNameLst>
                                          <p:attrName>style.visibility</p:attrName>
                                        </p:attrNameLst>
                                      </p:cBhvr>
                                      <p:to>
                                        <p:strVal val="visible"/>
                                      </p:to>
                                    </p:set>
                                    <p:anim calcmode="lin" valueType="num">
                                      <p:cBhvr>
                                        <p:cTn id="65" dur="500" fill="hold"/>
                                        <p:tgtEl>
                                          <p:spTgt spid="237578"/>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237578"/>
                                        </p:tgtEl>
                                        <p:attrNameLst>
                                          <p:attrName>ppt_y</p:attrName>
                                        </p:attrNameLst>
                                      </p:cBhvr>
                                      <p:tavLst>
                                        <p:tav tm="0">
                                          <p:val>
                                            <p:strVal val="#ppt_y"/>
                                          </p:val>
                                        </p:tav>
                                        <p:tav tm="100000">
                                          <p:val>
                                            <p:strVal val="#ppt_y"/>
                                          </p:val>
                                        </p:tav>
                                      </p:tavLst>
                                    </p:anim>
                                    <p:anim calcmode="lin" valueType="num">
                                      <p:cBhvr>
                                        <p:cTn id="67" dur="500" fill="hold"/>
                                        <p:tgtEl>
                                          <p:spTgt spid="237578"/>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237578"/>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237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4" grpId="0"/>
      <p:bldP spid="2375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104900" y="228600"/>
            <a:ext cx="6934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mtClean="0">
                <a:solidFill>
                  <a:srgbClr val="CC3300"/>
                </a:solidFill>
                <a:cs typeface="+mn-cs"/>
              </a:rPr>
              <a:t>MOVE TO REVISE WEST VIRGINIA’S CONSTITUTION</a:t>
            </a:r>
          </a:p>
        </p:txBody>
      </p:sp>
      <p:sp>
        <p:nvSpPr>
          <p:cNvPr id="173061" name="Rectangle 5"/>
          <p:cNvSpPr>
            <a:spLocks noChangeArrowheads="1"/>
          </p:cNvSpPr>
          <p:nvPr/>
        </p:nvSpPr>
        <p:spPr bwMode="auto">
          <a:xfrm>
            <a:off x="768350" y="4419600"/>
            <a:ext cx="4641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000099"/>
                </a:solidFill>
                <a:cs typeface="+mn-cs"/>
              </a:rPr>
              <a:t>Samuel Price of Greenbrier County was chosen to preside over the meeting.</a:t>
            </a:r>
          </a:p>
        </p:txBody>
      </p:sp>
      <p:sp>
        <p:nvSpPr>
          <p:cNvPr id="173062" name="Rectangle 6"/>
          <p:cNvSpPr>
            <a:spLocks noChangeArrowheads="1"/>
          </p:cNvSpPr>
          <p:nvPr/>
        </p:nvSpPr>
        <p:spPr bwMode="auto">
          <a:xfrm>
            <a:off x="533400" y="2362200"/>
            <a:ext cx="8077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cs typeface="+mn-cs"/>
              </a:rPr>
              <a:t>A convention was called to meet in Charleston on January 16, 1872, for that purpose. Seventy-eight delegates were selected to attend the meeting.</a:t>
            </a:r>
          </a:p>
        </p:txBody>
      </p:sp>
      <p:sp>
        <p:nvSpPr>
          <p:cNvPr id="173063" name="Rectangle 7"/>
          <p:cNvSpPr>
            <a:spLocks noChangeArrowheads="1"/>
          </p:cNvSpPr>
          <p:nvPr/>
        </p:nvSpPr>
        <p:spPr bwMode="auto">
          <a:xfrm>
            <a:off x="571500" y="1447800"/>
            <a:ext cx="8001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a:solidFill>
                  <a:srgbClr val="000099"/>
                </a:solidFill>
                <a:cs typeface="+mn-cs"/>
              </a:rPr>
              <a:t>Many believed West Virginia’s Constitution of 1863 was outdated and should be revised.</a:t>
            </a:r>
          </a:p>
        </p:txBody>
      </p:sp>
      <p:pic>
        <p:nvPicPr>
          <p:cNvPr id="173065"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3733800"/>
            <a:ext cx="2081213"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3063"/>
                                        </p:tgtEl>
                                        <p:attrNameLst>
                                          <p:attrName>style.visibility</p:attrName>
                                        </p:attrNameLst>
                                      </p:cBhvr>
                                      <p:to>
                                        <p:strVal val="visible"/>
                                      </p:to>
                                    </p:set>
                                    <p:anim calcmode="lin" valueType="num">
                                      <p:cBhvr>
                                        <p:cTn id="7" dur="1000" fill="hold"/>
                                        <p:tgtEl>
                                          <p:spTgt spid="173063"/>
                                        </p:tgtEl>
                                        <p:attrNameLst>
                                          <p:attrName>ppt_x</p:attrName>
                                        </p:attrNameLst>
                                      </p:cBhvr>
                                      <p:tavLst>
                                        <p:tav tm="0">
                                          <p:val>
                                            <p:strVal val="#ppt_x-.2"/>
                                          </p:val>
                                        </p:tav>
                                        <p:tav tm="100000">
                                          <p:val>
                                            <p:strVal val="#ppt_x"/>
                                          </p:val>
                                        </p:tav>
                                      </p:tavLst>
                                    </p:anim>
                                    <p:anim calcmode="lin" valueType="num">
                                      <p:cBhvr>
                                        <p:cTn id="8" dur="1000" fill="hold"/>
                                        <p:tgtEl>
                                          <p:spTgt spid="17306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306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173062"/>
                                        </p:tgtEl>
                                        <p:attrNameLst>
                                          <p:attrName>style.visibility</p:attrName>
                                        </p:attrNameLst>
                                      </p:cBhvr>
                                      <p:to>
                                        <p:strVal val="visible"/>
                                      </p:to>
                                    </p:set>
                                    <p:animEffect transition="in" filter="diamond(in)">
                                      <p:cBhvr>
                                        <p:cTn id="14" dur="2000"/>
                                        <p:tgtEl>
                                          <p:spTgt spid="17306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0" presetClass="entr" presetSubtype="0" fill="hold" nodeType="clickEffect">
                                  <p:stCondLst>
                                    <p:cond delay="0"/>
                                  </p:stCondLst>
                                  <p:childTnLst>
                                    <p:set>
                                      <p:cBhvr>
                                        <p:cTn id="18" dur="1" fill="hold">
                                          <p:stCondLst>
                                            <p:cond delay="0"/>
                                          </p:stCondLst>
                                        </p:cTn>
                                        <p:tgtEl>
                                          <p:spTgt spid="173061">
                                            <p:txEl>
                                              <p:pRg st="0" end="0"/>
                                            </p:txEl>
                                          </p:spTgt>
                                        </p:tgtEl>
                                        <p:attrNameLst>
                                          <p:attrName>style.visibility</p:attrName>
                                        </p:attrNameLst>
                                      </p:cBhvr>
                                      <p:to>
                                        <p:strVal val="visible"/>
                                      </p:to>
                                    </p:set>
                                    <p:animEffect transition="in" filter="fade">
                                      <p:cBhvr>
                                        <p:cTn id="19" dur="800" decel="100000"/>
                                        <p:tgtEl>
                                          <p:spTgt spid="173061">
                                            <p:txEl>
                                              <p:pRg st="0" end="0"/>
                                            </p:txEl>
                                          </p:spTgt>
                                        </p:tgtEl>
                                      </p:cBhvr>
                                    </p:animEffect>
                                    <p:anim calcmode="lin" valueType="num">
                                      <p:cBhvr>
                                        <p:cTn id="20" dur="800" decel="100000" fill="hold"/>
                                        <p:tgtEl>
                                          <p:spTgt spid="173061">
                                            <p:txEl>
                                              <p:pRg st="0" end="0"/>
                                            </p:txEl>
                                          </p:spTgt>
                                        </p:tgtEl>
                                        <p:attrNameLst>
                                          <p:attrName>style.rotation</p:attrName>
                                        </p:attrNameLst>
                                      </p:cBhvr>
                                      <p:tavLst>
                                        <p:tav tm="0">
                                          <p:val>
                                            <p:fltVal val="-90"/>
                                          </p:val>
                                        </p:tav>
                                        <p:tav tm="100000">
                                          <p:val>
                                            <p:fltVal val="0"/>
                                          </p:val>
                                        </p:tav>
                                      </p:tavLst>
                                    </p:anim>
                                    <p:anim calcmode="lin" valueType="num">
                                      <p:cBhvr>
                                        <p:cTn id="21" dur="800" decel="100000" fill="hold"/>
                                        <p:tgtEl>
                                          <p:spTgt spid="173061">
                                            <p:txEl>
                                              <p:pRg st="0" end="0"/>
                                            </p:txEl>
                                          </p:spTgt>
                                        </p:tgtEl>
                                        <p:attrNameLst>
                                          <p:attrName>ppt_x</p:attrName>
                                        </p:attrNameLst>
                                      </p:cBhvr>
                                      <p:tavLst>
                                        <p:tav tm="0">
                                          <p:val>
                                            <p:strVal val="#ppt_x+0.4"/>
                                          </p:val>
                                        </p:tav>
                                        <p:tav tm="100000">
                                          <p:val>
                                            <p:strVal val="#ppt_x-0.05"/>
                                          </p:val>
                                        </p:tav>
                                      </p:tavLst>
                                    </p:anim>
                                    <p:anim calcmode="lin" valueType="num">
                                      <p:cBhvr>
                                        <p:cTn id="22" dur="800" decel="100000" fill="hold"/>
                                        <p:tgtEl>
                                          <p:spTgt spid="173061">
                                            <p:txEl>
                                              <p:pRg st="0" end="0"/>
                                            </p:txEl>
                                          </p:spTgt>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73061">
                                            <p:txEl>
                                              <p:pRg st="0" end="0"/>
                                            </p:txEl>
                                          </p:spTgt>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73061">
                                            <p:txEl>
                                              <p:pRg st="0" end="0"/>
                                            </p:txEl>
                                          </p:spTgt>
                                        </p:tgtEl>
                                        <p:attrNameLst>
                                          <p:attrName>ppt_y</p:attrName>
                                        </p:attrNameLst>
                                      </p:cBhvr>
                                      <p:tavLst>
                                        <p:tav tm="0">
                                          <p:val>
                                            <p:strVal val="#ppt_y+0.1"/>
                                          </p:val>
                                        </p:tav>
                                        <p:tav tm="100000">
                                          <p:val>
                                            <p:strVal val="#ppt_y"/>
                                          </p:val>
                                        </p:tav>
                                      </p:tavLst>
                                    </p:anim>
                                  </p:childTnLst>
                                </p:cTn>
                              </p:par>
                            </p:childTnLst>
                          </p:cTn>
                        </p:par>
                        <p:par>
                          <p:cTn id="25" fill="hold" nodeType="afterGroup">
                            <p:stCondLst>
                              <p:cond delay="1000"/>
                            </p:stCondLst>
                            <p:childTnLst>
                              <p:par>
                                <p:cTn id="26" presetID="25" presetClass="entr" presetSubtype="0" fill="hold" nodeType="afterEffect">
                                  <p:stCondLst>
                                    <p:cond delay="0"/>
                                  </p:stCondLst>
                                  <p:childTnLst>
                                    <p:set>
                                      <p:cBhvr>
                                        <p:cTn id="27" dur="1" fill="hold">
                                          <p:stCondLst>
                                            <p:cond delay="0"/>
                                          </p:stCondLst>
                                        </p:cTn>
                                        <p:tgtEl>
                                          <p:spTgt spid="173065"/>
                                        </p:tgtEl>
                                        <p:attrNameLst>
                                          <p:attrName>style.visibility</p:attrName>
                                        </p:attrNameLst>
                                      </p:cBhvr>
                                      <p:to>
                                        <p:strVal val="visible"/>
                                      </p:to>
                                    </p:set>
                                    <p:anim calcmode="lin" valueType="num">
                                      <p:cBhvr>
                                        <p:cTn id="28" dur="500" decel="50000" fill="hold">
                                          <p:stCondLst>
                                            <p:cond delay="0"/>
                                          </p:stCondLst>
                                        </p:cTn>
                                        <p:tgtEl>
                                          <p:spTgt spid="17306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7306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73065"/>
                                        </p:tgtEl>
                                        <p:attrNameLst>
                                          <p:attrName>ppt_w</p:attrName>
                                        </p:attrNameLst>
                                      </p:cBhvr>
                                      <p:tavLst>
                                        <p:tav tm="0">
                                          <p:val>
                                            <p:strVal val="#ppt_w*.05"/>
                                          </p:val>
                                        </p:tav>
                                        <p:tav tm="100000">
                                          <p:val>
                                            <p:strVal val="#ppt_w"/>
                                          </p:val>
                                        </p:tav>
                                      </p:tavLst>
                                    </p:anim>
                                    <p:anim calcmode="lin" valueType="num">
                                      <p:cBhvr>
                                        <p:cTn id="31" dur="1000" fill="hold"/>
                                        <p:tgtEl>
                                          <p:spTgt spid="17306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7306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7306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7306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7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2" grpId="0"/>
      <p:bldP spid="1730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Text Box 4"/>
          <p:cNvSpPr txBox="1">
            <a:spLocks noChangeArrowheads="1"/>
          </p:cNvSpPr>
          <p:nvPr/>
        </p:nvSpPr>
        <p:spPr bwMode="auto">
          <a:xfrm>
            <a:off x="533400" y="198438"/>
            <a:ext cx="80772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3600" dirty="0" smtClean="0">
                <a:solidFill>
                  <a:srgbClr val="000099"/>
                </a:solidFill>
                <a:cs typeface="+mn-cs"/>
              </a:rPr>
              <a:t>THE CONSTITUTION OF 1872</a:t>
            </a:r>
          </a:p>
          <a:p>
            <a:pPr algn="ctr" eaLnBrk="1" hangingPunct="1">
              <a:spcBef>
                <a:spcPct val="50000"/>
              </a:spcBef>
              <a:defRPr/>
            </a:pPr>
            <a:r>
              <a:rPr lang="en-US" sz="2000" dirty="0" smtClean="0">
                <a:solidFill>
                  <a:srgbClr val="CC3300"/>
                </a:solidFill>
                <a:cs typeface="+mn-cs"/>
              </a:rPr>
              <a:t>EXECUTIVE BRANCH</a:t>
            </a:r>
          </a:p>
          <a:p>
            <a:pPr eaLnBrk="1" hangingPunct="1">
              <a:spcBef>
                <a:spcPct val="50000"/>
              </a:spcBef>
              <a:defRPr/>
            </a:pPr>
            <a:r>
              <a:rPr lang="en-US" sz="1800" dirty="0" smtClean="0">
                <a:cs typeface="+mn-cs"/>
              </a:rPr>
              <a:t>The governor would serve a four-year term and was given the right to veto legislation.</a:t>
            </a:r>
          </a:p>
          <a:p>
            <a:pPr eaLnBrk="1" hangingPunct="1">
              <a:spcBef>
                <a:spcPct val="50000"/>
              </a:spcBef>
              <a:defRPr/>
            </a:pPr>
            <a:r>
              <a:rPr lang="en-US" sz="1800" dirty="0" smtClean="0">
                <a:cs typeface="+mn-cs"/>
              </a:rPr>
              <a:t>On the Board of Public Works, the secretary of state became an appointed position, while the superintendent of free schools was elected.</a:t>
            </a:r>
          </a:p>
          <a:p>
            <a:pPr algn="ctr" eaLnBrk="1" hangingPunct="1">
              <a:spcBef>
                <a:spcPct val="50000"/>
              </a:spcBef>
              <a:defRPr/>
            </a:pPr>
            <a:r>
              <a:rPr lang="en-US" sz="2000" dirty="0" smtClean="0">
                <a:solidFill>
                  <a:srgbClr val="CC3300"/>
                </a:solidFill>
                <a:cs typeface="+mn-cs"/>
              </a:rPr>
              <a:t>LEGISLATIVE BRANCH</a:t>
            </a:r>
          </a:p>
          <a:p>
            <a:pPr eaLnBrk="1" hangingPunct="1">
              <a:spcBef>
                <a:spcPct val="50000"/>
              </a:spcBef>
              <a:defRPr/>
            </a:pPr>
            <a:r>
              <a:rPr lang="en-US" sz="1800" dirty="0" smtClean="0">
                <a:cs typeface="+mn-cs"/>
              </a:rPr>
              <a:t>State Senators would be elected to four-year terms.</a:t>
            </a:r>
          </a:p>
          <a:p>
            <a:pPr eaLnBrk="1" hangingPunct="1">
              <a:spcBef>
                <a:spcPct val="50000"/>
              </a:spcBef>
              <a:defRPr/>
            </a:pPr>
            <a:r>
              <a:rPr lang="en-US" sz="1800" dirty="0" smtClean="0">
                <a:cs typeface="+mn-cs"/>
              </a:rPr>
              <a:t>Members in the House of Delegates would serve two-year terms.</a:t>
            </a:r>
          </a:p>
          <a:p>
            <a:pPr eaLnBrk="1" hangingPunct="1">
              <a:spcBef>
                <a:spcPct val="50000"/>
              </a:spcBef>
              <a:defRPr/>
            </a:pPr>
            <a:r>
              <a:rPr lang="en-US" sz="1800" dirty="0" smtClean="0">
                <a:cs typeface="+mn-cs"/>
              </a:rPr>
              <a:t>Senatorial districts increased from eleven to twelve.</a:t>
            </a:r>
          </a:p>
          <a:p>
            <a:pPr eaLnBrk="1" hangingPunct="1">
              <a:spcBef>
                <a:spcPct val="50000"/>
              </a:spcBef>
              <a:defRPr/>
            </a:pPr>
            <a:r>
              <a:rPr lang="en-US" sz="1800" dirty="0" smtClean="0">
                <a:cs typeface="+mn-cs"/>
              </a:rPr>
              <a:t>Regular sessions of the Legislature became biennial and lasted 45 days.</a:t>
            </a:r>
          </a:p>
          <a:p>
            <a:pPr algn="ctr" eaLnBrk="1" hangingPunct="1">
              <a:spcBef>
                <a:spcPct val="50000"/>
              </a:spcBef>
              <a:defRPr/>
            </a:pPr>
            <a:r>
              <a:rPr lang="en-US" sz="2000" dirty="0" smtClean="0">
                <a:solidFill>
                  <a:srgbClr val="CC3300"/>
                </a:solidFill>
                <a:cs typeface="+mn-cs"/>
              </a:rPr>
              <a:t>JUDICIAL BRANCH</a:t>
            </a:r>
          </a:p>
          <a:p>
            <a:pPr eaLnBrk="1" hangingPunct="1">
              <a:spcBef>
                <a:spcPct val="50000"/>
              </a:spcBef>
              <a:defRPr/>
            </a:pPr>
            <a:r>
              <a:rPr lang="en-US" sz="1800" dirty="0" smtClean="0">
                <a:cs typeface="+mn-cs"/>
              </a:rPr>
              <a:t>Number of Supreme Court justices increased from 3 to 4.</a:t>
            </a:r>
          </a:p>
          <a:p>
            <a:pPr eaLnBrk="1" hangingPunct="1">
              <a:spcBef>
                <a:spcPct val="50000"/>
              </a:spcBef>
              <a:defRPr/>
            </a:pPr>
            <a:r>
              <a:rPr lang="en-US" sz="1800" dirty="0" smtClean="0">
                <a:cs typeface="+mn-cs"/>
              </a:rPr>
              <a:t>Declared that the state could not be sued.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4084">
                                            <p:txEl>
                                              <p:pRg st="1" end="1"/>
                                            </p:txEl>
                                          </p:spTgt>
                                        </p:tgtEl>
                                        <p:attrNameLst>
                                          <p:attrName>style.visibility</p:attrName>
                                        </p:attrNameLst>
                                      </p:cBhvr>
                                      <p:to>
                                        <p:strVal val="visible"/>
                                      </p:to>
                                    </p:set>
                                    <p:anim calcmode="discrete" valueType="clr">
                                      <p:cBhvr override="childStyle">
                                        <p:cTn id="7" dur="80"/>
                                        <p:tgtEl>
                                          <p:spTgt spid="17408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084">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174084">
                                            <p:txEl>
                                              <p:pRg st="1" end="1"/>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9" fill="hold" nodeType="clickEffect">
                                  <p:stCondLst>
                                    <p:cond delay="0"/>
                                  </p:stCondLst>
                                  <p:childTnLst>
                                    <p:set>
                                      <p:cBhvr>
                                        <p:cTn id="13" dur="1" fill="hold">
                                          <p:stCondLst>
                                            <p:cond delay="0"/>
                                          </p:stCondLst>
                                        </p:cTn>
                                        <p:tgtEl>
                                          <p:spTgt spid="174084">
                                            <p:txEl>
                                              <p:pRg st="2" end="2"/>
                                            </p:txEl>
                                          </p:spTgt>
                                        </p:tgtEl>
                                        <p:attrNameLst>
                                          <p:attrName>style.visibility</p:attrName>
                                        </p:attrNameLst>
                                      </p:cBhvr>
                                      <p:to>
                                        <p:strVal val="visible"/>
                                      </p:to>
                                    </p:set>
                                    <p:anim calcmode="lin" valueType="num">
                                      <p:cBhvr additive="base">
                                        <p:cTn id="14" dur="500" fill="hold"/>
                                        <p:tgtEl>
                                          <p:spTgt spid="174084">
                                            <p:txEl>
                                              <p:pRg st="2" end="2"/>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7408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9" fill="hold" nodeType="clickEffect">
                                  <p:stCondLst>
                                    <p:cond delay="0"/>
                                  </p:stCondLst>
                                  <p:childTnLst>
                                    <p:set>
                                      <p:cBhvr>
                                        <p:cTn id="19" dur="1" fill="hold">
                                          <p:stCondLst>
                                            <p:cond delay="0"/>
                                          </p:stCondLst>
                                        </p:cTn>
                                        <p:tgtEl>
                                          <p:spTgt spid="174084">
                                            <p:txEl>
                                              <p:pRg st="3" end="3"/>
                                            </p:txEl>
                                          </p:spTgt>
                                        </p:tgtEl>
                                        <p:attrNameLst>
                                          <p:attrName>style.visibility</p:attrName>
                                        </p:attrNameLst>
                                      </p:cBhvr>
                                      <p:to>
                                        <p:strVal val="visible"/>
                                      </p:to>
                                    </p:set>
                                    <p:anim calcmode="lin" valueType="num">
                                      <p:cBhvr additive="base">
                                        <p:cTn id="20" dur="500" fill="hold"/>
                                        <p:tgtEl>
                                          <p:spTgt spid="174084">
                                            <p:txEl>
                                              <p:pRg st="3" end="3"/>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7408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74084">
                                            <p:txEl>
                                              <p:pRg st="4" end="4"/>
                                            </p:txEl>
                                          </p:spTgt>
                                        </p:tgtEl>
                                        <p:attrNameLst>
                                          <p:attrName>style.visibility</p:attrName>
                                        </p:attrNameLst>
                                      </p:cBhvr>
                                      <p:to>
                                        <p:strVal val="visible"/>
                                      </p:to>
                                    </p:set>
                                    <p:anim calcmode="discrete" valueType="clr">
                                      <p:cBhvr override="childStyle">
                                        <p:cTn id="26" dur="80"/>
                                        <p:tgtEl>
                                          <p:spTgt spid="17408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74084">
                                            <p:txEl>
                                              <p:pRg st="4" end="4"/>
                                            </p:txEl>
                                          </p:spTgt>
                                        </p:tgtEl>
                                        <p:attrNameLst>
                                          <p:attrName>fillcolor</p:attrName>
                                        </p:attrNameLst>
                                      </p:cBhvr>
                                      <p:tavLst>
                                        <p:tav tm="0">
                                          <p:val>
                                            <p:clrVal>
                                              <a:schemeClr val="accent2"/>
                                            </p:clrVal>
                                          </p:val>
                                        </p:tav>
                                        <p:tav tm="50000">
                                          <p:val>
                                            <p:clrVal>
                                              <a:schemeClr val="hlink"/>
                                            </p:clrVal>
                                          </p:val>
                                        </p:tav>
                                      </p:tavLst>
                                    </p:anim>
                                    <p:set>
                                      <p:cBhvr>
                                        <p:cTn id="28" dur="80"/>
                                        <p:tgtEl>
                                          <p:spTgt spid="174084">
                                            <p:txEl>
                                              <p:pRg st="4" end="4"/>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174084">
                                            <p:txEl>
                                              <p:pRg st="5" end="5"/>
                                            </p:txEl>
                                          </p:spTgt>
                                        </p:tgtEl>
                                        <p:attrNameLst>
                                          <p:attrName>style.visibility</p:attrName>
                                        </p:attrNameLst>
                                      </p:cBhvr>
                                      <p:to>
                                        <p:strVal val="visible"/>
                                      </p:to>
                                    </p:set>
                                    <p:anim calcmode="lin" valueType="num">
                                      <p:cBhvr additive="base">
                                        <p:cTn id="33" dur="500" fill="hold"/>
                                        <p:tgtEl>
                                          <p:spTgt spid="174084">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7408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6" fill="hold" nodeType="clickEffect">
                                  <p:stCondLst>
                                    <p:cond delay="0"/>
                                  </p:stCondLst>
                                  <p:childTnLst>
                                    <p:set>
                                      <p:cBhvr>
                                        <p:cTn id="38" dur="1" fill="hold">
                                          <p:stCondLst>
                                            <p:cond delay="0"/>
                                          </p:stCondLst>
                                        </p:cTn>
                                        <p:tgtEl>
                                          <p:spTgt spid="174084">
                                            <p:txEl>
                                              <p:pRg st="6" end="6"/>
                                            </p:txEl>
                                          </p:spTgt>
                                        </p:tgtEl>
                                        <p:attrNameLst>
                                          <p:attrName>style.visibility</p:attrName>
                                        </p:attrNameLst>
                                      </p:cBhvr>
                                      <p:to>
                                        <p:strVal val="visible"/>
                                      </p:to>
                                    </p:set>
                                    <p:anim calcmode="lin" valueType="num">
                                      <p:cBhvr additive="base">
                                        <p:cTn id="39" dur="500" fill="hold"/>
                                        <p:tgtEl>
                                          <p:spTgt spid="174084">
                                            <p:txEl>
                                              <p:pRg st="6" end="6"/>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7408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6" fill="hold" nodeType="clickEffect">
                                  <p:stCondLst>
                                    <p:cond delay="0"/>
                                  </p:stCondLst>
                                  <p:childTnLst>
                                    <p:set>
                                      <p:cBhvr>
                                        <p:cTn id="44" dur="1" fill="hold">
                                          <p:stCondLst>
                                            <p:cond delay="0"/>
                                          </p:stCondLst>
                                        </p:cTn>
                                        <p:tgtEl>
                                          <p:spTgt spid="174084">
                                            <p:txEl>
                                              <p:pRg st="7" end="7"/>
                                            </p:txEl>
                                          </p:spTgt>
                                        </p:tgtEl>
                                        <p:attrNameLst>
                                          <p:attrName>style.visibility</p:attrName>
                                        </p:attrNameLst>
                                      </p:cBhvr>
                                      <p:to>
                                        <p:strVal val="visible"/>
                                      </p:to>
                                    </p:set>
                                    <p:anim calcmode="lin" valueType="num">
                                      <p:cBhvr additive="base">
                                        <p:cTn id="45" dur="500" fill="hold"/>
                                        <p:tgtEl>
                                          <p:spTgt spid="174084">
                                            <p:txEl>
                                              <p:pRg st="7" end="7"/>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7408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6" fill="hold" nodeType="clickEffect">
                                  <p:stCondLst>
                                    <p:cond delay="0"/>
                                  </p:stCondLst>
                                  <p:childTnLst>
                                    <p:set>
                                      <p:cBhvr>
                                        <p:cTn id="50" dur="1" fill="hold">
                                          <p:stCondLst>
                                            <p:cond delay="0"/>
                                          </p:stCondLst>
                                        </p:cTn>
                                        <p:tgtEl>
                                          <p:spTgt spid="174084">
                                            <p:txEl>
                                              <p:pRg st="8" end="8"/>
                                            </p:txEl>
                                          </p:spTgt>
                                        </p:tgtEl>
                                        <p:attrNameLst>
                                          <p:attrName>style.visibility</p:attrName>
                                        </p:attrNameLst>
                                      </p:cBhvr>
                                      <p:to>
                                        <p:strVal val="visible"/>
                                      </p:to>
                                    </p:set>
                                    <p:anim calcmode="lin" valueType="num">
                                      <p:cBhvr additive="base">
                                        <p:cTn id="51" dur="500" fill="hold"/>
                                        <p:tgtEl>
                                          <p:spTgt spid="174084">
                                            <p:txEl>
                                              <p:pRg st="8" end="8"/>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7408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7" presetClass="entr" presetSubtype="0" fill="hold" nodeType="clickEffect">
                                  <p:stCondLst>
                                    <p:cond delay="0"/>
                                  </p:stCondLst>
                                  <p:iterate type="lt">
                                    <p:tmPct val="50000"/>
                                  </p:iterate>
                                  <p:childTnLst>
                                    <p:set>
                                      <p:cBhvr>
                                        <p:cTn id="56" dur="1" fill="hold">
                                          <p:stCondLst>
                                            <p:cond delay="0"/>
                                          </p:stCondLst>
                                        </p:cTn>
                                        <p:tgtEl>
                                          <p:spTgt spid="174084">
                                            <p:txEl>
                                              <p:pRg st="9" end="9"/>
                                            </p:txEl>
                                          </p:spTgt>
                                        </p:tgtEl>
                                        <p:attrNameLst>
                                          <p:attrName>style.visibility</p:attrName>
                                        </p:attrNameLst>
                                      </p:cBhvr>
                                      <p:to>
                                        <p:strVal val="visible"/>
                                      </p:to>
                                    </p:set>
                                    <p:anim calcmode="discrete" valueType="clr">
                                      <p:cBhvr override="childStyle">
                                        <p:cTn id="57" dur="80"/>
                                        <p:tgtEl>
                                          <p:spTgt spid="174084">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74084">
                                            <p:txEl>
                                              <p:pRg st="9" end="9"/>
                                            </p:txEl>
                                          </p:spTgt>
                                        </p:tgtEl>
                                        <p:attrNameLst>
                                          <p:attrName>fillcolor</p:attrName>
                                        </p:attrNameLst>
                                      </p:cBhvr>
                                      <p:tavLst>
                                        <p:tav tm="0">
                                          <p:val>
                                            <p:clrVal>
                                              <a:schemeClr val="accent2"/>
                                            </p:clrVal>
                                          </p:val>
                                        </p:tav>
                                        <p:tav tm="50000">
                                          <p:val>
                                            <p:clrVal>
                                              <a:schemeClr val="hlink"/>
                                            </p:clrVal>
                                          </p:val>
                                        </p:tav>
                                      </p:tavLst>
                                    </p:anim>
                                    <p:set>
                                      <p:cBhvr>
                                        <p:cTn id="59" dur="80"/>
                                        <p:tgtEl>
                                          <p:spTgt spid="174084">
                                            <p:txEl>
                                              <p:pRg st="9" end="9"/>
                                            </p:txEl>
                                          </p:spTgt>
                                        </p:tgtEl>
                                        <p:attrNameLst>
                                          <p:attrName>fill.type</p:attrName>
                                        </p:attrNameLst>
                                      </p:cBhvr>
                                      <p:to>
                                        <p:strVal val="solid"/>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nodeType="clickEffect">
                                  <p:stCondLst>
                                    <p:cond delay="0"/>
                                  </p:stCondLst>
                                  <p:childTnLst>
                                    <p:set>
                                      <p:cBhvr>
                                        <p:cTn id="63" dur="1" fill="hold">
                                          <p:stCondLst>
                                            <p:cond delay="0"/>
                                          </p:stCondLst>
                                        </p:cTn>
                                        <p:tgtEl>
                                          <p:spTgt spid="174084">
                                            <p:txEl>
                                              <p:pRg st="10" end="10"/>
                                            </p:txEl>
                                          </p:spTgt>
                                        </p:tgtEl>
                                        <p:attrNameLst>
                                          <p:attrName>style.visibility</p:attrName>
                                        </p:attrNameLst>
                                      </p:cBhvr>
                                      <p:to>
                                        <p:strVal val="visible"/>
                                      </p:to>
                                    </p:set>
                                    <p:anim calcmode="lin" valueType="num">
                                      <p:cBhvr additive="base">
                                        <p:cTn id="64" dur="500" fill="hold"/>
                                        <p:tgtEl>
                                          <p:spTgt spid="174084">
                                            <p:txEl>
                                              <p:pRg st="10" end="1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7408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nodeType="clickEffect">
                                  <p:stCondLst>
                                    <p:cond delay="0"/>
                                  </p:stCondLst>
                                  <p:childTnLst>
                                    <p:set>
                                      <p:cBhvr>
                                        <p:cTn id="69" dur="1" fill="hold">
                                          <p:stCondLst>
                                            <p:cond delay="0"/>
                                          </p:stCondLst>
                                        </p:cTn>
                                        <p:tgtEl>
                                          <p:spTgt spid="174084">
                                            <p:txEl>
                                              <p:pRg st="11" end="11"/>
                                            </p:txEl>
                                          </p:spTgt>
                                        </p:tgtEl>
                                        <p:attrNameLst>
                                          <p:attrName>style.visibility</p:attrName>
                                        </p:attrNameLst>
                                      </p:cBhvr>
                                      <p:to>
                                        <p:strVal val="visible"/>
                                      </p:to>
                                    </p:set>
                                    <p:anim calcmode="lin" valueType="num">
                                      <p:cBhvr additive="base">
                                        <p:cTn id="70" dur="500" fill="hold"/>
                                        <p:tgtEl>
                                          <p:spTgt spid="174084">
                                            <p:txEl>
                                              <p:pRg st="11" end="1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7408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Text Box 4"/>
          <p:cNvSpPr txBox="1">
            <a:spLocks noChangeArrowheads="1"/>
          </p:cNvSpPr>
          <p:nvPr/>
        </p:nvSpPr>
        <p:spPr bwMode="auto">
          <a:xfrm>
            <a:off x="304800" y="296863"/>
            <a:ext cx="8534400" cy="543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dirty="0" smtClean="0">
                <a:solidFill>
                  <a:srgbClr val="000099"/>
                </a:solidFill>
                <a:cs typeface="+mn-cs"/>
              </a:rPr>
              <a:t>OTHER CONSTITUTIONAL CHANGES</a:t>
            </a:r>
          </a:p>
          <a:p>
            <a:pPr algn="ctr" eaLnBrk="1" hangingPunct="1">
              <a:spcBef>
                <a:spcPct val="50000"/>
              </a:spcBef>
              <a:defRPr/>
            </a:pPr>
            <a:r>
              <a:rPr lang="en-US" sz="2800" dirty="0" smtClean="0">
                <a:solidFill>
                  <a:srgbClr val="CC3300"/>
                </a:solidFill>
                <a:cs typeface="+mn-cs"/>
              </a:rPr>
              <a:t>LOCAL GOVERNMENT</a:t>
            </a:r>
          </a:p>
          <a:p>
            <a:pPr eaLnBrk="1" hangingPunct="1">
              <a:spcBef>
                <a:spcPct val="50000"/>
              </a:spcBef>
              <a:defRPr/>
            </a:pPr>
            <a:r>
              <a:rPr lang="en-US" sz="2400" dirty="0" smtClean="0">
                <a:cs typeface="+mn-cs"/>
              </a:rPr>
              <a:t>Change from township to county system of government.</a:t>
            </a:r>
          </a:p>
          <a:p>
            <a:pPr eaLnBrk="1" hangingPunct="1">
              <a:spcBef>
                <a:spcPct val="50000"/>
              </a:spcBef>
              <a:defRPr/>
            </a:pPr>
            <a:r>
              <a:rPr lang="en-US" sz="2400" dirty="0" smtClean="0">
                <a:cs typeface="+mn-cs"/>
              </a:rPr>
              <a:t>Reestablished justices of peace.</a:t>
            </a:r>
          </a:p>
          <a:p>
            <a:pPr eaLnBrk="1" hangingPunct="1">
              <a:spcBef>
                <a:spcPct val="50000"/>
              </a:spcBef>
              <a:defRPr/>
            </a:pPr>
            <a:endParaRPr lang="en-US" sz="1800" dirty="0" smtClean="0">
              <a:cs typeface="+mn-cs"/>
            </a:endParaRPr>
          </a:p>
          <a:p>
            <a:pPr algn="ctr" eaLnBrk="1" hangingPunct="1">
              <a:spcBef>
                <a:spcPct val="50000"/>
              </a:spcBef>
              <a:defRPr/>
            </a:pPr>
            <a:r>
              <a:rPr lang="en-US" sz="2800" dirty="0" smtClean="0">
                <a:solidFill>
                  <a:srgbClr val="CC3300"/>
                </a:solidFill>
                <a:cs typeface="+mn-cs"/>
              </a:rPr>
              <a:t>VOTING</a:t>
            </a:r>
          </a:p>
          <a:p>
            <a:pPr eaLnBrk="1" hangingPunct="1">
              <a:spcBef>
                <a:spcPct val="50000"/>
              </a:spcBef>
              <a:defRPr/>
            </a:pPr>
            <a:r>
              <a:rPr lang="en-US" sz="2400" dirty="0" smtClean="0">
                <a:cs typeface="+mn-cs"/>
              </a:rPr>
              <a:t>All males over 21 were permitted to vote.</a:t>
            </a:r>
          </a:p>
          <a:p>
            <a:pPr eaLnBrk="1" hangingPunct="1">
              <a:spcBef>
                <a:spcPct val="50000"/>
              </a:spcBef>
              <a:defRPr/>
            </a:pPr>
            <a:r>
              <a:rPr lang="en-US" sz="2400" dirty="0" smtClean="0">
                <a:cs typeface="+mn-cs"/>
              </a:rPr>
              <a:t>Voting would be open or by secret ballot.</a:t>
            </a:r>
          </a:p>
          <a:p>
            <a:pPr eaLnBrk="1" hangingPunct="1">
              <a:spcBef>
                <a:spcPct val="50000"/>
              </a:spcBef>
              <a:defRPr/>
            </a:pPr>
            <a:r>
              <a:rPr lang="en-US" sz="2400" dirty="0" smtClean="0">
                <a:cs typeface="+mn-cs"/>
              </a:rPr>
              <a:t>State elections were scheduled at the same time as federal elections—in November.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75108">
                                            <p:txEl>
                                              <p:pRg st="1" end="1"/>
                                            </p:txEl>
                                          </p:spTgt>
                                        </p:tgtEl>
                                        <p:attrNameLst>
                                          <p:attrName>style.visibility</p:attrName>
                                        </p:attrNameLst>
                                      </p:cBhvr>
                                      <p:to>
                                        <p:strVal val="visible"/>
                                      </p:to>
                                    </p:set>
                                    <p:anim calcmode="lin" valueType="num">
                                      <p:cBhvr>
                                        <p:cTn id="7" dur="500" fill="hold"/>
                                        <p:tgtEl>
                                          <p:spTgt spid="17510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5108">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17510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510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510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175108">
                                            <p:txEl>
                                              <p:pRg st="2" end="2"/>
                                            </p:txEl>
                                          </p:spTgt>
                                        </p:tgtEl>
                                        <p:attrNameLst>
                                          <p:attrName>style.visibility</p:attrName>
                                        </p:attrNameLst>
                                      </p:cBhvr>
                                      <p:to>
                                        <p:strVal val="visible"/>
                                      </p:to>
                                    </p:set>
                                    <p:animEffect transition="in" filter="fade">
                                      <p:cBhvr>
                                        <p:cTn id="16" dur="800" decel="100000"/>
                                        <p:tgtEl>
                                          <p:spTgt spid="175108">
                                            <p:txEl>
                                              <p:pRg st="2" end="2"/>
                                            </p:txEl>
                                          </p:spTgt>
                                        </p:tgtEl>
                                      </p:cBhvr>
                                    </p:animEffect>
                                    <p:anim calcmode="lin" valueType="num">
                                      <p:cBhvr>
                                        <p:cTn id="17" dur="800" decel="100000" fill="hold"/>
                                        <p:tgtEl>
                                          <p:spTgt spid="175108">
                                            <p:txEl>
                                              <p:pRg st="2" end="2"/>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75108">
                                            <p:txEl>
                                              <p:pRg st="2" end="2"/>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75108">
                                            <p:txEl>
                                              <p:pRg st="2" end="2"/>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5108">
                                            <p:txEl>
                                              <p:pRg st="2" end="2"/>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5108">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nodeType="clickEffect">
                                  <p:stCondLst>
                                    <p:cond delay="0"/>
                                  </p:stCondLst>
                                  <p:childTnLst>
                                    <p:set>
                                      <p:cBhvr>
                                        <p:cTn id="25" dur="1" fill="hold">
                                          <p:stCondLst>
                                            <p:cond delay="0"/>
                                          </p:stCondLst>
                                        </p:cTn>
                                        <p:tgtEl>
                                          <p:spTgt spid="175108">
                                            <p:txEl>
                                              <p:pRg st="3" end="3"/>
                                            </p:txEl>
                                          </p:spTgt>
                                        </p:tgtEl>
                                        <p:attrNameLst>
                                          <p:attrName>style.visibility</p:attrName>
                                        </p:attrNameLst>
                                      </p:cBhvr>
                                      <p:to>
                                        <p:strVal val="visible"/>
                                      </p:to>
                                    </p:set>
                                    <p:animEffect transition="in" filter="fade">
                                      <p:cBhvr>
                                        <p:cTn id="26" dur="800" decel="100000"/>
                                        <p:tgtEl>
                                          <p:spTgt spid="175108">
                                            <p:txEl>
                                              <p:pRg st="3" end="3"/>
                                            </p:txEl>
                                          </p:spTgt>
                                        </p:tgtEl>
                                      </p:cBhvr>
                                    </p:animEffect>
                                    <p:anim calcmode="lin" valueType="num">
                                      <p:cBhvr>
                                        <p:cTn id="27" dur="800" decel="100000" fill="hold"/>
                                        <p:tgtEl>
                                          <p:spTgt spid="175108">
                                            <p:txEl>
                                              <p:pRg st="3" end="3"/>
                                            </p:txEl>
                                          </p:spTgt>
                                        </p:tgtEl>
                                        <p:attrNameLst>
                                          <p:attrName>style.rotation</p:attrName>
                                        </p:attrNameLst>
                                      </p:cBhvr>
                                      <p:tavLst>
                                        <p:tav tm="0">
                                          <p:val>
                                            <p:fltVal val="-90"/>
                                          </p:val>
                                        </p:tav>
                                        <p:tav tm="100000">
                                          <p:val>
                                            <p:fltVal val="0"/>
                                          </p:val>
                                        </p:tav>
                                      </p:tavLst>
                                    </p:anim>
                                    <p:anim calcmode="lin" valueType="num">
                                      <p:cBhvr>
                                        <p:cTn id="28" dur="800" decel="100000" fill="hold"/>
                                        <p:tgtEl>
                                          <p:spTgt spid="175108">
                                            <p:txEl>
                                              <p:pRg st="3" end="3"/>
                                            </p:txEl>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175108">
                                            <p:txEl>
                                              <p:pRg st="3" end="3"/>
                                            </p:txEl>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75108">
                                            <p:txEl>
                                              <p:pRg st="3" end="3"/>
                                            </p:txEl>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75108">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1" presetClass="entr" presetSubtype="0" fill="hold" nodeType="clickEffect">
                                  <p:stCondLst>
                                    <p:cond delay="0"/>
                                  </p:stCondLst>
                                  <p:iterate type="lt">
                                    <p:tmPct val="10000"/>
                                  </p:iterate>
                                  <p:childTnLst>
                                    <p:set>
                                      <p:cBhvr>
                                        <p:cTn id="35" dur="1" fill="hold">
                                          <p:stCondLst>
                                            <p:cond delay="0"/>
                                          </p:stCondLst>
                                        </p:cTn>
                                        <p:tgtEl>
                                          <p:spTgt spid="175108">
                                            <p:txEl>
                                              <p:pRg st="5" end="5"/>
                                            </p:txEl>
                                          </p:spTgt>
                                        </p:tgtEl>
                                        <p:attrNameLst>
                                          <p:attrName>style.visibility</p:attrName>
                                        </p:attrNameLst>
                                      </p:cBhvr>
                                      <p:to>
                                        <p:strVal val="visible"/>
                                      </p:to>
                                    </p:set>
                                    <p:anim calcmode="lin" valueType="num">
                                      <p:cBhvr>
                                        <p:cTn id="36" dur="500" fill="hold"/>
                                        <p:tgtEl>
                                          <p:spTgt spid="175108">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75108">
                                            <p:txEl>
                                              <p:pRg st="5" end="5"/>
                                            </p:txEl>
                                          </p:spTgt>
                                        </p:tgtEl>
                                        <p:attrNameLst>
                                          <p:attrName>ppt_y</p:attrName>
                                        </p:attrNameLst>
                                      </p:cBhvr>
                                      <p:tavLst>
                                        <p:tav tm="0">
                                          <p:val>
                                            <p:strVal val="#ppt_y"/>
                                          </p:val>
                                        </p:tav>
                                        <p:tav tm="100000">
                                          <p:val>
                                            <p:strVal val="#ppt_y"/>
                                          </p:val>
                                        </p:tav>
                                      </p:tavLst>
                                    </p:anim>
                                    <p:anim calcmode="lin" valueType="num">
                                      <p:cBhvr>
                                        <p:cTn id="38" dur="500" fill="hold"/>
                                        <p:tgtEl>
                                          <p:spTgt spid="175108">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75108">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75108">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0" presetClass="entr" presetSubtype="0" fill="hold" nodeType="clickEffect">
                                  <p:stCondLst>
                                    <p:cond delay="0"/>
                                  </p:stCondLst>
                                  <p:childTnLst>
                                    <p:set>
                                      <p:cBhvr>
                                        <p:cTn id="44" dur="1" fill="hold">
                                          <p:stCondLst>
                                            <p:cond delay="0"/>
                                          </p:stCondLst>
                                        </p:cTn>
                                        <p:tgtEl>
                                          <p:spTgt spid="175108">
                                            <p:txEl>
                                              <p:pRg st="6" end="6"/>
                                            </p:txEl>
                                          </p:spTgt>
                                        </p:tgtEl>
                                        <p:attrNameLst>
                                          <p:attrName>style.visibility</p:attrName>
                                        </p:attrNameLst>
                                      </p:cBhvr>
                                      <p:to>
                                        <p:strVal val="visible"/>
                                      </p:to>
                                    </p:set>
                                    <p:animEffect transition="in" filter="fade">
                                      <p:cBhvr>
                                        <p:cTn id="45" dur="800" decel="100000"/>
                                        <p:tgtEl>
                                          <p:spTgt spid="175108">
                                            <p:txEl>
                                              <p:pRg st="6" end="6"/>
                                            </p:txEl>
                                          </p:spTgt>
                                        </p:tgtEl>
                                      </p:cBhvr>
                                    </p:animEffect>
                                    <p:anim calcmode="lin" valueType="num">
                                      <p:cBhvr>
                                        <p:cTn id="46" dur="800" decel="100000" fill="hold"/>
                                        <p:tgtEl>
                                          <p:spTgt spid="175108">
                                            <p:txEl>
                                              <p:pRg st="6" end="6"/>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175108">
                                            <p:txEl>
                                              <p:pRg st="6" end="6"/>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175108">
                                            <p:txEl>
                                              <p:pRg st="6" end="6"/>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75108">
                                            <p:txEl>
                                              <p:pRg st="6" end="6"/>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75108">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0" presetClass="entr" presetSubtype="0" fill="hold" nodeType="clickEffect">
                                  <p:stCondLst>
                                    <p:cond delay="0"/>
                                  </p:stCondLst>
                                  <p:childTnLst>
                                    <p:set>
                                      <p:cBhvr>
                                        <p:cTn id="54" dur="1" fill="hold">
                                          <p:stCondLst>
                                            <p:cond delay="0"/>
                                          </p:stCondLst>
                                        </p:cTn>
                                        <p:tgtEl>
                                          <p:spTgt spid="175108">
                                            <p:txEl>
                                              <p:pRg st="7" end="7"/>
                                            </p:txEl>
                                          </p:spTgt>
                                        </p:tgtEl>
                                        <p:attrNameLst>
                                          <p:attrName>style.visibility</p:attrName>
                                        </p:attrNameLst>
                                      </p:cBhvr>
                                      <p:to>
                                        <p:strVal val="visible"/>
                                      </p:to>
                                    </p:set>
                                    <p:animEffect transition="in" filter="fade">
                                      <p:cBhvr>
                                        <p:cTn id="55" dur="800" decel="100000"/>
                                        <p:tgtEl>
                                          <p:spTgt spid="175108">
                                            <p:txEl>
                                              <p:pRg st="7" end="7"/>
                                            </p:txEl>
                                          </p:spTgt>
                                        </p:tgtEl>
                                      </p:cBhvr>
                                    </p:animEffect>
                                    <p:anim calcmode="lin" valueType="num">
                                      <p:cBhvr>
                                        <p:cTn id="56" dur="800" decel="100000" fill="hold"/>
                                        <p:tgtEl>
                                          <p:spTgt spid="175108">
                                            <p:txEl>
                                              <p:pRg st="7" end="7"/>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175108">
                                            <p:txEl>
                                              <p:pRg st="7" end="7"/>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175108">
                                            <p:txEl>
                                              <p:pRg st="7" end="7"/>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75108">
                                            <p:txEl>
                                              <p:pRg st="7" end="7"/>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75108">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0" presetClass="entr" presetSubtype="0" fill="hold" nodeType="clickEffect">
                                  <p:stCondLst>
                                    <p:cond delay="0"/>
                                  </p:stCondLst>
                                  <p:childTnLst>
                                    <p:set>
                                      <p:cBhvr>
                                        <p:cTn id="64" dur="1" fill="hold">
                                          <p:stCondLst>
                                            <p:cond delay="0"/>
                                          </p:stCondLst>
                                        </p:cTn>
                                        <p:tgtEl>
                                          <p:spTgt spid="175108">
                                            <p:txEl>
                                              <p:pRg st="8" end="8"/>
                                            </p:txEl>
                                          </p:spTgt>
                                        </p:tgtEl>
                                        <p:attrNameLst>
                                          <p:attrName>style.visibility</p:attrName>
                                        </p:attrNameLst>
                                      </p:cBhvr>
                                      <p:to>
                                        <p:strVal val="visible"/>
                                      </p:to>
                                    </p:set>
                                    <p:animEffect transition="in" filter="fade">
                                      <p:cBhvr>
                                        <p:cTn id="65" dur="800" decel="100000"/>
                                        <p:tgtEl>
                                          <p:spTgt spid="175108">
                                            <p:txEl>
                                              <p:pRg st="8" end="8"/>
                                            </p:txEl>
                                          </p:spTgt>
                                        </p:tgtEl>
                                      </p:cBhvr>
                                    </p:animEffect>
                                    <p:anim calcmode="lin" valueType="num">
                                      <p:cBhvr>
                                        <p:cTn id="66" dur="800" decel="100000" fill="hold"/>
                                        <p:tgtEl>
                                          <p:spTgt spid="175108">
                                            <p:txEl>
                                              <p:pRg st="8" end="8"/>
                                            </p:txEl>
                                          </p:spTgt>
                                        </p:tgtEl>
                                        <p:attrNameLst>
                                          <p:attrName>style.rotation</p:attrName>
                                        </p:attrNameLst>
                                      </p:cBhvr>
                                      <p:tavLst>
                                        <p:tav tm="0">
                                          <p:val>
                                            <p:fltVal val="-90"/>
                                          </p:val>
                                        </p:tav>
                                        <p:tav tm="100000">
                                          <p:val>
                                            <p:fltVal val="0"/>
                                          </p:val>
                                        </p:tav>
                                      </p:tavLst>
                                    </p:anim>
                                    <p:anim calcmode="lin" valueType="num">
                                      <p:cBhvr>
                                        <p:cTn id="67" dur="800" decel="100000" fill="hold"/>
                                        <p:tgtEl>
                                          <p:spTgt spid="175108">
                                            <p:txEl>
                                              <p:pRg st="8" end="8"/>
                                            </p:txEl>
                                          </p:spTgt>
                                        </p:tgtEl>
                                        <p:attrNameLst>
                                          <p:attrName>ppt_x</p:attrName>
                                        </p:attrNameLst>
                                      </p:cBhvr>
                                      <p:tavLst>
                                        <p:tav tm="0">
                                          <p:val>
                                            <p:strVal val="#ppt_x+0.4"/>
                                          </p:val>
                                        </p:tav>
                                        <p:tav tm="100000">
                                          <p:val>
                                            <p:strVal val="#ppt_x-0.05"/>
                                          </p:val>
                                        </p:tav>
                                      </p:tavLst>
                                    </p:anim>
                                    <p:anim calcmode="lin" valueType="num">
                                      <p:cBhvr>
                                        <p:cTn id="68" dur="800" decel="100000" fill="hold"/>
                                        <p:tgtEl>
                                          <p:spTgt spid="175108">
                                            <p:txEl>
                                              <p:pRg st="8" end="8"/>
                                            </p:txEl>
                                          </p:spTgt>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175108">
                                            <p:txEl>
                                              <p:pRg st="8" end="8"/>
                                            </p:txEl>
                                          </p:spTgt>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175108">
                                            <p:txEl>
                                              <p:pRg st="8" end="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800100" y="1776413"/>
            <a:ext cx="7543800"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4800" dirty="0" smtClean="0">
                <a:cs typeface="+mn-cs"/>
              </a:rPr>
              <a:t>SECTION 3</a:t>
            </a:r>
          </a:p>
          <a:p>
            <a:pPr algn="ctr" eaLnBrk="1" hangingPunct="1">
              <a:spcBef>
                <a:spcPct val="50000"/>
              </a:spcBef>
              <a:defRPr/>
            </a:pPr>
            <a:endParaRPr lang="en-US" sz="1800" dirty="0" smtClean="0">
              <a:solidFill>
                <a:srgbClr val="CC3300"/>
              </a:solidFill>
              <a:cs typeface="+mn-cs"/>
            </a:endParaRPr>
          </a:p>
          <a:p>
            <a:pPr algn="ctr" eaLnBrk="1" hangingPunct="1">
              <a:spcBef>
                <a:spcPct val="50000"/>
              </a:spcBef>
              <a:defRPr/>
            </a:pPr>
            <a:r>
              <a:rPr lang="en-US" sz="4400" dirty="0" smtClean="0">
                <a:solidFill>
                  <a:srgbClr val="CC3300"/>
                </a:solidFill>
                <a:cs typeface="+mn-cs"/>
              </a:rPr>
              <a:t>The Rise of Labor Unions</a:t>
            </a:r>
          </a:p>
        </p:txBody>
      </p:sp>
      <p:sp>
        <p:nvSpPr>
          <p:cNvPr id="39939" name="Text Box 5"/>
          <p:cNvSpPr txBox="1">
            <a:spLocks noChangeArrowheads="1"/>
          </p:cNvSpPr>
          <p:nvPr/>
        </p:nvSpPr>
        <p:spPr bwMode="auto">
          <a:xfrm>
            <a:off x="6858000" y="61864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1800" smtClean="0">
                <a:cs typeface="+mn-cs"/>
                <a:hlinkClick r:id="" action="ppaction://hlinkshowjump?jump=firstslide"/>
              </a:rPr>
              <a:t>Main Menu</a:t>
            </a:r>
            <a:endParaRPr lang="en-US" sz="180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571500" y="2057400"/>
            <a:ext cx="80010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5400" dirty="0" smtClean="0">
                <a:cs typeface="+mn-cs"/>
              </a:rPr>
              <a:t>SECTION 1</a:t>
            </a:r>
          </a:p>
          <a:p>
            <a:pPr algn="ctr" eaLnBrk="1" hangingPunct="1">
              <a:spcBef>
                <a:spcPct val="50000"/>
              </a:spcBef>
              <a:defRPr/>
            </a:pPr>
            <a:endParaRPr lang="en-US" sz="2000" dirty="0" smtClean="0">
              <a:cs typeface="+mn-cs"/>
            </a:endParaRPr>
          </a:p>
          <a:p>
            <a:pPr algn="ctr" eaLnBrk="1" hangingPunct="1">
              <a:spcBef>
                <a:spcPct val="50000"/>
              </a:spcBef>
              <a:defRPr/>
            </a:pPr>
            <a:r>
              <a:rPr lang="en-US" sz="4400" dirty="0" smtClean="0">
                <a:solidFill>
                  <a:srgbClr val="CC3300"/>
                </a:solidFill>
                <a:cs typeface="+mn-cs"/>
              </a:rPr>
              <a:t>Social Changes</a:t>
            </a:r>
          </a:p>
        </p:txBody>
      </p:sp>
      <p:sp>
        <p:nvSpPr>
          <p:cNvPr id="5123" name="Text Box 5"/>
          <p:cNvSpPr txBox="1">
            <a:spLocks noChangeArrowheads="1"/>
          </p:cNvSpPr>
          <p:nvPr/>
        </p:nvSpPr>
        <p:spPr bwMode="auto">
          <a:xfrm>
            <a:off x="6705600" y="60340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1800" smtClean="0">
                <a:cs typeface="+mn-cs"/>
                <a:hlinkClick r:id="" action="ppaction://hlinkshowjump?jump=firstslide"/>
              </a:rPr>
              <a:t>Main Menu</a:t>
            </a:r>
            <a:endParaRPr lang="en-US" sz="180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Text Box 4"/>
          <p:cNvSpPr txBox="1">
            <a:spLocks noChangeArrowheads="1"/>
          </p:cNvSpPr>
          <p:nvPr/>
        </p:nvSpPr>
        <p:spPr bwMode="auto">
          <a:xfrm>
            <a:off x="457200" y="228600"/>
            <a:ext cx="82296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dirty="0" smtClean="0">
                <a:solidFill>
                  <a:srgbClr val="CC3300"/>
                </a:solidFill>
                <a:cs typeface="+mn-cs"/>
              </a:rPr>
              <a:t>PURPOSE OF LABOR UNIONS</a:t>
            </a:r>
          </a:p>
          <a:p>
            <a:pPr algn="ctr" eaLnBrk="1" hangingPunct="1">
              <a:spcBef>
                <a:spcPct val="50000"/>
              </a:spcBef>
              <a:defRPr/>
            </a:pPr>
            <a:r>
              <a:rPr lang="en-US" sz="2400" dirty="0" smtClean="0">
                <a:cs typeface="+mn-cs"/>
              </a:rPr>
              <a:t>Labor unions were formed to improve wages and working conditions for workers.  They also protected workers from discriminatory practices, which included</a:t>
            </a:r>
          </a:p>
          <a:p>
            <a:pPr eaLnBrk="1" hangingPunct="1">
              <a:spcBef>
                <a:spcPct val="50000"/>
              </a:spcBef>
              <a:defRPr/>
            </a:pPr>
            <a:endParaRPr lang="en-US" sz="2400" dirty="0" smtClean="0">
              <a:solidFill>
                <a:srgbClr val="000099"/>
              </a:solidFill>
              <a:cs typeface="+mn-cs"/>
            </a:endParaRPr>
          </a:p>
          <a:p>
            <a:pPr eaLnBrk="1" hangingPunct="1">
              <a:spcBef>
                <a:spcPct val="50000"/>
              </a:spcBef>
              <a:defRPr/>
            </a:pPr>
            <a:r>
              <a:rPr lang="en-US" sz="2400" dirty="0" smtClean="0">
                <a:solidFill>
                  <a:srgbClr val="000099"/>
                </a:solidFill>
                <a:cs typeface="+mn-cs"/>
              </a:rPr>
              <a:t>-yellow-dog contracts</a:t>
            </a:r>
          </a:p>
          <a:p>
            <a:pPr eaLnBrk="1" hangingPunct="1">
              <a:spcBef>
                <a:spcPct val="50000"/>
              </a:spcBef>
              <a:defRPr/>
            </a:pPr>
            <a:endParaRPr lang="en-US" sz="2400" dirty="0" smtClean="0">
              <a:solidFill>
                <a:srgbClr val="000099"/>
              </a:solidFill>
              <a:cs typeface="+mn-cs"/>
            </a:endParaRPr>
          </a:p>
          <a:p>
            <a:pPr eaLnBrk="1" hangingPunct="1">
              <a:spcBef>
                <a:spcPct val="50000"/>
              </a:spcBef>
              <a:defRPr/>
            </a:pPr>
            <a:r>
              <a:rPr lang="en-US" sz="2400" dirty="0" smtClean="0">
                <a:solidFill>
                  <a:srgbClr val="000099"/>
                </a:solidFill>
                <a:cs typeface="+mn-cs"/>
              </a:rPr>
              <a:t>-blacklists</a:t>
            </a:r>
          </a:p>
          <a:p>
            <a:pPr eaLnBrk="1" hangingPunct="1">
              <a:spcBef>
                <a:spcPct val="50000"/>
              </a:spcBef>
              <a:defRPr/>
            </a:pPr>
            <a:endParaRPr lang="en-US" sz="2400" dirty="0" smtClean="0">
              <a:solidFill>
                <a:srgbClr val="000099"/>
              </a:solidFill>
              <a:cs typeface="+mn-cs"/>
            </a:endParaRPr>
          </a:p>
          <a:p>
            <a:pPr eaLnBrk="1" hangingPunct="1">
              <a:spcBef>
                <a:spcPct val="50000"/>
              </a:spcBef>
              <a:defRPr/>
            </a:pPr>
            <a:r>
              <a:rPr lang="en-US" sz="2400" dirty="0" smtClean="0">
                <a:solidFill>
                  <a:srgbClr val="000099"/>
                </a:solidFill>
                <a:cs typeface="+mn-cs"/>
              </a:rPr>
              <a:t>-lockouts</a:t>
            </a:r>
          </a:p>
        </p:txBody>
      </p:sp>
      <p:pic>
        <p:nvPicPr>
          <p:cNvPr id="17613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2703513"/>
            <a:ext cx="4419600"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76132">
                                            <p:txEl>
                                              <p:pRg st="1" end="1"/>
                                            </p:txEl>
                                          </p:spTgt>
                                        </p:tgtEl>
                                        <p:attrNameLst>
                                          <p:attrName>style.visibility</p:attrName>
                                        </p:attrNameLst>
                                      </p:cBhvr>
                                      <p:to>
                                        <p:strVal val="visible"/>
                                      </p:to>
                                    </p:set>
                                    <p:anim calcmode="lin" valueType="num">
                                      <p:cBhvr>
                                        <p:cTn id="7" dur="1000" fill="hold"/>
                                        <p:tgtEl>
                                          <p:spTgt spid="176132">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7613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6132">
                                            <p:txEl>
                                              <p:pRg st="1" end="1"/>
                                            </p:txEl>
                                          </p:spTgt>
                                        </p:tgtEl>
                                      </p:cBhvr>
                                    </p:animEffect>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176134"/>
                                        </p:tgtEl>
                                        <p:attrNameLst>
                                          <p:attrName>style.visibility</p:attrName>
                                        </p:attrNameLst>
                                      </p:cBhvr>
                                      <p:to>
                                        <p:strVal val="visible"/>
                                      </p:to>
                                    </p:set>
                                    <p:anim calcmode="lin" valueType="num">
                                      <p:cBhvr>
                                        <p:cTn id="13" dur="1000" fill="hold"/>
                                        <p:tgtEl>
                                          <p:spTgt spid="176134"/>
                                        </p:tgtEl>
                                        <p:attrNameLst>
                                          <p:attrName>ppt_w</p:attrName>
                                        </p:attrNameLst>
                                      </p:cBhvr>
                                      <p:tavLst>
                                        <p:tav tm="0">
                                          <p:val>
                                            <p:fltVal val="0"/>
                                          </p:val>
                                        </p:tav>
                                        <p:tav tm="100000">
                                          <p:val>
                                            <p:strVal val="#ppt_w"/>
                                          </p:val>
                                        </p:tav>
                                      </p:tavLst>
                                    </p:anim>
                                    <p:anim calcmode="lin" valueType="num">
                                      <p:cBhvr>
                                        <p:cTn id="14" dur="1000" fill="hold"/>
                                        <p:tgtEl>
                                          <p:spTgt spid="176134"/>
                                        </p:tgtEl>
                                        <p:attrNameLst>
                                          <p:attrName>ppt_h</p:attrName>
                                        </p:attrNameLst>
                                      </p:cBhvr>
                                      <p:tavLst>
                                        <p:tav tm="0">
                                          <p:val>
                                            <p:fltVal val="0"/>
                                          </p:val>
                                        </p:tav>
                                        <p:tav tm="100000">
                                          <p:val>
                                            <p:strVal val="#ppt_h"/>
                                          </p:val>
                                        </p:tav>
                                      </p:tavLst>
                                    </p:anim>
                                    <p:anim calcmode="lin" valueType="num">
                                      <p:cBhvr>
                                        <p:cTn id="15" dur="1000" fill="hold"/>
                                        <p:tgtEl>
                                          <p:spTgt spid="17613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761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76132">
                                            <p:txEl>
                                              <p:pRg st="3" end="3"/>
                                            </p:txEl>
                                          </p:spTgt>
                                        </p:tgtEl>
                                        <p:attrNameLst>
                                          <p:attrName>style.visibility</p:attrName>
                                        </p:attrNameLst>
                                      </p:cBhvr>
                                      <p:to>
                                        <p:strVal val="visible"/>
                                      </p:to>
                                    </p:set>
                                    <p:anim calcmode="discrete" valueType="clr">
                                      <p:cBhvr override="childStyle">
                                        <p:cTn id="21" dur="80"/>
                                        <p:tgtEl>
                                          <p:spTgt spid="17613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6132">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176132">
                                            <p:txEl>
                                              <p:pRg st="3" end="3"/>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76132">
                                            <p:txEl>
                                              <p:pRg st="5" end="5"/>
                                            </p:txEl>
                                          </p:spTgt>
                                        </p:tgtEl>
                                        <p:attrNameLst>
                                          <p:attrName>style.visibility</p:attrName>
                                        </p:attrNameLst>
                                      </p:cBhvr>
                                      <p:to>
                                        <p:strVal val="visible"/>
                                      </p:to>
                                    </p:set>
                                    <p:anim calcmode="discrete" valueType="clr">
                                      <p:cBhvr override="childStyle">
                                        <p:cTn id="28" dur="80"/>
                                        <p:tgtEl>
                                          <p:spTgt spid="176132">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76132">
                                            <p:txEl>
                                              <p:pRg st="5" end="5"/>
                                            </p:txEl>
                                          </p:spTgt>
                                        </p:tgtEl>
                                        <p:attrNameLst>
                                          <p:attrName>fillcolor</p:attrName>
                                        </p:attrNameLst>
                                      </p:cBhvr>
                                      <p:tavLst>
                                        <p:tav tm="0">
                                          <p:val>
                                            <p:clrVal>
                                              <a:schemeClr val="accent2"/>
                                            </p:clrVal>
                                          </p:val>
                                        </p:tav>
                                        <p:tav tm="50000">
                                          <p:val>
                                            <p:clrVal>
                                              <a:schemeClr val="hlink"/>
                                            </p:clrVal>
                                          </p:val>
                                        </p:tav>
                                      </p:tavLst>
                                    </p:anim>
                                    <p:set>
                                      <p:cBhvr>
                                        <p:cTn id="30" dur="80"/>
                                        <p:tgtEl>
                                          <p:spTgt spid="176132">
                                            <p:txEl>
                                              <p:pRg st="5" end="5"/>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76132">
                                            <p:txEl>
                                              <p:pRg st="7" end="7"/>
                                            </p:txEl>
                                          </p:spTgt>
                                        </p:tgtEl>
                                        <p:attrNameLst>
                                          <p:attrName>style.visibility</p:attrName>
                                        </p:attrNameLst>
                                      </p:cBhvr>
                                      <p:to>
                                        <p:strVal val="visible"/>
                                      </p:to>
                                    </p:set>
                                    <p:anim calcmode="discrete" valueType="clr">
                                      <p:cBhvr override="childStyle">
                                        <p:cTn id="35" dur="80"/>
                                        <p:tgtEl>
                                          <p:spTgt spid="176132">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76132">
                                            <p:txEl>
                                              <p:pRg st="7" end="7"/>
                                            </p:txEl>
                                          </p:spTgt>
                                        </p:tgtEl>
                                        <p:attrNameLst>
                                          <p:attrName>fillcolor</p:attrName>
                                        </p:attrNameLst>
                                      </p:cBhvr>
                                      <p:tavLst>
                                        <p:tav tm="0">
                                          <p:val>
                                            <p:clrVal>
                                              <a:schemeClr val="accent2"/>
                                            </p:clrVal>
                                          </p:val>
                                        </p:tav>
                                        <p:tav tm="50000">
                                          <p:val>
                                            <p:clrVal>
                                              <a:schemeClr val="hlink"/>
                                            </p:clrVal>
                                          </p:val>
                                        </p:tav>
                                      </p:tavLst>
                                    </p:anim>
                                    <p:set>
                                      <p:cBhvr>
                                        <p:cTn id="37" dur="80"/>
                                        <p:tgtEl>
                                          <p:spTgt spid="176132">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ChangeArrowheads="1"/>
          </p:cNvSpPr>
          <p:nvPr/>
        </p:nvSpPr>
        <p:spPr bwMode="auto">
          <a:xfrm>
            <a:off x="2235200" y="115888"/>
            <a:ext cx="4673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3600" dirty="0">
                <a:solidFill>
                  <a:srgbClr val="CC3300"/>
                </a:solidFill>
                <a:cs typeface="+mn-cs"/>
              </a:rPr>
              <a:t>THE FIRST STRIKE</a:t>
            </a:r>
          </a:p>
        </p:txBody>
      </p:sp>
      <p:sp>
        <p:nvSpPr>
          <p:cNvPr id="239622" name="Rectangle 6"/>
          <p:cNvSpPr>
            <a:spLocks noChangeArrowheads="1"/>
          </p:cNvSpPr>
          <p:nvPr/>
        </p:nvSpPr>
        <p:spPr bwMode="auto">
          <a:xfrm>
            <a:off x="361950" y="746125"/>
            <a:ext cx="8420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cs typeface="+mn-cs"/>
              </a:rPr>
              <a:t>Workers used the strike as a way to get better working conditions and higher wages.</a:t>
            </a:r>
          </a:p>
        </p:txBody>
      </p:sp>
      <p:sp>
        <p:nvSpPr>
          <p:cNvPr id="239623" name="Rectangle 7"/>
          <p:cNvSpPr>
            <a:spLocks noChangeArrowheads="1"/>
          </p:cNvSpPr>
          <p:nvPr/>
        </p:nvSpPr>
        <p:spPr bwMode="auto">
          <a:xfrm>
            <a:off x="2740025" y="1276350"/>
            <a:ext cx="6022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2000" dirty="0">
                <a:solidFill>
                  <a:srgbClr val="0033CC"/>
                </a:solidFill>
                <a:cs typeface="+mn-cs"/>
              </a:rPr>
              <a:t>The first strike occurred in the railroad industry</a:t>
            </a:r>
            <a:r>
              <a:rPr lang="en-US" sz="2000" dirty="0">
                <a:cs typeface="+mn-cs"/>
              </a:rPr>
              <a:t>.</a:t>
            </a:r>
          </a:p>
        </p:txBody>
      </p:sp>
      <p:sp>
        <p:nvSpPr>
          <p:cNvPr id="239624" name="Rectangle 8"/>
          <p:cNvSpPr>
            <a:spLocks noChangeArrowheads="1"/>
          </p:cNvSpPr>
          <p:nvPr/>
        </p:nvSpPr>
        <p:spPr bwMode="auto">
          <a:xfrm>
            <a:off x="457200" y="1812925"/>
            <a:ext cx="3276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solidFill>
                  <a:srgbClr val="006600"/>
                </a:solidFill>
                <a:cs typeface="+mn-cs"/>
              </a:rPr>
              <a:t>The B&amp;O Railroad reduced workers’ wages four times in seven years.  The workers became so angry that they decided to leave their trains and strike.</a:t>
            </a:r>
          </a:p>
        </p:txBody>
      </p:sp>
      <p:sp>
        <p:nvSpPr>
          <p:cNvPr id="239625" name="Rectangle 9"/>
          <p:cNvSpPr>
            <a:spLocks noChangeArrowheads="1"/>
          </p:cNvSpPr>
          <p:nvPr/>
        </p:nvSpPr>
        <p:spPr bwMode="auto">
          <a:xfrm>
            <a:off x="0" y="43068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dirty="0">
                <a:cs typeface="+mn-cs"/>
              </a:rPr>
              <a:t>In response to the strike, the company hired new workers to replace the strikers.</a:t>
            </a:r>
          </a:p>
        </p:txBody>
      </p:sp>
      <p:sp>
        <p:nvSpPr>
          <p:cNvPr id="239626" name="Rectangle 10"/>
          <p:cNvSpPr>
            <a:spLocks noChangeArrowheads="1"/>
          </p:cNvSpPr>
          <p:nvPr/>
        </p:nvSpPr>
        <p:spPr bwMode="auto">
          <a:xfrm>
            <a:off x="1692275" y="4764088"/>
            <a:ext cx="575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dirty="0">
                <a:solidFill>
                  <a:srgbClr val="000099"/>
                </a:solidFill>
                <a:cs typeface="+mn-cs"/>
              </a:rPr>
              <a:t>Violence eventually erupted between the two sides.</a:t>
            </a:r>
          </a:p>
        </p:txBody>
      </p:sp>
      <p:sp>
        <p:nvSpPr>
          <p:cNvPr id="239627" name="Rectangle 11"/>
          <p:cNvSpPr>
            <a:spLocks noChangeArrowheads="1"/>
          </p:cNvSpPr>
          <p:nvPr/>
        </p:nvSpPr>
        <p:spPr bwMode="auto">
          <a:xfrm>
            <a:off x="457200" y="5221288"/>
            <a:ext cx="822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dirty="0">
                <a:cs typeface="+mn-cs"/>
              </a:rPr>
              <a:t>To put down the violence, the state militia and, later, federal troops were called for assistance.</a:t>
            </a:r>
          </a:p>
        </p:txBody>
      </p:sp>
      <p:sp>
        <p:nvSpPr>
          <p:cNvPr id="239628" name="Rectangle 12"/>
          <p:cNvSpPr>
            <a:spLocks noChangeArrowheads="1"/>
          </p:cNvSpPr>
          <p:nvPr/>
        </p:nvSpPr>
        <p:spPr bwMode="auto">
          <a:xfrm>
            <a:off x="304800" y="5983288"/>
            <a:ext cx="85344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dirty="0">
                <a:solidFill>
                  <a:srgbClr val="000099"/>
                </a:solidFill>
                <a:cs typeface="+mn-cs"/>
              </a:rPr>
              <a:t>The workers accomplished nothing from the strike; in fact, their wages were further reduced when they returned to their jobs.</a:t>
            </a:r>
          </a:p>
        </p:txBody>
      </p:sp>
      <p:pic>
        <p:nvPicPr>
          <p:cNvPr id="239629"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7188" y="1752600"/>
            <a:ext cx="3986212"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39622">
                                            <p:txEl>
                                              <p:pRg st="0" end="0"/>
                                            </p:txEl>
                                          </p:spTgt>
                                        </p:tgtEl>
                                        <p:attrNameLst>
                                          <p:attrName>style.visibility</p:attrName>
                                        </p:attrNameLst>
                                      </p:cBhvr>
                                      <p:to>
                                        <p:strVal val="visible"/>
                                      </p:to>
                                    </p:set>
                                    <p:animEffect transition="in" filter="fade">
                                      <p:cBhvr>
                                        <p:cTn id="7" dur="800" decel="100000"/>
                                        <p:tgtEl>
                                          <p:spTgt spid="239622">
                                            <p:txEl>
                                              <p:pRg st="0" end="0"/>
                                            </p:txEl>
                                          </p:spTgt>
                                        </p:tgtEl>
                                      </p:cBhvr>
                                    </p:animEffect>
                                    <p:anim calcmode="lin" valueType="num">
                                      <p:cBhvr>
                                        <p:cTn id="8" dur="800" decel="100000" fill="hold"/>
                                        <p:tgtEl>
                                          <p:spTgt spid="23962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3962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3962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962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96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0" presetClass="entr" presetSubtype="0" fill="hold" nodeType="clickEffect">
                                  <p:stCondLst>
                                    <p:cond delay="0"/>
                                  </p:stCondLst>
                                  <p:iterate type="lt">
                                    <p:tmPct val="10000"/>
                                  </p:iterate>
                                  <p:childTnLst>
                                    <p:set>
                                      <p:cBhvr>
                                        <p:cTn id="16" dur="1" fill="hold">
                                          <p:stCondLst>
                                            <p:cond delay="0"/>
                                          </p:stCondLst>
                                        </p:cTn>
                                        <p:tgtEl>
                                          <p:spTgt spid="239623">
                                            <p:txEl>
                                              <p:pRg st="0" end="0"/>
                                            </p:txEl>
                                          </p:spTgt>
                                        </p:tgtEl>
                                        <p:attrNameLst>
                                          <p:attrName>style.visibility</p:attrName>
                                        </p:attrNameLst>
                                      </p:cBhvr>
                                      <p:to>
                                        <p:strVal val="visible"/>
                                      </p:to>
                                    </p:set>
                                    <p:animEffect transition="in" filter="fade">
                                      <p:cBhvr>
                                        <p:cTn id="17" dur="500"/>
                                        <p:tgtEl>
                                          <p:spTgt spid="239623">
                                            <p:txEl>
                                              <p:pRg st="0" end="0"/>
                                            </p:txEl>
                                          </p:spTgt>
                                        </p:tgtEl>
                                      </p:cBhvr>
                                    </p:animEffect>
                                    <p:anim calcmode="lin" valueType="num">
                                      <p:cBhvr>
                                        <p:cTn id="18" dur="500" fill="hold"/>
                                        <p:tgtEl>
                                          <p:spTgt spid="239623">
                                            <p:txEl>
                                              <p:pRg st="0" end="0"/>
                                            </p:txEl>
                                          </p:spTgt>
                                        </p:tgtEl>
                                        <p:attrNameLst>
                                          <p:attrName>ppt_x</p:attrName>
                                        </p:attrNameLst>
                                      </p:cBhvr>
                                      <p:tavLst>
                                        <p:tav tm="0">
                                          <p:val>
                                            <p:strVal val="#ppt_x-.1"/>
                                          </p:val>
                                        </p:tav>
                                        <p:tav tm="100000">
                                          <p:val>
                                            <p:strVal val="#ppt_x"/>
                                          </p:val>
                                        </p:tav>
                                      </p:tavLst>
                                    </p:anim>
                                    <p:anim calcmode="lin" valueType="num">
                                      <p:cBhvr>
                                        <p:cTn id="19" dur="500" fill="hold"/>
                                        <p:tgtEl>
                                          <p:spTgt spid="2396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239624">
                                            <p:txEl>
                                              <p:pRg st="0" end="0"/>
                                            </p:txEl>
                                          </p:spTgt>
                                        </p:tgtEl>
                                        <p:attrNameLst>
                                          <p:attrName>style.visibility</p:attrName>
                                        </p:attrNameLst>
                                      </p:cBhvr>
                                      <p:to>
                                        <p:strVal val="visible"/>
                                      </p:to>
                                    </p:set>
                                    <p:animEffect transition="in" filter="fade">
                                      <p:cBhvr>
                                        <p:cTn id="24" dur="800" decel="100000"/>
                                        <p:tgtEl>
                                          <p:spTgt spid="239624">
                                            <p:txEl>
                                              <p:pRg st="0" end="0"/>
                                            </p:txEl>
                                          </p:spTgt>
                                        </p:tgtEl>
                                      </p:cBhvr>
                                    </p:animEffect>
                                    <p:anim calcmode="lin" valueType="num">
                                      <p:cBhvr>
                                        <p:cTn id="25" dur="800" decel="100000" fill="hold"/>
                                        <p:tgtEl>
                                          <p:spTgt spid="239624">
                                            <p:txEl>
                                              <p:pRg st="0" end="0"/>
                                            </p:txEl>
                                          </p:spTgt>
                                        </p:tgtEl>
                                        <p:attrNameLst>
                                          <p:attrName>style.rotation</p:attrName>
                                        </p:attrNameLst>
                                      </p:cBhvr>
                                      <p:tavLst>
                                        <p:tav tm="0">
                                          <p:val>
                                            <p:fltVal val="-90"/>
                                          </p:val>
                                        </p:tav>
                                        <p:tav tm="100000">
                                          <p:val>
                                            <p:fltVal val="0"/>
                                          </p:val>
                                        </p:tav>
                                      </p:tavLst>
                                    </p:anim>
                                    <p:anim calcmode="lin" valueType="num">
                                      <p:cBhvr>
                                        <p:cTn id="26" dur="800" decel="100000" fill="hold"/>
                                        <p:tgtEl>
                                          <p:spTgt spid="239624">
                                            <p:txEl>
                                              <p:pRg st="0" end="0"/>
                                            </p:txEl>
                                          </p:spTgt>
                                        </p:tgtEl>
                                        <p:attrNameLst>
                                          <p:attrName>ppt_x</p:attrName>
                                        </p:attrNameLst>
                                      </p:cBhvr>
                                      <p:tavLst>
                                        <p:tav tm="0">
                                          <p:val>
                                            <p:strVal val="#ppt_x+0.4"/>
                                          </p:val>
                                        </p:tav>
                                        <p:tav tm="100000">
                                          <p:val>
                                            <p:strVal val="#ppt_x-0.05"/>
                                          </p:val>
                                        </p:tav>
                                      </p:tavLst>
                                    </p:anim>
                                    <p:anim calcmode="lin" valueType="num">
                                      <p:cBhvr>
                                        <p:cTn id="27" dur="800" decel="100000" fill="hold"/>
                                        <p:tgtEl>
                                          <p:spTgt spid="239624">
                                            <p:txEl>
                                              <p:pRg st="0" end="0"/>
                                            </p:txEl>
                                          </p:spTgt>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39624">
                                            <p:txEl>
                                              <p:pRg st="0" end="0"/>
                                            </p:txEl>
                                          </p:spTgt>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39624">
                                            <p:txEl>
                                              <p:pRg st="0" end="0"/>
                                            </p:txEl>
                                          </p:spTgt>
                                        </p:tgtEl>
                                        <p:attrNameLst>
                                          <p:attrName>ppt_y</p:attrName>
                                        </p:attrNameLst>
                                      </p:cBhvr>
                                      <p:tavLst>
                                        <p:tav tm="0">
                                          <p:val>
                                            <p:strVal val="#ppt_y+0.1"/>
                                          </p:val>
                                        </p:tav>
                                        <p:tav tm="100000">
                                          <p:val>
                                            <p:strVal val="#ppt_y"/>
                                          </p:val>
                                        </p:tav>
                                      </p:tavLst>
                                    </p:anim>
                                  </p:childTnLst>
                                </p:cTn>
                              </p:par>
                            </p:childTnLst>
                          </p:cTn>
                        </p:par>
                        <p:par>
                          <p:cTn id="30" fill="hold" nodeType="afterGroup">
                            <p:stCondLst>
                              <p:cond delay="1000"/>
                            </p:stCondLst>
                            <p:childTnLst>
                              <p:par>
                                <p:cTn id="31" presetID="25" presetClass="entr" presetSubtype="0" fill="hold" nodeType="afterEffect">
                                  <p:stCondLst>
                                    <p:cond delay="0"/>
                                  </p:stCondLst>
                                  <p:childTnLst>
                                    <p:set>
                                      <p:cBhvr>
                                        <p:cTn id="32" dur="1" fill="hold">
                                          <p:stCondLst>
                                            <p:cond delay="0"/>
                                          </p:stCondLst>
                                        </p:cTn>
                                        <p:tgtEl>
                                          <p:spTgt spid="239629"/>
                                        </p:tgtEl>
                                        <p:attrNameLst>
                                          <p:attrName>style.visibility</p:attrName>
                                        </p:attrNameLst>
                                      </p:cBhvr>
                                      <p:to>
                                        <p:strVal val="visible"/>
                                      </p:to>
                                    </p:set>
                                    <p:anim calcmode="lin" valueType="num">
                                      <p:cBhvr>
                                        <p:cTn id="33" dur="500" decel="50000" fill="hold">
                                          <p:stCondLst>
                                            <p:cond delay="0"/>
                                          </p:stCondLst>
                                        </p:cTn>
                                        <p:tgtEl>
                                          <p:spTgt spid="239629"/>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39629"/>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39629"/>
                                        </p:tgtEl>
                                        <p:attrNameLst>
                                          <p:attrName>ppt_w</p:attrName>
                                        </p:attrNameLst>
                                      </p:cBhvr>
                                      <p:tavLst>
                                        <p:tav tm="0">
                                          <p:val>
                                            <p:strVal val="#ppt_w*.05"/>
                                          </p:val>
                                        </p:tav>
                                        <p:tav tm="100000">
                                          <p:val>
                                            <p:strVal val="#ppt_w"/>
                                          </p:val>
                                        </p:tav>
                                      </p:tavLst>
                                    </p:anim>
                                    <p:anim calcmode="lin" valueType="num">
                                      <p:cBhvr>
                                        <p:cTn id="36" dur="1000" fill="hold"/>
                                        <p:tgtEl>
                                          <p:spTgt spid="239629"/>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39629"/>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39629"/>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39629"/>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3962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9625"/>
                                        </p:tgtEl>
                                        <p:attrNameLst>
                                          <p:attrName>style.visibility</p:attrName>
                                        </p:attrNameLst>
                                      </p:cBhvr>
                                      <p:to>
                                        <p:strVal val="visible"/>
                                      </p:to>
                                    </p:set>
                                    <p:anim calcmode="lin" valueType="num">
                                      <p:cBhvr additive="base">
                                        <p:cTn id="45" dur="500" fill="hold"/>
                                        <p:tgtEl>
                                          <p:spTgt spid="239625"/>
                                        </p:tgtEl>
                                        <p:attrNameLst>
                                          <p:attrName>ppt_x</p:attrName>
                                        </p:attrNameLst>
                                      </p:cBhvr>
                                      <p:tavLst>
                                        <p:tav tm="0">
                                          <p:val>
                                            <p:strVal val="#ppt_x"/>
                                          </p:val>
                                        </p:tav>
                                        <p:tav tm="100000">
                                          <p:val>
                                            <p:strVal val="#ppt_x"/>
                                          </p:val>
                                        </p:tav>
                                      </p:tavLst>
                                    </p:anim>
                                    <p:anim calcmode="lin" valueType="num">
                                      <p:cBhvr additive="base">
                                        <p:cTn id="46" dur="500" fill="hold"/>
                                        <p:tgtEl>
                                          <p:spTgt spid="23962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39626">
                                            <p:txEl>
                                              <p:pRg st="0" end="0"/>
                                            </p:txEl>
                                          </p:spTgt>
                                        </p:tgtEl>
                                        <p:attrNameLst>
                                          <p:attrName>style.visibility</p:attrName>
                                        </p:attrNameLst>
                                      </p:cBhvr>
                                      <p:to>
                                        <p:strVal val="visible"/>
                                      </p:to>
                                    </p:set>
                                    <p:anim calcmode="lin" valueType="num">
                                      <p:cBhvr additive="base">
                                        <p:cTn id="51" dur="500" fill="hold"/>
                                        <p:tgtEl>
                                          <p:spTgt spid="239626">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396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39627">
                                            <p:txEl>
                                              <p:pRg st="0" end="0"/>
                                            </p:txEl>
                                          </p:spTgt>
                                        </p:tgtEl>
                                        <p:attrNameLst>
                                          <p:attrName>style.visibility</p:attrName>
                                        </p:attrNameLst>
                                      </p:cBhvr>
                                      <p:to>
                                        <p:strVal val="visible"/>
                                      </p:to>
                                    </p:set>
                                    <p:anim calcmode="lin" valueType="num">
                                      <p:cBhvr additive="base">
                                        <p:cTn id="57" dur="500" fill="hold"/>
                                        <p:tgtEl>
                                          <p:spTgt spid="23962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39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0" presetClass="entr" presetSubtype="0" fill="hold" nodeType="clickEffect">
                                  <p:stCondLst>
                                    <p:cond delay="0"/>
                                  </p:stCondLst>
                                  <p:childTnLst>
                                    <p:set>
                                      <p:cBhvr>
                                        <p:cTn id="62" dur="1" fill="hold">
                                          <p:stCondLst>
                                            <p:cond delay="0"/>
                                          </p:stCondLst>
                                        </p:cTn>
                                        <p:tgtEl>
                                          <p:spTgt spid="239628">
                                            <p:txEl>
                                              <p:pRg st="0" end="0"/>
                                            </p:txEl>
                                          </p:spTgt>
                                        </p:tgtEl>
                                        <p:attrNameLst>
                                          <p:attrName>style.visibility</p:attrName>
                                        </p:attrNameLst>
                                      </p:cBhvr>
                                      <p:to>
                                        <p:strVal val="visible"/>
                                      </p:to>
                                    </p:set>
                                    <p:animEffect transition="in" filter="fade">
                                      <p:cBhvr>
                                        <p:cTn id="63" dur="800" decel="100000"/>
                                        <p:tgtEl>
                                          <p:spTgt spid="239628">
                                            <p:txEl>
                                              <p:pRg st="0" end="0"/>
                                            </p:txEl>
                                          </p:spTgt>
                                        </p:tgtEl>
                                      </p:cBhvr>
                                    </p:animEffect>
                                    <p:anim calcmode="lin" valueType="num">
                                      <p:cBhvr>
                                        <p:cTn id="64" dur="800" decel="100000" fill="hold"/>
                                        <p:tgtEl>
                                          <p:spTgt spid="239628">
                                            <p:txEl>
                                              <p:pRg st="0" end="0"/>
                                            </p:txEl>
                                          </p:spTgt>
                                        </p:tgtEl>
                                        <p:attrNameLst>
                                          <p:attrName>style.rotation</p:attrName>
                                        </p:attrNameLst>
                                      </p:cBhvr>
                                      <p:tavLst>
                                        <p:tav tm="0">
                                          <p:val>
                                            <p:fltVal val="-90"/>
                                          </p:val>
                                        </p:tav>
                                        <p:tav tm="100000">
                                          <p:val>
                                            <p:fltVal val="0"/>
                                          </p:val>
                                        </p:tav>
                                      </p:tavLst>
                                    </p:anim>
                                    <p:anim calcmode="lin" valueType="num">
                                      <p:cBhvr>
                                        <p:cTn id="65" dur="800" decel="100000" fill="hold"/>
                                        <p:tgtEl>
                                          <p:spTgt spid="239628">
                                            <p:txEl>
                                              <p:pRg st="0" end="0"/>
                                            </p:txEl>
                                          </p:spTgt>
                                        </p:tgtEl>
                                        <p:attrNameLst>
                                          <p:attrName>ppt_x</p:attrName>
                                        </p:attrNameLst>
                                      </p:cBhvr>
                                      <p:tavLst>
                                        <p:tav tm="0">
                                          <p:val>
                                            <p:strVal val="#ppt_x+0.4"/>
                                          </p:val>
                                        </p:tav>
                                        <p:tav tm="100000">
                                          <p:val>
                                            <p:strVal val="#ppt_x-0.05"/>
                                          </p:val>
                                        </p:tav>
                                      </p:tavLst>
                                    </p:anim>
                                    <p:anim calcmode="lin" valueType="num">
                                      <p:cBhvr>
                                        <p:cTn id="66" dur="800" decel="100000" fill="hold"/>
                                        <p:tgtEl>
                                          <p:spTgt spid="239628">
                                            <p:txEl>
                                              <p:pRg st="0" end="0"/>
                                            </p:txEl>
                                          </p:spTgt>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239628">
                                            <p:txEl>
                                              <p:pRg st="0" end="0"/>
                                            </p:txEl>
                                          </p:spTgt>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239628">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2165350" y="152400"/>
            <a:ext cx="4813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3200" dirty="0">
                <a:solidFill>
                  <a:srgbClr val="CC3300"/>
                </a:solidFill>
                <a:cs typeface="+mn-cs"/>
              </a:rPr>
              <a:t>EARLY LABOR UNIONS</a:t>
            </a:r>
          </a:p>
        </p:txBody>
      </p:sp>
      <p:sp>
        <p:nvSpPr>
          <p:cNvPr id="241669" name="Rectangle 5"/>
          <p:cNvSpPr>
            <a:spLocks noChangeArrowheads="1"/>
          </p:cNvSpPr>
          <p:nvPr/>
        </p:nvSpPr>
        <p:spPr bwMode="auto">
          <a:xfrm>
            <a:off x="152400" y="822325"/>
            <a:ext cx="41910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defRPr/>
            </a:pPr>
            <a:r>
              <a:rPr lang="en-US" sz="2000" u="sng" dirty="0">
                <a:cs typeface="+mn-cs"/>
              </a:rPr>
              <a:t>1869</a:t>
            </a:r>
            <a:r>
              <a:rPr lang="en-US" sz="2000" dirty="0">
                <a:cs typeface="+mn-cs"/>
              </a:rPr>
              <a:t> </a:t>
            </a:r>
            <a:r>
              <a:rPr lang="en-US" sz="2000" dirty="0">
                <a:solidFill>
                  <a:srgbClr val="CC3300"/>
                </a:solidFill>
                <a:cs typeface="+mn-cs"/>
              </a:rPr>
              <a:t> Noble and Holy Order of the Knights of Labor</a:t>
            </a:r>
            <a:r>
              <a:rPr lang="en-US" sz="2000" dirty="0">
                <a:cs typeface="+mn-cs"/>
              </a:rPr>
              <a:t> was created.  </a:t>
            </a:r>
          </a:p>
          <a:p>
            <a:pPr marL="342900" indent="-342900" eaLnBrk="1" hangingPunct="1">
              <a:defRPr/>
            </a:pPr>
            <a:r>
              <a:rPr lang="en-US" sz="2000" i="1" dirty="0">
                <a:cs typeface="+mn-cs"/>
              </a:rPr>
              <a:t>Leader:</a:t>
            </a:r>
            <a:r>
              <a:rPr lang="en-US" sz="2000" dirty="0">
                <a:cs typeface="+mn-cs"/>
              </a:rPr>
              <a:t> Uriah S. Stephens</a:t>
            </a:r>
          </a:p>
          <a:p>
            <a:pPr marL="342900" indent="-342900" eaLnBrk="1" hangingPunct="1">
              <a:defRPr/>
            </a:pPr>
            <a:r>
              <a:rPr lang="en-US" sz="2000" i="1" dirty="0">
                <a:cs typeface="+mn-cs"/>
              </a:rPr>
              <a:t>Goal:</a:t>
            </a:r>
            <a:r>
              <a:rPr lang="en-US" sz="2000" dirty="0">
                <a:cs typeface="+mn-cs"/>
              </a:rPr>
              <a:t> To unite all workers regardless of race, gender, or occupation</a:t>
            </a:r>
          </a:p>
          <a:p>
            <a:pPr marL="342900" indent="-342900" eaLnBrk="1" hangingPunct="1">
              <a:defRPr/>
            </a:pPr>
            <a:r>
              <a:rPr lang="en-US" sz="2000" u="sng" dirty="0">
                <a:cs typeface="+mn-cs"/>
              </a:rPr>
              <a:t>1879</a:t>
            </a:r>
            <a:r>
              <a:rPr lang="en-US" sz="2000" dirty="0">
                <a:cs typeface="+mn-cs"/>
              </a:rPr>
              <a:t>  Terrence Powderly became the head of the union.</a:t>
            </a:r>
          </a:p>
        </p:txBody>
      </p:sp>
      <p:sp>
        <p:nvSpPr>
          <p:cNvPr id="241670" name="Rectangle 6"/>
          <p:cNvSpPr>
            <a:spLocks noChangeArrowheads="1"/>
          </p:cNvSpPr>
          <p:nvPr/>
        </p:nvSpPr>
        <p:spPr bwMode="auto">
          <a:xfrm>
            <a:off x="4800600" y="792163"/>
            <a:ext cx="4191000"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defRPr/>
            </a:pPr>
            <a:r>
              <a:rPr lang="en-US" sz="2000" u="sng" dirty="0">
                <a:cs typeface="+mn-cs"/>
              </a:rPr>
              <a:t>1881</a:t>
            </a:r>
            <a:r>
              <a:rPr lang="en-US" sz="2000" dirty="0">
                <a:cs typeface="+mn-cs"/>
              </a:rPr>
              <a:t>  A federation of trade  unions was established. The organization became known as </a:t>
            </a:r>
            <a:r>
              <a:rPr lang="en-US" sz="2000" dirty="0">
                <a:solidFill>
                  <a:srgbClr val="CC3300"/>
                </a:solidFill>
                <a:cs typeface="+mn-cs"/>
              </a:rPr>
              <a:t>The American Federation of Labor</a:t>
            </a:r>
            <a:r>
              <a:rPr lang="en-US" sz="2000" dirty="0">
                <a:cs typeface="+mn-cs"/>
              </a:rPr>
              <a:t> in 1886. This organization was a loose alliance of trade unions.</a:t>
            </a:r>
          </a:p>
          <a:p>
            <a:pPr marL="342900" indent="-342900" eaLnBrk="1" hangingPunct="1">
              <a:defRPr/>
            </a:pPr>
            <a:r>
              <a:rPr lang="en-US" sz="2000" i="1" dirty="0">
                <a:cs typeface="+mn-cs"/>
              </a:rPr>
              <a:t>Leader:</a:t>
            </a:r>
            <a:r>
              <a:rPr lang="en-US" sz="2000" dirty="0">
                <a:cs typeface="+mn-cs"/>
              </a:rPr>
              <a:t> Samuel </a:t>
            </a:r>
            <a:r>
              <a:rPr lang="en-US" sz="2000" dirty="0" err="1">
                <a:cs typeface="+mn-cs"/>
              </a:rPr>
              <a:t>Gomphers</a:t>
            </a:r>
            <a:endParaRPr lang="en-US" sz="2000" dirty="0">
              <a:cs typeface="+mn-cs"/>
            </a:endParaRPr>
          </a:p>
          <a:p>
            <a:pPr marL="342900" indent="-342900" eaLnBrk="1" hangingPunct="1">
              <a:defRPr/>
            </a:pPr>
            <a:r>
              <a:rPr lang="en-US" sz="2000" i="1" dirty="0">
                <a:cs typeface="+mn-cs"/>
              </a:rPr>
              <a:t>Goal:</a:t>
            </a:r>
            <a:r>
              <a:rPr lang="en-US" sz="2000" dirty="0">
                <a:cs typeface="+mn-cs"/>
              </a:rPr>
              <a:t> To give unions more bargaining power</a:t>
            </a:r>
          </a:p>
        </p:txBody>
      </p:sp>
      <p:pic>
        <p:nvPicPr>
          <p:cNvPr id="24167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4038600"/>
            <a:ext cx="4876800"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41672"/>
                                        </p:tgtEl>
                                        <p:attrNameLst>
                                          <p:attrName>style.visibility</p:attrName>
                                        </p:attrNameLst>
                                      </p:cBhvr>
                                      <p:to>
                                        <p:strVal val="visible"/>
                                      </p:to>
                                    </p:set>
                                    <p:anim calcmode="lin" valueType="num">
                                      <p:cBhvr>
                                        <p:cTn id="7" dur="1000" fill="hold"/>
                                        <p:tgtEl>
                                          <p:spTgt spid="241672"/>
                                        </p:tgtEl>
                                        <p:attrNameLst>
                                          <p:attrName>ppt_w</p:attrName>
                                        </p:attrNameLst>
                                      </p:cBhvr>
                                      <p:tavLst>
                                        <p:tav tm="0">
                                          <p:val>
                                            <p:fltVal val="0"/>
                                          </p:val>
                                        </p:tav>
                                        <p:tav tm="100000">
                                          <p:val>
                                            <p:strVal val="#ppt_w"/>
                                          </p:val>
                                        </p:tav>
                                      </p:tavLst>
                                    </p:anim>
                                    <p:anim calcmode="lin" valueType="num">
                                      <p:cBhvr>
                                        <p:cTn id="8" dur="1000" fill="hold"/>
                                        <p:tgtEl>
                                          <p:spTgt spid="241672"/>
                                        </p:tgtEl>
                                        <p:attrNameLst>
                                          <p:attrName>ppt_h</p:attrName>
                                        </p:attrNameLst>
                                      </p:cBhvr>
                                      <p:tavLst>
                                        <p:tav tm="0">
                                          <p:val>
                                            <p:fltVal val="0"/>
                                          </p:val>
                                        </p:tav>
                                        <p:tav tm="100000">
                                          <p:val>
                                            <p:strVal val="#ppt_h"/>
                                          </p:val>
                                        </p:tav>
                                      </p:tavLst>
                                    </p:anim>
                                    <p:anim calcmode="lin" valueType="num">
                                      <p:cBhvr>
                                        <p:cTn id="9" dur="1000" fill="hold"/>
                                        <p:tgtEl>
                                          <p:spTgt spid="24167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16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241669">
                                            <p:txEl>
                                              <p:pRg st="0" end="0"/>
                                            </p:txEl>
                                          </p:spTgt>
                                        </p:tgtEl>
                                        <p:attrNameLst>
                                          <p:attrName>style.visibility</p:attrName>
                                        </p:attrNameLst>
                                      </p:cBhvr>
                                      <p:to>
                                        <p:strVal val="visible"/>
                                      </p:to>
                                    </p:set>
                                    <p:anim calcmode="lin" valueType="num">
                                      <p:cBhvr additive="base">
                                        <p:cTn id="15" dur="500" fill="hold"/>
                                        <p:tgtEl>
                                          <p:spTgt spid="24166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416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241669">
                                            <p:txEl>
                                              <p:pRg st="1" end="1"/>
                                            </p:txEl>
                                          </p:spTgt>
                                        </p:tgtEl>
                                        <p:attrNameLst>
                                          <p:attrName>style.visibility</p:attrName>
                                        </p:attrNameLst>
                                      </p:cBhvr>
                                      <p:to>
                                        <p:strVal val="visible"/>
                                      </p:to>
                                    </p:set>
                                    <p:anim calcmode="lin" valueType="num">
                                      <p:cBhvr additive="base">
                                        <p:cTn id="21" dur="500" fill="hold"/>
                                        <p:tgtEl>
                                          <p:spTgt spid="241669">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416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241669">
                                            <p:txEl>
                                              <p:pRg st="2" end="2"/>
                                            </p:txEl>
                                          </p:spTgt>
                                        </p:tgtEl>
                                        <p:attrNameLst>
                                          <p:attrName>style.visibility</p:attrName>
                                        </p:attrNameLst>
                                      </p:cBhvr>
                                      <p:to>
                                        <p:strVal val="visible"/>
                                      </p:to>
                                    </p:set>
                                    <p:anim calcmode="lin" valueType="num">
                                      <p:cBhvr additive="base">
                                        <p:cTn id="27" dur="500" fill="hold"/>
                                        <p:tgtEl>
                                          <p:spTgt spid="241669">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416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241669">
                                            <p:txEl>
                                              <p:pRg st="3" end="3"/>
                                            </p:txEl>
                                          </p:spTgt>
                                        </p:tgtEl>
                                        <p:attrNameLst>
                                          <p:attrName>style.visibility</p:attrName>
                                        </p:attrNameLst>
                                      </p:cBhvr>
                                      <p:to>
                                        <p:strVal val="visible"/>
                                      </p:to>
                                    </p:set>
                                    <p:anim calcmode="lin" valueType="num">
                                      <p:cBhvr additive="base">
                                        <p:cTn id="33" dur="500" fill="hold"/>
                                        <p:tgtEl>
                                          <p:spTgt spid="241669">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4166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241670">
                                            <p:txEl>
                                              <p:pRg st="0" end="0"/>
                                            </p:txEl>
                                          </p:spTgt>
                                        </p:tgtEl>
                                        <p:attrNameLst>
                                          <p:attrName>style.visibility</p:attrName>
                                        </p:attrNameLst>
                                      </p:cBhvr>
                                      <p:to>
                                        <p:strVal val="visible"/>
                                      </p:to>
                                    </p:set>
                                    <p:anim calcmode="lin" valueType="num">
                                      <p:cBhvr additive="base">
                                        <p:cTn id="39" dur="500" fill="hold"/>
                                        <p:tgtEl>
                                          <p:spTgt spid="241670">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416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241670">
                                            <p:txEl>
                                              <p:pRg st="1" end="1"/>
                                            </p:txEl>
                                          </p:spTgt>
                                        </p:tgtEl>
                                        <p:attrNameLst>
                                          <p:attrName>style.visibility</p:attrName>
                                        </p:attrNameLst>
                                      </p:cBhvr>
                                      <p:to>
                                        <p:strVal val="visible"/>
                                      </p:to>
                                    </p:set>
                                    <p:anim calcmode="lin" valueType="num">
                                      <p:cBhvr additive="base">
                                        <p:cTn id="45" dur="500" fill="hold"/>
                                        <p:tgtEl>
                                          <p:spTgt spid="241670">
                                            <p:txEl>
                                              <p:pRg st="1" end="1"/>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2416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241670">
                                            <p:txEl>
                                              <p:pRg st="2" end="2"/>
                                            </p:txEl>
                                          </p:spTgt>
                                        </p:tgtEl>
                                        <p:attrNameLst>
                                          <p:attrName>style.visibility</p:attrName>
                                        </p:attrNameLst>
                                      </p:cBhvr>
                                      <p:to>
                                        <p:strVal val="visible"/>
                                      </p:to>
                                    </p:set>
                                    <p:anim calcmode="lin" valueType="num">
                                      <p:cBhvr additive="base">
                                        <p:cTn id="51" dur="500" fill="hold"/>
                                        <p:tgtEl>
                                          <p:spTgt spid="241670">
                                            <p:txEl>
                                              <p:pRg st="2" end="2"/>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24167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Text Box 4"/>
          <p:cNvSpPr txBox="1">
            <a:spLocks noChangeArrowheads="1"/>
          </p:cNvSpPr>
          <p:nvPr/>
        </p:nvSpPr>
        <p:spPr bwMode="auto">
          <a:xfrm>
            <a:off x="76200" y="107950"/>
            <a:ext cx="89916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dirty="0" smtClean="0">
                <a:solidFill>
                  <a:srgbClr val="CC3300"/>
                </a:solidFill>
                <a:cs typeface="+mn-cs"/>
              </a:rPr>
              <a:t>UNIONS COME TO WEST VIRGINIA</a:t>
            </a:r>
          </a:p>
          <a:p>
            <a:pPr algn="ctr" eaLnBrk="1" hangingPunct="1">
              <a:spcBef>
                <a:spcPct val="50000"/>
              </a:spcBef>
              <a:defRPr/>
            </a:pPr>
            <a:r>
              <a:rPr lang="en-US" sz="2400" dirty="0" smtClean="0">
                <a:cs typeface="+mn-cs"/>
              </a:rPr>
              <a:t>Much of the early labor issues in West Virginia began in the coal industry.</a:t>
            </a:r>
          </a:p>
        </p:txBody>
      </p:sp>
      <p:sp>
        <p:nvSpPr>
          <p:cNvPr id="179205" name="Rectangle 5"/>
          <p:cNvSpPr>
            <a:spLocks noChangeArrowheads="1"/>
          </p:cNvSpPr>
          <p:nvPr/>
        </p:nvSpPr>
        <p:spPr bwMode="auto">
          <a:xfrm>
            <a:off x="4343400" y="2438400"/>
            <a:ext cx="4419600"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400" dirty="0">
                <a:solidFill>
                  <a:srgbClr val="000099"/>
                </a:solidFill>
                <a:cs typeface="+mn-cs"/>
              </a:rPr>
              <a:t>The unholy four included:</a:t>
            </a:r>
          </a:p>
          <a:p>
            <a:pPr algn="ctr" eaLnBrk="1" hangingPunct="1">
              <a:defRPr/>
            </a:pPr>
            <a:endParaRPr lang="en-US" sz="2400" dirty="0">
              <a:solidFill>
                <a:srgbClr val="000099"/>
              </a:solidFill>
              <a:cs typeface="+mn-cs"/>
            </a:endParaRPr>
          </a:p>
          <a:p>
            <a:pPr eaLnBrk="1" hangingPunct="1">
              <a:defRPr/>
            </a:pPr>
            <a:r>
              <a:rPr lang="en-US" dirty="0">
                <a:cs typeface="+mn-cs"/>
              </a:rPr>
              <a:t>-the use of the </a:t>
            </a:r>
            <a:r>
              <a:rPr lang="en-US" dirty="0">
                <a:solidFill>
                  <a:srgbClr val="CC3300"/>
                </a:solidFill>
                <a:cs typeface="+mn-cs"/>
              </a:rPr>
              <a:t>state militia</a:t>
            </a:r>
            <a:r>
              <a:rPr lang="en-US" dirty="0">
                <a:cs typeface="+mn-cs"/>
              </a:rPr>
              <a:t>, which often arrested law-abiding strikers.</a:t>
            </a:r>
          </a:p>
          <a:p>
            <a:pPr eaLnBrk="1" hangingPunct="1">
              <a:defRPr/>
            </a:pPr>
            <a:endParaRPr lang="en-US" dirty="0">
              <a:solidFill>
                <a:srgbClr val="CC3300"/>
              </a:solidFill>
              <a:cs typeface="+mn-cs"/>
            </a:endParaRPr>
          </a:p>
          <a:p>
            <a:pPr eaLnBrk="1" hangingPunct="1">
              <a:defRPr/>
            </a:pPr>
            <a:r>
              <a:rPr lang="en-US" dirty="0">
                <a:solidFill>
                  <a:srgbClr val="CC3300"/>
                </a:solidFill>
                <a:cs typeface="+mn-cs"/>
              </a:rPr>
              <a:t>-injunctions</a:t>
            </a:r>
            <a:r>
              <a:rPr lang="en-US" dirty="0">
                <a:cs typeface="+mn-cs"/>
              </a:rPr>
              <a:t> to stop or force a particular action.</a:t>
            </a:r>
          </a:p>
          <a:p>
            <a:pPr eaLnBrk="1" hangingPunct="1">
              <a:defRPr/>
            </a:pPr>
            <a:endParaRPr lang="en-US" sz="2000" dirty="0">
              <a:solidFill>
                <a:srgbClr val="CC3300"/>
              </a:solidFill>
              <a:cs typeface="+mn-cs"/>
            </a:endParaRPr>
          </a:p>
          <a:p>
            <a:pPr eaLnBrk="1" hangingPunct="1">
              <a:defRPr/>
            </a:pPr>
            <a:r>
              <a:rPr lang="en-US" sz="2000" dirty="0">
                <a:solidFill>
                  <a:srgbClr val="CC3300"/>
                </a:solidFill>
                <a:cs typeface="+mn-cs"/>
              </a:rPr>
              <a:t>-private armed guards</a:t>
            </a:r>
            <a:r>
              <a:rPr lang="en-US" sz="2000" dirty="0">
                <a:cs typeface="+mn-cs"/>
              </a:rPr>
              <a:t> to intimidate strikers.</a:t>
            </a:r>
          </a:p>
          <a:p>
            <a:pPr eaLnBrk="1" hangingPunct="1">
              <a:defRPr/>
            </a:pPr>
            <a:endParaRPr lang="en-US" sz="2000" dirty="0">
              <a:solidFill>
                <a:srgbClr val="CC3300"/>
              </a:solidFill>
              <a:cs typeface="+mn-cs"/>
            </a:endParaRPr>
          </a:p>
          <a:p>
            <a:pPr eaLnBrk="1" hangingPunct="1">
              <a:defRPr/>
            </a:pPr>
            <a:r>
              <a:rPr lang="en-US" sz="2000" dirty="0">
                <a:solidFill>
                  <a:srgbClr val="CC3300"/>
                </a:solidFill>
                <a:cs typeface="+mn-cs"/>
              </a:rPr>
              <a:t>-scabs</a:t>
            </a:r>
            <a:r>
              <a:rPr lang="en-US" sz="2000" dirty="0">
                <a:cs typeface="+mn-cs"/>
              </a:rPr>
              <a:t> to work in place of regular workers who went on strike.</a:t>
            </a:r>
          </a:p>
        </p:txBody>
      </p:sp>
      <p:sp>
        <p:nvSpPr>
          <p:cNvPr id="179208" name="Rectangle 8"/>
          <p:cNvSpPr>
            <a:spLocks noChangeArrowheads="1"/>
          </p:cNvSpPr>
          <p:nvPr/>
        </p:nvSpPr>
        <p:spPr bwMode="auto">
          <a:xfrm>
            <a:off x="228600" y="1752600"/>
            <a:ext cx="403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dirty="0">
                <a:cs typeface="+mn-cs"/>
              </a:rPr>
              <a:t>Strikes continued to be the main weapon of the unions, but companies used the </a:t>
            </a:r>
            <a:r>
              <a:rPr lang="en-US" sz="2000" dirty="0">
                <a:solidFill>
                  <a:srgbClr val="CC3300"/>
                </a:solidFill>
                <a:cs typeface="+mn-cs"/>
              </a:rPr>
              <a:t>“unholy four”</a:t>
            </a:r>
            <a:r>
              <a:rPr lang="en-US" sz="2000" dirty="0">
                <a:cs typeface="+mn-cs"/>
              </a:rPr>
              <a:t> to put down strikes.</a:t>
            </a:r>
          </a:p>
        </p:txBody>
      </p:sp>
      <p:pic>
        <p:nvPicPr>
          <p:cNvPr id="179209"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276600"/>
            <a:ext cx="2667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9204">
                                            <p:txEl>
                                              <p:pRg st="1" end="1"/>
                                            </p:txEl>
                                          </p:spTgt>
                                        </p:tgtEl>
                                        <p:attrNameLst>
                                          <p:attrName>style.visibility</p:attrName>
                                        </p:attrNameLst>
                                      </p:cBhvr>
                                      <p:to>
                                        <p:strVal val="visible"/>
                                      </p:to>
                                    </p:set>
                                    <p:anim calcmode="discrete" valueType="clr">
                                      <p:cBhvr override="childStyle">
                                        <p:cTn id="7" dur="80"/>
                                        <p:tgtEl>
                                          <p:spTgt spid="17920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9204">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179204">
                                            <p:txEl>
                                              <p:pRg st="1" end="1"/>
                                            </p:txEl>
                                          </p:spTgt>
                                        </p:tgtEl>
                                        <p:attrNameLst>
                                          <p:attrName>fill.type</p:attrName>
                                        </p:attrNameLst>
                                      </p:cBhvr>
                                      <p:to>
                                        <p:strVal val="solid"/>
                                      </p:to>
                                    </p:set>
                                  </p:childTnLst>
                                </p:cTn>
                              </p:par>
                            </p:childTnLst>
                          </p:cTn>
                        </p:par>
                        <p:par>
                          <p:cTn id="10" fill="hold" nodeType="afterGroup">
                            <p:stCondLst>
                              <p:cond delay="2520"/>
                            </p:stCondLst>
                            <p:childTnLst>
                              <p:par>
                                <p:cTn id="11" presetID="52" presetClass="entr" presetSubtype="0" fill="hold" nodeType="afterEffect">
                                  <p:stCondLst>
                                    <p:cond delay="0"/>
                                  </p:stCondLst>
                                  <p:childTnLst>
                                    <p:set>
                                      <p:cBhvr>
                                        <p:cTn id="12" dur="1" fill="hold">
                                          <p:stCondLst>
                                            <p:cond delay="0"/>
                                          </p:stCondLst>
                                        </p:cTn>
                                        <p:tgtEl>
                                          <p:spTgt spid="179209"/>
                                        </p:tgtEl>
                                        <p:attrNameLst>
                                          <p:attrName>style.visibility</p:attrName>
                                        </p:attrNameLst>
                                      </p:cBhvr>
                                      <p:to>
                                        <p:strVal val="visible"/>
                                      </p:to>
                                    </p:set>
                                    <p:animScale>
                                      <p:cBhvr>
                                        <p:cTn id="13" dur="1000" decel="50000" fill="hold">
                                          <p:stCondLst>
                                            <p:cond delay="0"/>
                                          </p:stCondLst>
                                        </p:cTn>
                                        <p:tgtEl>
                                          <p:spTgt spid="1792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9209"/>
                                        </p:tgtEl>
                                        <p:attrNameLst>
                                          <p:attrName>ppt_x</p:attrName>
                                          <p:attrName>ppt_y</p:attrName>
                                        </p:attrNameLst>
                                      </p:cBhvr>
                                    </p:animMotion>
                                    <p:animEffect transition="in" filter="fade">
                                      <p:cBhvr>
                                        <p:cTn id="15" dur="1000"/>
                                        <p:tgtEl>
                                          <p:spTgt spid="17920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2" presetClass="entr" presetSubtype="0" fill="hold" nodeType="clickEffect">
                                  <p:stCondLst>
                                    <p:cond delay="0"/>
                                  </p:stCondLst>
                                  <p:childTnLst>
                                    <p:set>
                                      <p:cBhvr>
                                        <p:cTn id="19" dur="1" fill="hold">
                                          <p:stCondLst>
                                            <p:cond delay="0"/>
                                          </p:stCondLst>
                                        </p:cTn>
                                        <p:tgtEl>
                                          <p:spTgt spid="179208">
                                            <p:txEl>
                                              <p:pRg st="0" end="0"/>
                                            </p:txEl>
                                          </p:spTgt>
                                        </p:tgtEl>
                                        <p:attrNameLst>
                                          <p:attrName>style.visibility</p:attrName>
                                        </p:attrNameLst>
                                      </p:cBhvr>
                                      <p:to>
                                        <p:strVal val="visible"/>
                                      </p:to>
                                    </p:set>
                                    <p:animScale>
                                      <p:cBhvr>
                                        <p:cTn id="20" dur="1000" decel="50000" fill="hold">
                                          <p:stCondLst>
                                            <p:cond delay="0"/>
                                          </p:stCondLst>
                                        </p:cTn>
                                        <p:tgtEl>
                                          <p:spTgt spid="17920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79208">
                                            <p:txEl>
                                              <p:pRg st="0" end="0"/>
                                            </p:txEl>
                                          </p:spTgt>
                                        </p:tgtEl>
                                        <p:attrNameLst>
                                          <p:attrName>ppt_x</p:attrName>
                                          <p:attrName>ppt_y</p:attrName>
                                        </p:attrNameLst>
                                      </p:cBhvr>
                                    </p:animMotion>
                                    <p:animEffect transition="in" filter="fade">
                                      <p:cBhvr>
                                        <p:cTn id="22" dur="1000"/>
                                        <p:tgtEl>
                                          <p:spTgt spid="17920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79205">
                                            <p:txEl>
                                              <p:pRg st="0" end="0"/>
                                            </p:txEl>
                                          </p:spTgt>
                                        </p:tgtEl>
                                        <p:attrNameLst>
                                          <p:attrName>style.visibility</p:attrName>
                                        </p:attrNameLst>
                                      </p:cBhvr>
                                      <p:to>
                                        <p:strVal val="visible"/>
                                      </p:to>
                                    </p:set>
                                    <p:anim calcmode="discrete" valueType="clr">
                                      <p:cBhvr override="childStyle">
                                        <p:cTn id="27" dur="80"/>
                                        <p:tgtEl>
                                          <p:spTgt spid="17920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79205">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179205">
                                            <p:txEl>
                                              <p:pRg st="0" end="0"/>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79205">
                                            <p:txEl>
                                              <p:pRg st="2" end="2"/>
                                            </p:txEl>
                                          </p:spTgt>
                                        </p:tgtEl>
                                        <p:attrNameLst>
                                          <p:attrName>style.visibility</p:attrName>
                                        </p:attrNameLst>
                                      </p:cBhvr>
                                      <p:to>
                                        <p:strVal val="visible"/>
                                      </p:to>
                                    </p:set>
                                    <p:anim calcmode="discrete" valueType="clr">
                                      <p:cBhvr override="childStyle">
                                        <p:cTn id="34" dur="80"/>
                                        <p:tgtEl>
                                          <p:spTgt spid="17920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79205">
                                            <p:txEl>
                                              <p:pRg st="2" end="2"/>
                                            </p:txEl>
                                          </p:spTgt>
                                        </p:tgtEl>
                                        <p:attrNameLst>
                                          <p:attrName>fillcolor</p:attrName>
                                        </p:attrNameLst>
                                      </p:cBhvr>
                                      <p:tavLst>
                                        <p:tav tm="0">
                                          <p:val>
                                            <p:clrVal>
                                              <a:schemeClr val="accent2"/>
                                            </p:clrVal>
                                          </p:val>
                                        </p:tav>
                                        <p:tav tm="50000">
                                          <p:val>
                                            <p:clrVal>
                                              <a:schemeClr val="hlink"/>
                                            </p:clrVal>
                                          </p:val>
                                        </p:tav>
                                      </p:tavLst>
                                    </p:anim>
                                    <p:set>
                                      <p:cBhvr>
                                        <p:cTn id="36" dur="80"/>
                                        <p:tgtEl>
                                          <p:spTgt spid="179205">
                                            <p:txEl>
                                              <p:pRg st="2" end="2"/>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7" presetClass="entr" presetSubtype="0" fill="hold" nodeType="clickEffect">
                                  <p:stCondLst>
                                    <p:cond delay="0"/>
                                  </p:stCondLst>
                                  <p:iterate type="lt">
                                    <p:tmPct val="50000"/>
                                  </p:iterate>
                                  <p:childTnLst>
                                    <p:set>
                                      <p:cBhvr>
                                        <p:cTn id="40" dur="1" fill="hold">
                                          <p:stCondLst>
                                            <p:cond delay="0"/>
                                          </p:stCondLst>
                                        </p:cTn>
                                        <p:tgtEl>
                                          <p:spTgt spid="179205">
                                            <p:txEl>
                                              <p:pRg st="4" end="4"/>
                                            </p:txEl>
                                          </p:spTgt>
                                        </p:tgtEl>
                                        <p:attrNameLst>
                                          <p:attrName>style.visibility</p:attrName>
                                        </p:attrNameLst>
                                      </p:cBhvr>
                                      <p:to>
                                        <p:strVal val="visible"/>
                                      </p:to>
                                    </p:set>
                                    <p:anim calcmode="discrete" valueType="clr">
                                      <p:cBhvr override="childStyle">
                                        <p:cTn id="41" dur="80"/>
                                        <p:tgtEl>
                                          <p:spTgt spid="17920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79205">
                                            <p:txEl>
                                              <p:pRg st="4" end="4"/>
                                            </p:txEl>
                                          </p:spTgt>
                                        </p:tgtEl>
                                        <p:attrNameLst>
                                          <p:attrName>fillcolor</p:attrName>
                                        </p:attrNameLst>
                                      </p:cBhvr>
                                      <p:tavLst>
                                        <p:tav tm="0">
                                          <p:val>
                                            <p:clrVal>
                                              <a:schemeClr val="accent2"/>
                                            </p:clrVal>
                                          </p:val>
                                        </p:tav>
                                        <p:tav tm="50000">
                                          <p:val>
                                            <p:clrVal>
                                              <a:schemeClr val="hlink"/>
                                            </p:clrVal>
                                          </p:val>
                                        </p:tav>
                                      </p:tavLst>
                                    </p:anim>
                                    <p:set>
                                      <p:cBhvr>
                                        <p:cTn id="43" dur="80"/>
                                        <p:tgtEl>
                                          <p:spTgt spid="179205">
                                            <p:txEl>
                                              <p:pRg st="4" end="4"/>
                                            </p:txEl>
                                          </p:spTgt>
                                        </p:tgtEl>
                                        <p:attrNameLst>
                                          <p:attrName>fill.type</p:attrName>
                                        </p:attrNameLst>
                                      </p:cBhvr>
                                      <p:to>
                                        <p:strVal val="solid"/>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7" presetClass="entr" presetSubtype="0" fill="hold" nodeType="clickEffect">
                                  <p:stCondLst>
                                    <p:cond delay="0"/>
                                  </p:stCondLst>
                                  <p:iterate type="lt">
                                    <p:tmPct val="50000"/>
                                  </p:iterate>
                                  <p:childTnLst>
                                    <p:set>
                                      <p:cBhvr>
                                        <p:cTn id="47" dur="1" fill="hold">
                                          <p:stCondLst>
                                            <p:cond delay="0"/>
                                          </p:stCondLst>
                                        </p:cTn>
                                        <p:tgtEl>
                                          <p:spTgt spid="179205">
                                            <p:txEl>
                                              <p:pRg st="6" end="6"/>
                                            </p:txEl>
                                          </p:spTgt>
                                        </p:tgtEl>
                                        <p:attrNameLst>
                                          <p:attrName>style.visibility</p:attrName>
                                        </p:attrNameLst>
                                      </p:cBhvr>
                                      <p:to>
                                        <p:strVal val="visible"/>
                                      </p:to>
                                    </p:set>
                                    <p:anim calcmode="discrete" valueType="clr">
                                      <p:cBhvr override="childStyle">
                                        <p:cTn id="48" dur="80"/>
                                        <p:tgtEl>
                                          <p:spTgt spid="17920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79205">
                                            <p:txEl>
                                              <p:pRg st="6" end="6"/>
                                            </p:txEl>
                                          </p:spTgt>
                                        </p:tgtEl>
                                        <p:attrNameLst>
                                          <p:attrName>fillcolor</p:attrName>
                                        </p:attrNameLst>
                                      </p:cBhvr>
                                      <p:tavLst>
                                        <p:tav tm="0">
                                          <p:val>
                                            <p:clrVal>
                                              <a:schemeClr val="accent2"/>
                                            </p:clrVal>
                                          </p:val>
                                        </p:tav>
                                        <p:tav tm="50000">
                                          <p:val>
                                            <p:clrVal>
                                              <a:schemeClr val="hlink"/>
                                            </p:clrVal>
                                          </p:val>
                                        </p:tav>
                                      </p:tavLst>
                                    </p:anim>
                                    <p:set>
                                      <p:cBhvr>
                                        <p:cTn id="50" dur="80"/>
                                        <p:tgtEl>
                                          <p:spTgt spid="179205">
                                            <p:txEl>
                                              <p:pRg st="6" end="6"/>
                                            </p:txEl>
                                          </p:spTgt>
                                        </p:tgtEl>
                                        <p:attrNameLst>
                                          <p:attrName>fill.type</p:attrName>
                                        </p:attrNameLst>
                                      </p:cBhvr>
                                      <p:to>
                                        <p:strVal val="solid"/>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179205">
                                            <p:txEl>
                                              <p:pRg st="8" end="8"/>
                                            </p:txEl>
                                          </p:spTgt>
                                        </p:tgtEl>
                                        <p:attrNameLst>
                                          <p:attrName>style.visibility</p:attrName>
                                        </p:attrNameLst>
                                      </p:cBhvr>
                                      <p:to>
                                        <p:strVal val="visible"/>
                                      </p:to>
                                    </p:set>
                                    <p:anim calcmode="discrete" valueType="clr">
                                      <p:cBhvr override="childStyle">
                                        <p:cTn id="55" dur="80"/>
                                        <p:tgtEl>
                                          <p:spTgt spid="179205">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79205">
                                            <p:txEl>
                                              <p:pRg st="8" end="8"/>
                                            </p:txEl>
                                          </p:spTgt>
                                        </p:tgtEl>
                                        <p:attrNameLst>
                                          <p:attrName>fillcolor</p:attrName>
                                        </p:attrNameLst>
                                      </p:cBhvr>
                                      <p:tavLst>
                                        <p:tav tm="0">
                                          <p:val>
                                            <p:clrVal>
                                              <a:schemeClr val="accent2"/>
                                            </p:clrVal>
                                          </p:val>
                                        </p:tav>
                                        <p:tav tm="50000">
                                          <p:val>
                                            <p:clrVal>
                                              <a:schemeClr val="hlink"/>
                                            </p:clrVal>
                                          </p:val>
                                        </p:tav>
                                      </p:tavLst>
                                    </p:anim>
                                    <p:set>
                                      <p:cBhvr>
                                        <p:cTn id="57" dur="80"/>
                                        <p:tgtEl>
                                          <p:spTgt spid="179205">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190500" y="242888"/>
            <a:ext cx="8763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2800" smtClean="0">
                <a:solidFill>
                  <a:srgbClr val="CC3300"/>
                </a:solidFill>
                <a:cs typeface="+mn-cs"/>
              </a:rPr>
              <a:t>GOVERNMENT INVOLVEMENT IN LABOR ISSUES</a:t>
            </a:r>
          </a:p>
        </p:txBody>
      </p:sp>
      <p:sp>
        <p:nvSpPr>
          <p:cNvPr id="180229" name="Rectangle 5"/>
          <p:cNvSpPr>
            <a:spLocks noChangeArrowheads="1"/>
          </p:cNvSpPr>
          <p:nvPr/>
        </p:nvSpPr>
        <p:spPr bwMode="auto">
          <a:xfrm>
            <a:off x="857250" y="5105400"/>
            <a:ext cx="74295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006600"/>
                </a:solidFill>
                <a:cs typeface="+mn-cs"/>
              </a:rPr>
              <a:t>Because of this support, state government allowed mine owners to hire private armies to break strikes.  Also, the governor at times sent the state militia to scare union members.</a:t>
            </a:r>
          </a:p>
        </p:txBody>
      </p:sp>
      <p:sp>
        <p:nvSpPr>
          <p:cNvPr id="180230" name="Rectangle 6"/>
          <p:cNvSpPr>
            <a:spLocks noChangeArrowheads="1"/>
          </p:cNvSpPr>
          <p:nvPr/>
        </p:nvSpPr>
        <p:spPr bwMode="auto">
          <a:xfrm>
            <a:off x="609600" y="2551113"/>
            <a:ext cx="4419600"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400" dirty="0">
                <a:solidFill>
                  <a:srgbClr val="000099"/>
                </a:solidFill>
                <a:cs typeface="+mn-cs"/>
              </a:rPr>
              <a:t>-they believed unions would harm the growth of business in the state</a:t>
            </a:r>
          </a:p>
          <a:p>
            <a:pPr eaLnBrk="1" hangingPunct="1">
              <a:defRPr/>
            </a:pPr>
            <a:endParaRPr lang="en-US" sz="1050" dirty="0">
              <a:solidFill>
                <a:srgbClr val="000099"/>
              </a:solidFill>
              <a:cs typeface="+mn-cs"/>
            </a:endParaRPr>
          </a:p>
          <a:p>
            <a:pPr eaLnBrk="1" hangingPunct="1">
              <a:defRPr/>
            </a:pPr>
            <a:r>
              <a:rPr lang="en-US" sz="2400" dirty="0">
                <a:solidFill>
                  <a:srgbClr val="000099"/>
                </a:solidFill>
                <a:cs typeface="+mn-cs"/>
              </a:rPr>
              <a:t>-wealthy businessmen donated money to their election campaigns </a:t>
            </a:r>
          </a:p>
        </p:txBody>
      </p:sp>
      <p:sp>
        <p:nvSpPr>
          <p:cNvPr id="180231" name="Rectangle 7"/>
          <p:cNvSpPr>
            <a:spLocks noChangeArrowheads="1"/>
          </p:cNvSpPr>
          <p:nvPr/>
        </p:nvSpPr>
        <p:spPr bwMode="auto">
          <a:xfrm>
            <a:off x="390525" y="1684338"/>
            <a:ext cx="836295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CC3300"/>
                </a:solidFill>
                <a:cs typeface="+mn-cs"/>
              </a:rPr>
              <a:t>These politicians supported companies instead of unions because</a:t>
            </a:r>
            <a:r>
              <a:rPr lang="mr-IN" sz="2400" dirty="0">
                <a:solidFill>
                  <a:srgbClr val="CC3300"/>
                </a:solidFill>
                <a:cs typeface="+mn-cs"/>
              </a:rPr>
              <a:t>…</a:t>
            </a:r>
            <a:endParaRPr lang="en-US" sz="2400" dirty="0">
              <a:solidFill>
                <a:srgbClr val="CC3300"/>
              </a:solidFill>
              <a:cs typeface="+mn-cs"/>
            </a:endParaRPr>
          </a:p>
        </p:txBody>
      </p:sp>
      <p:sp>
        <p:nvSpPr>
          <p:cNvPr id="180232" name="Rectangle 8"/>
          <p:cNvSpPr>
            <a:spLocks noChangeArrowheads="1"/>
          </p:cNvSpPr>
          <p:nvPr/>
        </p:nvSpPr>
        <p:spPr bwMode="auto">
          <a:xfrm>
            <a:off x="723900" y="854075"/>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cs typeface="+mn-cs"/>
              </a:rPr>
              <a:t>Many early West Virginia politicians had connections to mine owners or the railroads.</a:t>
            </a:r>
          </a:p>
        </p:txBody>
      </p:sp>
      <p:pic>
        <p:nvPicPr>
          <p:cNvPr id="180233" name="Picture 9" descr="MCj0440391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1200" y="25908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80232"/>
                                        </p:tgtEl>
                                        <p:attrNameLst>
                                          <p:attrName>style.visibility</p:attrName>
                                        </p:attrNameLst>
                                      </p:cBhvr>
                                      <p:to>
                                        <p:strVal val="visible"/>
                                      </p:to>
                                    </p:set>
                                    <p:animEffect transition="in" filter="fade">
                                      <p:cBhvr>
                                        <p:cTn id="7" dur="800" decel="100000"/>
                                        <p:tgtEl>
                                          <p:spTgt spid="180232"/>
                                        </p:tgtEl>
                                      </p:cBhvr>
                                    </p:animEffect>
                                    <p:anim calcmode="lin" valueType="num">
                                      <p:cBhvr>
                                        <p:cTn id="8" dur="800" decel="100000" fill="hold"/>
                                        <p:tgtEl>
                                          <p:spTgt spid="180232"/>
                                        </p:tgtEl>
                                        <p:attrNameLst>
                                          <p:attrName>style.rotation</p:attrName>
                                        </p:attrNameLst>
                                      </p:cBhvr>
                                      <p:tavLst>
                                        <p:tav tm="0">
                                          <p:val>
                                            <p:fltVal val="-90"/>
                                          </p:val>
                                        </p:tav>
                                        <p:tav tm="100000">
                                          <p:val>
                                            <p:fltVal val="0"/>
                                          </p:val>
                                        </p:tav>
                                      </p:tavLst>
                                    </p:anim>
                                    <p:anim calcmode="lin" valueType="num">
                                      <p:cBhvr>
                                        <p:cTn id="9" dur="800" decel="100000" fill="hold"/>
                                        <p:tgtEl>
                                          <p:spTgt spid="180232"/>
                                        </p:tgtEl>
                                        <p:attrNameLst>
                                          <p:attrName>ppt_x</p:attrName>
                                        </p:attrNameLst>
                                      </p:cBhvr>
                                      <p:tavLst>
                                        <p:tav tm="0">
                                          <p:val>
                                            <p:strVal val="#ppt_x+0.4"/>
                                          </p:val>
                                        </p:tav>
                                        <p:tav tm="100000">
                                          <p:val>
                                            <p:strVal val="#ppt_x-0.05"/>
                                          </p:val>
                                        </p:tav>
                                      </p:tavLst>
                                    </p:anim>
                                    <p:anim calcmode="lin" valueType="num">
                                      <p:cBhvr>
                                        <p:cTn id="10" dur="800" decel="100000" fill="hold"/>
                                        <p:tgtEl>
                                          <p:spTgt spid="1802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02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023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180231">
                                            <p:txEl>
                                              <p:pRg st="0" end="0"/>
                                            </p:txEl>
                                          </p:spTgt>
                                        </p:tgtEl>
                                        <p:attrNameLst>
                                          <p:attrName>style.visibility</p:attrName>
                                        </p:attrNameLst>
                                      </p:cBhvr>
                                      <p:to>
                                        <p:strVal val="visible"/>
                                      </p:to>
                                    </p:set>
                                    <p:animEffect transition="in" filter="fade">
                                      <p:cBhvr>
                                        <p:cTn id="17" dur="800" decel="100000"/>
                                        <p:tgtEl>
                                          <p:spTgt spid="180231">
                                            <p:txEl>
                                              <p:pRg st="0" end="0"/>
                                            </p:txEl>
                                          </p:spTgt>
                                        </p:tgtEl>
                                      </p:cBhvr>
                                    </p:animEffect>
                                    <p:anim calcmode="lin" valueType="num">
                                      <p:cBhvr>
                                        <p:cTn id="18" dur="800" decel="100000" fill="hold"/>
                                        <p:tgtEl>
                                          <p:spTgt spid="180231">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0231">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0231">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0231">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023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80230">
                                            <p:txEl>
                                              <p:pRg st="0" end="0"/>
                                            </p:txEl>
                                          </p:spTgt>
                                        </p:tgtEl>
                                        <p:attrNameLst>
                                          <p:attrName>style.visibility</p:attrName>
                                        </p:attrNameLst>
                                      </p:cBhvr>
                                      <p:to>
                                        <p:strVal val="visible"/>
                                      </p:to>
                                    </p:set>
                                    <p:animEffect transition="in" filter="diamond(in)">
                                      <p:cBhvr>
                                        <p:cTn id="27" dur="2000"/>
                                        <p:tgtEl>
                                          <p:spTgt spid="18023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80230">
                                            <p:txEl>
                                              <p:pRg st="2" end="2"/>
                                            </p:txEl>
                                          </p:spTgt>
                                        </p:tgtEl>
                                        <p:attrNameLst>
                                          <p:attrName>style.visibility</p:attrName>
                                        </p:attrNameLst>
                                      </p:cBhvr>
                                      <p:to>
                                        <p:strVal val="visible"/>
                                      </p:to>
                                    </p:set>
                                    <p:animEffect transition="in" filter="diamond(in)">
                                      <p:cBhvr>
                                        <p:cTn id="32" dur="2000"/>
                                        <p:tgtEl>
                                          <p:spTgt spid="180230">
                                            <p:txEl>
                                              <p:pRg st="2" end="2"/>
                                            </p:txEl>
                                          </p:spTgt>
                                        </p:tgtEl>
                                      </p:cBhvr>
                                    </p:animEffect>
                                  </p:childTnLst>
                                </p:cTn>
                              </p:par>
                            </p:childTnLst>
                          </p:cTn>
                        </p:par>
                        <p:par>
                          <p:cTn id="33" fill="hold" nodeType="afterGroup">
                            <p:stCondLst>
                              <p:cond delay="2000"/>
                            </p:stCondLst>
                            <p:childTnLst>
                              <p:par>
                                <p:cTn id="34" presetID="51" presetClass="entr" presetSubtype="0" fill="hold" nodeType="afterEffect">
                                  <p:stCondLst>
                                    <p:cond delay="0"/>
                                  </p:stCondLst>
                                  <p:childTnLst>
                                    <p:set>
                                      <p:cBhvr>
                                        <p:cTn id="35" dur="1" fill="hold">
                                          <p:stCondLst>
                                            <p:cond delay="0"/>
                                          </p:stCondLst>
                                        </p:cTn>
                                        <p:tgtEl>
                                          <p:spTgt spid="180233"/>
                                        </p:tgtEl>
                                        <p:attrNameLst>
                                          <p:attrName>style.visibility</p:attrName>
                                        </p:attrNameLst>
                                      </p:cBhvr>
                                      <p:to>
                                        <p:strVal val="visible"/>
                                      </p:to>
                                    </p:set>
                                    <p:animEffect transition="in" filter="fade">
                                      <p:cBhvr>
                                        <p:cTn id="36" dur="770" decel="100000"/>
                                        <p:tgtEl>
                                          <p:spTgt spid="180233"/>
                                        </p:tgtEl>
                                      </p:cBhvr>
                                    </p:animEffect>
                                    <p:animScale>
                                      <p:cBhvr>
                                        <p:cTn id="37" dur="770" decel="100000"/>
                                        <p:tgtEl>
                                          <p:spTgt spid="180233"/>
                                        </p:tgtEl>
                                      </p:cBhvr>
                                      <p:from x="10000" y="10000"/>
                                      <p:to x="200000" y="450000"/>
                                    </p:animScale>
                                    <p:animScale>
                                      <p:cBhvr>
                                        <p:cTn id="38" dur="1230" accel="100000" fill="hold">
                                          <p:stCondLst>
                                            <p:cond delay="770"/>
                                          </p:stCondLst>
                                        </p:cTn>
                                        <p:tgtEl>
                                          <p:spTgt spid="180233"/>
                                        </p:tgtEl>
                                      </p:cBhvr>
                                      <p:from x="200000" y="450000"/>
                                      <p:to x="100000" y="100000"/>
                                    </p:animScale>
                                    <p:set>
                                      <p:cBhvr>
                                        <p:cTn id="39" dur="770" fill="hold"/>
                                        <p:tgtEl>
                                          <p:spTgt spid="180233"/>
                                        </p:tgtEl>
                                        <p:attrNameLst>
                                          <p:attrName>ppt_x</p:attrName>
                                        </p:attrNameLst>
                                      </p:cBhvr>
                                      <p:to>
                                        <p:strVal val="(0.5)"/>
                                      </p:to>
                                    </p:set>
                                    <p:anim from="(0.5)" to="(#ppt_x)" calcmode="lin" valueType="num">
                                      <p:cBhvr>
                                        <p:cTn id="40" dur="1230" accel="100000" fill="hold">
                                          <p:stCondLst>
                                            <p:cond delay="770"/>
                                          </p:stCondLst>
                                        </p:cTn>
                                        <p:tgtEl>
                                          <p:spTgt spid="180233"/>
                                        </p:tgtEl>
                                        <p:attrNameLst>
                                          <p:attrName>ppt_x</p:attrName>
                                        </p:attrNameLst>
                                      </p:cBhvr>
                                    </p:anim>
                                    <p:set>
                                      <p:cBhvr>
                                        <p:cTn id="41" dur="770" fill="hold"/>
                                        <p:tgtEl>
                                          <p:spTgt spid="180233"/>
                                        </p:tgtEl>
                                        <p:attrNameLst>
                                          <p:attrName>ppt_y</p:attrName>
                                        </p:attrNameLst>
                                      </p:cBhvr>
                                      <p:to>
                                        <p:strVal val="(#ppt_y+0.4)"/>
                                      </p:to>
                                    </p:set>
                                    <p:anim from="(#ppt_y+0.4)" to="(#ppt_y)" calcmode="lin" valueType="num">
                                      <p:cBhvr>
                                        <p:cTn id="42" dur="1230" accel="100000" fill="hold">
                                          <p:stCondLst>
                                            <p:cond delay="770"/>
                                          </p:stCondLst>
                                        </p:cTn>
                                        <p:tgtEl>
                                          <p:spTgt spid="180233"/>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180229"/>
                                        </p:tgtEl>
                                        <p:attrNameLst>
                                          <p:attrName>style.visibility</p:attrName>
                                        </p:attrNameLst>
                                      </p:cBhvr>
                                      <p:to>
                                        <p:strVal val="visible"/>
                                      </p:to>
                                    </p:set>
                                    <p:anim calcmode="lin" valueType="num">
                                      <p:cBhvr>
                                        <p:cTn id="47" dur="500" fill="hold"/>
                                        <p:tgtEl>
                                          <p:spTgt spid="180229"/>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80229"/>
                                        </p:tgtEl>
                                        <p:attrNameLst>
                                          <p:attrName>ppt_y</p:attrName>
                                        </p:attrNameLst>
                                      </p:cBhvr>
                                      <p:tavLst>
                                        <p:tav tm="0">
                                          <p:val>
                                            <p:strVal val="#ppt_y"/>
                                          </p:val>
                                        </p:tav>
                                        <p:tav tm="100000">
                                          <p:val>
                                            <p:strVal val="#ppt_y"/>
                                          </p:val>
                                        </p:tav>
                                      </p:tavLst>
                                    </p:anim>
                                    <p:anim calcmode="lin" valueType="num">
                                      <p:cBhvr>
                                        <p:cTn id="49" dur="500" fill="hold"/>
                                        <p:tgtEl>
                                          <p:spTgt spid="180229"/>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80229"/>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80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p:bldP spid="1802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Text Box 4"/>
          <p:cNvSpPr txBox="1">
            <a:spLocks noChangeArrowheads="1"/>
          </p:cNvSpPr>
          <p:nvPr/>
        </p:nvSpPr>
        <p:spPr bwMode="auto">
          <a:xfrm>
            <a:off x="419100" y="152400"/>
            <a:ext cx="8305800" cy="658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dirty="0" smtClean="0">
                <a:solidFill>
                  <a:srgbClr val="CC3300"/>
                </a:solidFill>
                <a:cs typeface="+mn-cs"/>
              </a:rPr>
              <a:t>EARLY LABOR AGREEMENTS</a:t>
            </a:r>
            <a:endParaRPr lang="en-US" sz="1800" dirty="0" smtClean="0">
              <a:cs typeface="+mn-cs"/>
            </a:endParaRPr>
          </a:p>
          <a:p>
            <a:pPr eaLnBrk="1" hangingPunct="1">
              <a:spcBef>
                <a:spcPct val="50000"/>
              </a:spcBef>
              <a:defRPr/>
            </a:pPr>
            <a:endParaRPr lang="en-US" sz="2000" dirty="0" smtClean="0">
              <a:cs typeface="+mn-cs"/>
            </a:endParaRPr>
          </a:p>
          <a:p>
            <a:pPr eaLnBrk="1" hangingPunct="1">
              <a:spcBef>
                <a:spcPct val="50000"/>
              </a:spcBef>
              <a:defRPr/>
            </a:pPr>
            <a:r>
              <a:rPr lang="en-US" sz="2000" dirty="0" smtClean="0">
                <a:cs typeface="+mn-cs"/>
              </a:rPr>
              <a:t>In 1890, the </a:t>
            </a:r>
            <a:r>
              <a:rPr lang="en-US" sz="2000" dirty="0" smtClean="0">
                <a:cs typeface="+mn-cs"/>
                <a:hlinkClick r:id="rId3"/>
              </a:rPr>
              <a:t>United Mine Workers of America </a:t>
            </a:r>
            <a:r>
              <a:rPr lang="en-US" sz="2000" dirty="0" smtClean="0">
                <a:cs typeface="+mn-cs"/>
              </a:rPr>
              <a:t>was organized. </a:t>
            </a:r>
          </a:p>
          <a:p>
            <a:pPr eaLnBrk="1" hangingPunct="1">
              <a:spcBef>
                <a:spcPct val="50000"/>
              </a:spcBef>
              <a:defRPr/>
            </a:pPr>
            <a:r>
              <a:rPr lang="en-US" sz="2000" dirty="0" smtClean="0">
                <a:solidFill>
                  <a:srgbClr val="006600"/>
                </a:solidFill>
                <a:cs typeface="+mn-cs"/>
              </a:rPr>
              <a:t>In 1901, the United Mine Workers established District 17 at Wheeling to begin organizing miners.</a:t>
            </a:r>
          </a:p>
          <a:p>
            <a:pPr eaLnBrk="1" hangingPunct="1">
              <a:spcBef>
                <a:spcPct val="50000"/>
              </a:spcBef>
              <a:defRPr/>
            </a:pPr>
            <a:r>
              <a:rPr lang="en-US" sz="2000" dirty="0" smtClean="0">
                <a:cs typeface="+mn-cs"/>
              </a:rPr>
              <a:t>Contracts which were negotiated between companies and unions were sometimes simple and other times quite complex.  An example of a simple contract with the </a:t>
            </a:r>
            <a:r>
              <a:rPr lang="en-US" sz="2000" dirty="0" err="1" smtClean="0">
                <a:cs typeface="+mn-cs"/>
              </a:rPr>
              <a:t>Harewood</a:t>
            </a:r>
            <a:r>
              <a:rPr lang="en-US" sz="2000" dirty="0" smtClean="0">
                <a:cs typeface="+mn-cs"/>
              </a:rPr>
              <a:t> Mines in Fayette County called for:</a:t>
            </a:r>
          </a:p>
          <a:p>
            <a:pPr eaLnBrk="1" hangingPunct="1">
              <a:spcBef>
                <a:spcPct val="50000"/>
              </a:spcBef>
              <a:buFont typeface="Wingdings" charset="0"/>
              <a:buChar char="ü"/>
              <a:defRPr/>
            </a:pPr>
            <a:r>
              <a:rPr lang="en-US" sz="2000" dirty="0" smtClean="0">
                <a:solidFill>
                  <a:srgbClr val="000099"/>
                </a:solidFill>
                <a:cs typeface="+mn-cs"/>
              </a:rPr>
              <a:t>2.25 cents for every bushel of 1 ½ inch of mined screen coal.</a:t>
            </a:r>
          </a:p>
          <a:p>
            <a:pPr eaLnBrk="1" hangingPunct="1">
              <a:spcBef>
                <a:spcPct val="50000"/>
              </a:spcBef>
              <a:buFont typeface="Wingdings" charset="0"/>
              <a:buChar char="ü"/>
              <a:defRPr/>
            </a:pPr>
            <a:r>
              <a:rPr lang="en-US" sz="2000" dirty="0" smtClean="0">
                <a:solidFill>
                  <a:srgbClr val="000099"/>
                </a:solidFill>
                <a:cs typeface="+mn-cs"/>
              </a:rPr>
              <a:t>the return of union members to their old jobs.</a:t>
            </a:r>
          </a:p>
          <a:p>
            <a:pPr eaLnBrk="1" hangingPunct="1">
              <a:spcBef>
                <a:spcPct val="50000"/>
              </a:spcBef>
              <a:buFont typeface="Wingdings" charset="0"/>
              <a:buChar char="ü"/>
              <a:defRPr/>
            </a:pPr>
            <a:r>
              <a:rPr lang="en-US" sz="2000" dirty="0" smtClean="0">
                <a:solidFill>
                  <a:srgbClr val="000099"/>
                </a:solidFill>
                <a:cs typeface="+mn-cs"/>
              </a:rPr>
              <a:t>no discrimination against employees for their connection to any organization.</a:t>
            </a:r>
          </a:p>
          <a:p>
            <a:pPr eaLnBrk="1" hangingPunct="1">
              <a:spcBef>
                <a:spcPct val="50000"/>
              </a:spcBef>
              <a:buFont typeface="Wingdings" charset="0"/>
              <a:buChar char="ü"/>
              <a:defRPr/>
            </a:pPr>
            <a:r>
              <a:rPr lang="en-US" sz="2000" dirty="0" smtClean="0">
                <a:solidFill>
                  <a:srgbClr val="000099"/>
                </a:solidFill>
                <a:cs typeface="+mn-cs"/>
              </a:rPr>
              <a:t>prohibition of any interference in the mines by the Ku Klux Klan.</a:t>
            </a:r>
          </a:p>
          <a:p>
            <a:pPr eaLnBrk="1" hangingPunct="1">
              <a:spcBef>
                <a:spcPct val="50000"/>
              </a:spcBef>
              <a:buFont typeface="Wingdings" charset="0"/>
              <a:buChar char="ü"/>
              <a:defRPr/>
            </a:pPr>
            <a:r>
              <a:rPr lang="en-US" sz="2000" dirty="0" smtClean="0">
                <a:solidFill>
                  <a:srgbClr val="000099"/>
                </a:solidFill>
                <a:cs typeface="+mn-cs"/>
              </a:rPr>
              <a:t>the hiring of check </a:t>
            </a:r>
            <a:r>
              <a:rPr lang="en-US" sz="2000" dirty="0" err="1" smtClean="0">
                <a:solidFill>
                  <a:srgbClr val="000099"/>
                </a:solidFill>
                <a:cs typeface="+mn-cs"/>
              </a:rPr>
              <a:t>weighmen</a:t>
            </a:r>
            <a:r>
              <a:rPr lang="en-US" sz="2000" dirty="0" smtClean="0">
                <a:solidFill>
                  <a:srgbClr val="000099"/>
                </a:solidFill>
                <a:cs typeface="+mn-cs"/>
              </a:rPr>
              <a:t> to verify the accuracy of the weight of the coal mined by each miner.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81252">
                                            <p:txEl>
                                              <p:pRg st="2" end="2"/>
                                            </p:txEl>
                                          </p:spTgt>
                                        </p:tgtEl>
                                        <p:attrNameLst>
                                          <p:attrName>style.visibility</p:attrName>
                                        </p:attrNameLst>
                                      </p:cBhvr>
                                      <p:to>
                                        <p:strVal val="visible"/>
                                      </p:to>
                                    </p:set>
                                    <p:anim calcmode="discrete" valueType="clr">
                                      <p:cBhvr override="childStyle">
                                        <p:cTn id="7" dur="80"/>
                                        <p:tgtEl>
                                          <p:spTgt spid="18125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1252">
                                            <p:txEl>
                                              <p:pRg st="2" end="2"/>
                                            </p:txEl>
                                          </p:spTgt>
                                        </p:tgtEl>
                                        <p:attrNameLst>
                                          <p:attrName>fillcolor</p:attrName>
                                        </p:attrNameLst>
                                      </p:cBhvr>
                                      <p:tavLst>
                                        <p:tav tm="0">
                                          <p:val>
                                            <p:clrVal>
                                              <a:schemeClr val="accent2"/>
                                            </p:clrVal>
                                          </p:val>
                                        </p:tav>
                                        <p:tav tm="50000">
                                          <p:val>
                                            <p:clrVal>
                                              <a:schemeClr val="hlink"/>
                                            </p:clrVal>
                                          </p:val>
                                        </p:tav>
                                      </p:tavLst>
                                    </p:anim>
                                    <p:set>
                                      <p:cBhvr>
                                        <p:cTn id="9" dur="80"/>
                                        <p:tgtEl>
                                          <p:spTgt spid="181252">
                                            <p:txEl>
                                              <p:pRg st="2" end="2"/>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81252">
                                            <p:txEl>
                                              <p:pRg st="3" end="3"/>
                                            </p:txEl>
                                          </p:spTgt>
                                        </p:tgtEl>
                                        <p:attrNameLst>
                                          <p:attrName>style.visibility</p:attrName>
                                        </p:attrNameLst>
                                      </p:cBhvr>
                                      <p:to>
                                        <p:strVal val="visible"/>
                                      </p:to>
                                    </p:set>
                                    <p:anim calcmode="discrete" valueType="clr">
                                      <p:cBhvr override="childStyle">
                                        <p:cTn id="14" dur="80"/>
                                        <p:tgtEl>
                                          <p:spTgt spid="18125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1252">
                                            <p:txEl>
                                              <p:pRg st="3" end="3"/>
                                            </p:txEl>
                                          </p:spTgt>
                                        </p:tgtEl>
                                        <p:attrNameLst>
                                          <p:attrName>fillcolor</p:attrName>
                                        </p:attrNameLst>
                                      </p:cBhvr>
                                      <p:tavLst>
                                        <p:tav tm="0">
                                          <p:val>
                                            <p:clrVal>
                                              <a:schemeClr val="accent2"/>
                                            </p:clrVal>
                                          </p:val>
                                        </p:tav>
                                        <p:tav tm="50000">
                                          <p:val>
                                            <p:clrVal>
                                              <a:schemeClr val="hlink"/>
                                            </p:clrVal>
                                          </p:val>
                                        </p:tav>
                                      </p:tavLst>
                                    </p:anim>
                                    <p:set>
                                      <p:cBhvr>
                                        <p:cTn id="16" dur="80"/>
                                        <p:tgtEl>
                                          <p:spTgt spid="181252">
                                            <p:txEl>
                                              <p:pRg st="3" end="3"/>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181252">
                                            <p:txEl>
                                              <p:pRg st="4" end="4"/>
                                            </p:txEl>
                                          </p:spTgt>
                                        </p:tgtEl>
                                        <p:attrNameLst>
                                          <p:attrName>style.visibility</p:attrName>
                                        </p:attrNameLst>
                                      </p:cBhvr>
                                      <p:to>
                                        <p:strVal val="visible"/>
                                      </p:to>
                                    </p:set>
                                    <p:animScale>
                                      <p:cBhvr>
                                        <p:cTn id="21" dur="1000" decel="50000" fill="hold">
                                          <p:stCondLst>
                                            <p:cond delay="0"/>
                                          </p:stCondLst>
                                        </p:cTn>
                                        <p:tgtEl>
                                          <p:spTgt spid="181252">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81252">
                                            <p:txEl>
                                              <p:pRg st="4" end="4"/>
                                            </p:txEl>
                                          </p:spTgt>
                                        </p:tgtEl>
                                        <p:attrNameLst>
                                          <p:attrName>ppt_x</p:attrName>
                                          <p:attrName>ppt_y</p:attrName>
                                        </p:attrNameLst>
                                      </p:cBhvr>
                                    </p:animMotion>
                                    <p:animEffect transition="in" filter="fade">
                                      <p:cBhvr>
                                        <p:cTn id="23" dur="1000"/>
                                        <p:tgtEl>
                                          <p:spTgt spid="18125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2" fill="hold" nodeType="clickEffect">
                                  <p:stCondLst>
                                    <p:cond delay="0"/>
                                  </p:stCondLst>
                                  <p:childTnLst>
                                    <p:set>
                                      <p:cBhvr>
                                        <p:cTn id="27" dur="1" fill="hold">
                                          <p:stCondLst>
                                            <p:cond delay="0"/>
                                          </p:stCondLst>
                                        </p:cTn>
                                        <p:tgtEl>
                                          <p:spTgt spid="181252">
                                            <p:txEl>
                                              <p:pRg st="5" end="5"/>
                                            </p:txEl>
                                          </p:spTgt>
                                        </p:tgtEl>
                                        <p:attrNameLst>
                                          <p:attrName>style.visibility</p:attrName>
                                        </p:attrNameLst>
                                      </p:cBhvr>
                                      <p:to>
                                        <p:strVal val="visible"/>
                                      </p:to>
                                    </p:set>
                                    <p:anim calcmode="lin" valueType="num">
                                      <p:cBhvr additive="base">
                                        <p:cTn id="28" dur="500" fill="hold"/>
                                        <p:tgtEl>
                                          <p:spTgt spid="181252">
                                            <p:txEl>
                                              <p:pRg st="5" end="5"/>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812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2" fill="hold" nodeType="clickEffect">
                                  <p:stCondLst>
                                    <p:cond delay="0"/>
                                  </p:stCondLst>
                                  <p:childTnLst>
                                    <p:set>
                                      <p:cBhvr>
                                        <p:cTn id="33" dur="1" fill="hold">
                                          <p:stCondLst>
                                            <p:cond delay="0"/>
                                          </p:stCondLst>
                                        </p:cTn>
                                        <p:tgtEl>
                                          <p:spTgt spid="181252">
                                            <p:txEl>
                                              <p:pRg st="6" end="6"/>
                                            </p:txEl>
                                          </p:spTgt>
                                        </p:tgtEl>
                                        <p:attrNameLst>
                                          <p:attrName>style.visibility</p:attrName>
                                        </p:attrNameLst>
                                      </p:cBhvr>
                                      <p:to>
                                        <p:strVal val="visible"/>
                                      </p:to>
                                    </p:set>
                                    <p:anim calcmode="lin" valueType="num">
                                      <p:cBhvr additive="base">
                                        <p:cTn id="34" dur="500" fill="hold"/>
                                        <p:tgtEl>
                                          <p:spTgt spid="181252">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8125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12" fill="hold" nodeType="clickEffect">
                                  <p:stCondLst>
                                    <p:cond delay="0"/>
                                  </p:stCondLst>
                                  <p:childTnLst>
                                    <p:set>
                                      <p:cBhvr>
                                        <p:cTn id="39" dur="1" fill="hold">
                                          <p:stCondLst>
                                            <p:cond delay="0"/>
                                          </p:stCondLst>
                                        </p:cTn>
                                        <p:tgtEl>
                                          <p:spTgt spid="181252">
                                            <p:txEl>
                                              <p:pRg st="7" end="7"/>
                                            </p:txEl>
                                          </p:spTgt>
                                        </p:tgtEl>
                                        <p:attrNameLst>
                                          <p:attrName>style.visibility</p:attrName>
                                        </p:attrNameLst>
                                      </p:cBhvr>
                                      <p:to>
                                        <p:strVal val="visible"/>
                                      </p:to>
                                    </p:set>
                                    <p:anim calcmode="lin" valueType="num">
                                      <p:cBhvr additive="base">
                                        <p:cTn id="40" dur="500" fill="hold"/>
                                        <p:tgtEl>
                                          <p:spTgt spid="181252">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8125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12" fill="hold" nodeType="clickEffect">
                                  <p:stCondLst>
                                    <p:cond delay="0"/>
                                  </p:stCondLst>
                                  <p:childTnLst>
                                    <p:set>
                                      <p:cBhvr>
                                        <p:cTn id="45" dur="1" fill="hold">
                                          <p:stCondLst>
                                            <p:cond delay="0"/>
                                          </p:stCondLst>
                                        </p:cTn>
                                        <p:tgtEl>
                                          <p:spTgt spid="181252">
                                            <p:txEl>
                                              <p:pRg st="8" end="8"/>
                                            </p:txEl>
                                          </p:spTgt>
                                        </p:tgtEl>
                                        <p:attrNameLst>
                                          <p:attrName>style.visibility</p:attrName>
                                        </p:attrNameLst>
                                      </p:cBhvr>
                                      <p:to>
                                        <p:strVal val="visible"/>
                                      </p:to>
                                    </p:set>
                                    <p:anim calcmode="lin" valueType="num">
                                      <p:cBhvr additive="base">
                                        <p:cTn id="46" dur="500" fill="hold"/>
                                        <p:tgtEl>
                                          <p:spTgt spid="181252">
                                            <p:txEl>
                                              <p:pRg st="8" end="8"/>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8125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2" fill="hold" nodeType="clickEffect">
                                  <p:stCondLst>
                                    <p:cond delay="0"/>
                                  </p:stCondLst>
                                  <p:childTnLst>
                                    <p:set>
                                      <p:cBhvr>
                                        <p:cTn id="51" dur="1" fill="hold">
                                          <p:stCondLst>
                                            <p:cond delay="0"/>
                                          </p:stCondLst>
                                        </p:cTn>
                                        <p:tgtEl>
                                          <p:spTgt spid="181252">
                                            <p:txEl>
                                              <p:pRg st="9" end="9"/>
                                            </p:txEl>
                                          </p:spTgt>
                                        </p:tgtEl>
                                        <p:attrNameLst>
                                          <p:attrName>style.visibility</p:attrName>
                                        </p:attrNameLst>
                                      </p:cBhvr>
                                      <p:to>
                                        <p:strVal val="visible"/>
                                      </p:to>
                                    </p:set>
                                    <p:anim calcmode="lin" valueType="num">
                                      <p:cBhvr additive="base">
                                        <p:cTn id="52" dur="500" fill="hold"/>
                                        <p:tgtEl>
                                          <p:spTgt spid="181252">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8125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723900" y="1974850"/>
            <a:ext cx="76962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4800" dirty="0" smtClean="0">
                <a:cs typeface="+mn-cs"/>
              </a:rPr>
              <a:t>SECTION 4</a:t>
            </a:r>
          </a:p>
          <a:p>
            <a:pPr algn="ctr" eaLnBrk="1" hangingPunct="1">
              <a:spcBef>
                <a:spcPct val="50000"/>
              </a:spcBef>
              <a:defRPr/>
            </a:pPr>
            <a:endParaRPr lang="en-US" sz="1600" dirty="0" smtClean="0">
              <a:solidFill>
                <a:srgbClr val="CC3300"/>
              </a:solidFill>
              <a:cs typeface="+mn-cs"/>
            </a:endParaRPr>
          </a:p>
          <a:p>
            <a:pPr algn="ctr" eaLnBrk="1" hangingPunct="1">
              <a:spcBef>
                <a:spcPct val="50000"/>
              </a:spcBef>
              <a:defRPr/>
            </a:pPr>
            <a:r>
              <a:rPr lang="en-US" sz="4400" dirty="0" smtClean="0">
                <a:solidFill>
                  <a:srgbClr val="CC3300"/>
                </a:solidFill>
                <a:cs typeface="+mn-cs"/>
              </a:rPr>
              <a:t>A Famous Feud</a:t>
            </a:r>
          </a:p>
        </p:txBody>
      </p:sp>
      <p:sp>
        <p:nvSpPr>
          <p:cNvPr id="54275" name="Text Box 5"/>
          <p:cNvSpPr txBox="1">
            <a:spLocks noChangeArrowheads="1"/>
          </p:cNvSpPr>
          <p:nvPr/>
        </p:nvSpPr>
        <p:spPr bwMode="auto">
          <a:xfrm>
            <a:off x="6781800" y="6011863"/>
            <a:ext cx="160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1800" smtClean="0">
                <a:cs typeface="+mn-cs"/>
                <a:hlinkClick r:id="" action="ppaction://hlinkshowjump?jump=firstslide"/>
              </a:rPr>
              <a:t>Main Menu</a:t>
            </a:r>
            <a:endParaRPr lang="en-US" sz="180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381000" y="106363"/>
            <a:ext cx="8382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mtClean="0">
                <a:solidFill>
                  <a:srgbClr val="CC3300"/>
                </a:solidFill>
                <a:cs typeface="+mn-cs"/>
              </a:rPr>
              <a:t>THE BEGINNING OF THE FEUD</a:t>
            </a:r>
          </a:p>
        </p:txBody>
      </p:sp>
      <p:sp>
        <p:nvSpPr>
          <p:cNvPr id="182277" name="Rectangle 5"/>
          <p:cNvSpPr>
            <a:spLocks noChangeArrowheads="1"/>
          </p:cNvSpPr>
          <p:nvPr/>
        </p:nvSpPr>
        <p:spPr bwMode="auto">
          <a:xfrm>
            <a:off x="381000" y="5791200"/>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99"/>
                </a:solidFill>
                <a:cs typeface="+mn-cs"/>
              </a:rPr>
              <a:t>After a trial, Hatfield was found not guilty. The </a:t>
            </a:r>
            <a:r>
              <a:rPr lang="en-US" sz="2000" dirty="0" err="1">
                <a:solidFill>
                  <a:srgbClr val="000099"/>
                </a:solidFill>
                <a:cs typeface="+mn-cs"/>
              </a:rPr>
              <a:t>McCoys</a:t>
            </a:r>
            <a:r>
              <a:rPr lang="en-US" sz="2000" dirty="0">
                <a:solidFill>
                  <a:srgbClr val="000099"/>
                </a:solidFill>
                <a:cs typeface="+mn-cs"/>
              </a:rPr>
              <a:t> believed their family had been wronged and vowed to get revenge.</a:t>
            </a:r>
          </a:p>
        </p:txBody>
      </p:sp>
      <p:sp>
        <p:nvSpPr>
          <p:cNvPr id="182278" name="Rectangle 6"/>
          <p:cNvSpPr>
            <a:spLocks noChangeArrowheads="1"/>
          </p:cNvSpPr>
          <p:nvPr/>
        </p:nvSpPr>
        <p:spPr bwMode="auto">
          <a:xfrm>
            <a:off x="381000" y="5105400"/>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cs typeface="+mn-cs"/>
              </a:rPr>
              <a:t>Because Floyd Hatfield took some of the pigs to his house, he was accused by Randolph McCoy of stealing.</a:t>
            </a:r>
          </a:p>
        </p:txBody>
      </p:sp>
      <p:sp>
        <p:nvSpPr>
          <p:cNvPr id="182279" name="Rectangle 7"/>
          <p:cNvSpPr>
            <a:spLocks noChangeArrowheads="1"/>
          </p:cNvSpPr>
          <p:nvPr/>
        </p:nvSpPr>
        <p:spPr bwMode="auto">
          <a:xfrm>
            <a:off x="495300" y="4114800"/>
            <a:ext cx="815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99"/>
                </a:solidFill>
                <a:cs typeface="+mn-cs"/>
              </a:rPr>
              <a:t>After the Civil War, another reason for the feud focused on wild pigs that roamed the countryside, tended by both Floyd Hatfield and Randolph McCoy. </a:t>
            </a:r>
          </a:p>
        </p:txBody>
      </p:sp>
      <p:sp>
        <p:nvSpPr>
          <p:cNvPr id="182280" name="Rectangle 8"/>
          <p:cNvSpPr>
            <a:spLocks noChangeArrowheads="1"/>
          </p:cNvSpPr>
          <p:nvPr/>
        </p:nvSpPr>
        <p:spPr bwMode="auto">
          <a:xfrm>
            <a:off x="381000" y="2133600"/>
            <a:ext cx="4038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cs typeface="+mn-cs"/>
              </a:rPr>
              <a:t>One of the earliest versions was that the feud had its beginnings during the Civil War when the </a:t>
            </a:r>
            <a:r>
              <a:rPr lang="en-US" sz="2000" dirty="0" err="1">
                <a:cs typeface="+mn-cs"/>
              </a:rPr>
              <a:t>Hatfields</a:t>
            </a:r>
            <a:r>
              <a:rPr lang="en-US" sz="2000" dirty="0">
                <a:cs typeface="+mn-cs"/>
              </a:rPr>
              <a:t> supported the Confederacy and the </a:t>
            </a:r>
            <a:r>
              <a:rPr lang="en-US" sz="2000" dirty="0" err="1">
                <a:cs typeface="+mn-cs"/>
              </a:rPr>
              <a:t>McCoys</a:t>
            </a:r>
            <a:r>
              <a:rPr lang="en-US" sz="2000" dirty="0">
                <a:cs typeface="+mn-cs"/>
              </a:rPr>
              <a:t> supported the Union.</a:t>
            </a:r>
          </a:p>
        </p:txBody>
      </p:sp>
      <p:sp>
        <p:nvSpPr>
          <p:cNvPr id="182281" name="Rectangle 9"/>
          <p:cNvSpPr>
            <a:spLocks noChangeArrowheads="1"/>
          </p:cNvSpPr>
          <p:nvPr/>
        </p:nvSpPr>
        <p:spPr bwMode="auto">
          <a:xfrm>
            <a:off x="381000" y="838200"/>
            <a:ext cx="3657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a:solidFill>
                  <a:srgbClr val="000099"/>
                </a:solidFill>
                <a:cs typeface="+mn-cs"/>
              </a:rPr>
              <a:t>There are several versions of what caused the feud between the Hatfields and the McCoys.</a:t>
            </a:r>
          </a:p>
        </p:txBody>
      </p:sp>
      <p:pic>
        <p:nvPicPr>
          <p:cNvPr id="182285"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942975"/>
            <a:ext cx="38862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82285"/>
                                        </p:tgtEl>
                                        <p:attrNameLst>
                                          <p:attrName>style.visibility</p:attrName>
                                        </p:attrNameLst>
                                      </p:cBhvr>
                                      <p:to>
                                        <p:strVal val="visible"/>
                                      </p:to>
                                    </p:set>
                                    <p:animEffect transition="in" filter="fade">
                                      <p:cBhvr>
                                        <p:cTn id="7" dur="770" decel="100000"/>
                                        <p:tgtEl>
                                          <p:spTgt spid="182285"/>
                                        </p:tgtEl>
                                      </p:cBhvr>
                                    </p:animEffect>
                                    <p:animScale>
                                      <p:cBhvr>
                                        <p:cTn id="8" dur="770" decel="100000"/>
                                        <p:tgtEl>
                                          <p:spTgt spid="182285"/>
                                        </p:tgtEl>
                                      </p:cBhvr>
                                      <p:from x="10000" y="10000"/>
                                      <p:to x="200000" y="450000"/>
                                    </p:animScale>
                                    <p:animScale>
                                      <p:cBhvr>
                                        <p:cTn id="9" dur="1230" accel="100000" fill="hold">
                                          <p:stCondLst>
                                            <p:cond delay="770"/>
                                          </p:stCondLst>
                                        </p:cTn>
                                        <p:tgtEl>
                                          <p:spTgt spid="182285"/>
                                        </p:tgtEl>
                                      </p:cBhvr>
                                      <p:from x="200000" y="450000"/>
                                      <p:to x="100000" y="100000"/>
                                    </p:animScale>
                                    <p:set>
                                      <p:cBhvr>
                                        <p:cTn id="10" dur="770" fill="hold"/>
                                        <p:tgtEl>
                                          <p:spTgt spid="182285"/>
                                        </p:tgtEl>
                                        <p:attrNameLst>
                                          <p:attrName>ppt_x</p:attrName>
                                        </p:attrNameLst>
                                      </p:cBhvr>
                                      <p:to>
                                        <p:strVal val="(0.5)"/>
                                      </p:to>
                                    </p:set>
                                    <p:anim from="(0.5)" to="(#ppt_x)" calcmode="lin" valueType="num">
                                      <p:cBhvr>
                                        <p:cTn id="11" dur="1230" accel="100000" fill="hold">
                                          <p:stCondLst>
                                            <p:cond delay="770"/>
                                          </p:stCondLst>
                                        </p:cTn>
                                        <p:tgtEl>
                                          <p:spTgt spid="182285"/>
                                        </p:tgtEl>
                                        <p:attrNameLst>
                                          <p:attrName>ppt_x</p:attrName>
                                        </p:attrNameLst>
                                      </p:cBhvr>
                                    </p:anim>
                                    <p:set>
                                      <p:cBhvr>
                                        <p:cTn id="12" dur="770" fill="hold"/>
                                        <p:tgtEl>
                                          <p:spTgt spid="182285"/>
                                        </p:tgtEl>
                                        <p:attrNameLst>
                                          <p:attrName>ppt_y</p:attrName>
                                        </p:attrNameLst>
                                      </p:cBhvr>
                                      <p:to>
                                        <p:strVal val="(#ppt_y+0.4)"/>
                                      </p:to>
                                    </p:set>
                                    <p:anim from="(#ppt_y+0.4)" to="(#ppt_y)" calcmode="lin" valueType="num">
                                      <p:cBhvr>
                                        <p:cTn id="13" dur="1230" accel="100000" fill="hold">
                                          <p:stCondLst>
                                            <p:cond delay="770"/>
                                          </p:stCondLst>
                                        </p:cTn>
                                        <p:tgtEl>
                                          <p:spTgt spid="18228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182281">
                                            <p:txEl>
                                              <p:pRg st="0" end="0"/>
                                            </p:txEl>
                                          </p:spTgt>
                                        </p:tgtEl>
                                        <p:attrNameLst>
                                          <p:attrName>style.visibility</p:attrName>
                                        </p:attrNameLst>
                                      </p:cBhvr>
                                      <p:to>
                                        <p:strVal val="visible"/>
                                      </p:to>
                                    </p:set>
                                    <p:animScale>
                                      <p:cBhvr>
                                        <p:cTn id="18" dur="1000" decel="50000" fill="hold">
                                          <p:stCondLst>
                                            <p:cond delay="0"/>
                                          </p:stCondLst>
                                        </p:cTn>
                                        <p:tgtEl>
                                          <p:spTgt spid="18228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82281">
                                            <p:txEl>
                                              <p:pRg st="0" end="0"/>
                                            </p:txEl>
                                          </p:spTgt>
                                        </p:tgtEl>
                                        <p:attrNameLst>
                                          <p:attrName>ppt_x</p:attrName>
                                          <p:attrName>ppt_y</p:attrName>
                                        </p:attrNameLst>
                                      </p:cBhvr>
                                    </p:animMotion>
                                    <p:animEffect transition="in" filter="fade">
                                      <p:cBhvr>
                                        <p:cTn id="20" dur="1000"/>
                                        <p:tgtEl>
                                          <p:spTgt spid="182281">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nodeType="clickEffect">
                                  <p:stCondLst>
                                    <p:cond delay="0"/>
                                  </p:stCondLst>
                                  <p:childTnLst>
                                    <p:set>
                                      <p:cBhvr>
                                        <p:cTn id="24" dur="1" fill="hold">
                                          <p:stCondLst>
                                            <p:cond delay="0"/>
                                          </p:stCondLst>
                                        </p:cTn>
                                        <p:tgtEl>
                                          <p:spTgt spid="182280">
                                            <p:txEl>
                                              <p:pRg st="0" end="0"/>
                                            </p:txEl>
                                          </p:spTgt>
                                        </p:tgtEl>
                                        <p:attrNameLst>
                                          <p:attrName>style.visibility</p:attrName>
                                        </p:attrNameLst>
                                      </p:cBhvr>
                                      <p:to>
                                        <p:strVal val="visible"/>
                                      </p:to>
                                    </p:set>
                                    <p:animEffect transition="in" filter="fade">
                                      <p:cBhvr>
                                        <p:cTn id="25" dur="800" decel="100000"/>
                                        <p:tgtEl>
                                          <p:spTgt spid="182280">
                                            <p:txEl>
                                              <p:pRg st="0" end="0"/>
                                            </p:txEl>
                                          </p:spTgt>
                                        </p:tgtEl>
                                      </p:cBhvr>
                                    </p:animEffect>
                                    <p:anim calcmode="lin" valueType="num">
                                      <p:cBhvr>
                                        <p:cTn id="26" dur="800" decel="100000" fill="hold"/>
                                        <p:tgtEl>
                                          <p:spTgt spid="182280">
                                            <p:txEl>
                                              <p:pRg st="0" end="0"/>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82280">
                                            <p:txEl>
                                              <p:pRg st="0" end="0"/>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82280">
                                            <p:txEl>
                                              <p:pRg st="0" end="0"/>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82280">
                                            <p:txEl>
                                              <p:pRg st="0" end="0"/>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8228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182279"/>
                                        </p:tgtEl>
                                        <p:attrNameLst>
                                          <p:attrName>style.visibility</p:attrName>
                                        </p:attrNameLst>
                                      </p:cBhvr>
                                      <p:to>
                                        <p:strVal val="visible"/>
                                      </p:to>
                                    </p:set>
                                    <p:animScale>
                                      <p:cBhvr>
                                        <p:cTn id="35" dur="1000" decel="50000" fill="hold">
                                          <p:stCondLst>
                                            <p:cond delay="0"/>
                                          </p:stCondLst>
                                        </p:cTn>
                                        <p:tgtEl>
                                          <p:spTgt spid="1822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82279"/>
                                        </p:tgtEl>
                                        <p:attrNameLst>
                                          <p:attrName>ppt_x</p:attrName>
                                          <p:attrName>ppt_y</p:attrName>
                                        </p:attrNameLst>
                                      </p:cBhvr>
                                    </p:animMotion>
                                    <p:animEffect transition="in" filter="fade">
                                      <p:cBhvr>
                                        <p:cTn id="37" dur="1000"/>
                                        <p:tgtEl>
                                          <p:spTgt spid="1822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0" presetClass="entr" presetSubtype="0" fill="hold" nodeType="clickEffect">
                                  <p:stCondLst>
                                    <p:cond delay="0"/>
                                  </p:stCondLst>
                                  <p:childTnLst>
                                    <p:set>
                                      <p:cBhvr>
                                        <p:cTn id="41" dur="1" fill="hold">
                                          <p:stCondLst>
                                            <p:cond delay="0"/>
                                          </p:stCondLst>
                                        </p:cTn>
                                        <p:tgtEl>
                                          <p:spTgt spid="182278">
                                            <p:txEl>
                                              <p:pRg st="0" end="0"/>
                                            </p:txEl>
                                          </p:spTgt>
                                        </p:tgtEl>
                                        <p:attrNameLst>
                                          <p:attrName>style.visibility</p:attrName>
                                        </p:attrNameLst>
                                      </p:cBhvr>
                                      <p:to>
                                        <p:strVal val="visible"/>
                                      </p:to>
                                    </p:set>
                                    <p:animEffect transition="in" filter="fade">
                                      <p:cBhvr>
                                        <p:cTn id="42" dur="800" decel="100000"/>
                                        <p:tgtEl>
                                          <p:spTgt spid="182278">
                                            <p:txEl>
                                              <p:pRg st="0" end="0"/>
                                            </p:txEl>
                                          </p:spTgt>
                                        </p:tgtEl>
                                      </p:cBhvr>
                                    </p:animEffect>
                                    <p:anim calcmode="lin" valueType="num">
                                      <p:cBhvr>
                                        <p:cTn id="43" dur="800" decel="100000" fill="hold"/>
                                        <p:tgtEl>
                                          <p:spTgt spid="182278">
                                            <p:txEl>
                                              <p:pRg st="0" end="0"/>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182278">
                                            <p:txEl>
                                              <p:pRg st="0" end="0"/>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182278">
                                            <p:txEl>
                                              <p:pRg st="0" end="0"/>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82278">
                                            <p:txEl>
                                              <p:pRg st="0" end="0"/>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8227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0" presetClass="entr" presetSubtype="0" fill="hold" nodeType="clickEffect">
                                  <p:stCondLst>
                                    <p:cond delay="0"/>
                                  </p:stCondLst>
                                  <p:childTnLst>
                                    <p:set>
                                      <p:cBhvr>
                                        <p:cTn id="51" dur="1" fill="hold">
                                          <p:stCondLst>
                                            <p:cond delay="0"/>
                                          </p:stCondLst>
                                        </p:cTn>
                                        <p:tgtEl>
                                          <p:spTgt spid="182277">
                                            <p:txEl>
                                              <p:pRg st="0" end="0"/>
                                            </p:txEl>
                                          </p:spTgt>
                                        </p:tgtEl>
                                        <p:attrNameLst>
                                          <p:attrName>style.visibility</p:attrName>
                                        </p:attrNameLst>
                                      </p:cBhvr>
                                      <p:to>
                                        <p:strVal val="visible"/>
                                      </p:to>
                                    </p:set>
                                    <p:animEffect transition="in" filter="fade">
                                      <p:cBhvr>
                                        <p:cTn id="52" dur="800" decel="100000"/>
                                        <p:tgtEl>
                                          <p:spTgt spid="182277">
                                            <p:txEl>
                                              <p:pRg st="0" end="0"/>
                                            </p:txEl>
                                          </p:spTgt>
                                        </p:tgtEl>
                                      </p:cBhvr>
                                    </p:animEffect>
                                    <p:anim calcmode="lin" valueType="num">
                                      <p:cBhvr>
                                        <p:cTn id="53" dur="800" decel="100000" fill="hold"/>
                                        <p:tgtEl>
                                          <p:spTgt spid="182277">
                                            <p:txEl>
                                              <p:pRg st="0" end="0"/>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182277">
                                            <p:txEl>
                                              <p:pRg st="0" end="0"/>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182277">
                                            <p:txEl>
                                              <p:pRg st="0" end="0"/>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82277">
                                            <p:txEl>
                                              <p:pRg st="0" end="0"/>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82277">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4"/>
          <p:cNvSpPr txBox="1">
            <a:spLocks noChangeArrowheads="1"/>
          </p:cNvSpPr>
          <p:nvPr/>
        </p:nvSpPr>
        <p:spPr bwMode="auto">
          <a:xfrm>
            <a:off x="533400" y="152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mtClean="0">
                <a:solidFill>
                  <a:srgbClr val="CC3300"/>
                </a:solidFill>
                <a:cs typeface="+mn-cs"/>
              </a:rPr>
              <a:t>TWO WRONGS DON’T MAKE A RIGHT</a:t>
            </a:r>
          </a:p>
        </p:txBody>
      </p:sp>
      <p:sp>
        <p:nvSpPr>
          <p:cNvPr id="183301" name="Rectangle 5"/>
          <p:cNvSpPr>
            <a:spLocks noChangeArrowheads="1"/>
          </p:cNvSpPr>
          <p:nvPr/>
        </p:nvSpPr>
        <p:spPr bwMode="auto">
          <a:xfrm>
            <a:off x="723900" y="5638800"/>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0033CC"/>
                </a:solidFill>
                <a:cs typeface="+mn-cs"/>
              </a:rPr>
              <a:t>This time, it was the </a:t>
            </a:r>
            <a:r>
              <a:rPr lang="en-US" sz="2400" dirty="0" err="1">
                <a:solidFill>
                  <a:srgbClr val="0033CC"/>
                </a:solidFill>
                <a:cs typeface="+mn-cs"/>
              </a:rPr>
              <a:t>Hatfields</a:t>
            </a:r>
            <a:r>
              <a:rPr lang="en-US" sz="2400" dirty="0">
                <a:solidFill>
                  <a:srgbClr val="0033CC"/>
                </a:solidFill>
                <a:cs typeface="+mn-cs"/>
              </a:rPr>
              <a:t> who wanted revenge for what they perceived to be an injustice.</a:t>
            </a:r>
          </a:p>
        </p:txBody>
      </p:sp>
      <p:sp>
        <p:nvSpPr>
          <p:cNvPr id="183302" name="Rectangle 6"/>
          <p:cNvSpPr>
            <a:spLocks noChangeArrowheads="1"/>
          </p:cNvSpPr>
          <p:nvPr/>
        </p:nvSpPr>
        <p:spPr bwMode="auto">
          <a:xfrm>
            <a:off x="0" y="46482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cs typeface="+mn-cs"/>
              </a:rPr>
              <a:t>Sam McCoy was arrested and charged with murder.  A  jury,  however, acquitted him, calling the shooting self-defense.</a:t>
            </a:r>
          </a:p>
        </p:txBody>
      </p:sp>
      <p:sp>
        <p:nvSpPr>
          <p:cNvPr id="183303" name="Rectangle 7"/>
          <p:cNvSpPr>
            <a:spLocks noChangeArrowheads="1"/>
          </p:cNvSpPr>
          <p:nvPr/>
        </p:nvSpPr>
        <p:spPr bwMode="auto">
          <a:xfrm>
            <a:off x="647700" y="3657600"/>
            <a:ext cx="784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0033CC"/>
                </a:solidFill>
                <a:cs typeface="+mn-cs"/>
              </a:rPr>
              <a:t>Sam McCoy then attacked Stanton.  During the fight a gun went off, killing Bill Stanton.</a:t>
            </a:r>
          </a:p>
        </p:txBody>
      </p:sp>
      <p:sp>
        <p:nvSpPr>
          <p:cNvPr id="183304" name="Rectangle 8"/>
          <p:cNvSpPr>
            <a:spLocks noChangeArrowheads="1"/>
          </p:cNvSpPr>
          <p:nvPr/>
        </p:nvSpPr>
        <p:spPr bwMode="auto">
          <a:xfrm>
            <a:off x="342900" y="2209800"/>
            <a:ext cx="8458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cs typeface="+mn-cs"/>
              </a:rPr>
              <a:t>To revenge Stanton’s beating, members of the Hatfield family attacked members of the McCoy family.  Stanton once fired on Sam and Paris McCoy, wounding Paris.</a:t>
            </a:r>
          </a:p>
        </p:txBody>
      </p:sp>
      <p:sp>
        <p:nvSpPr>
          <p:cNvPr id="183305" name="Rectangle 9"/>
          <p:cNvSpPr>
            <a:spLocks noChangeArrowheads="1"/>
          </p:cNvSpPr>
          <p:nvPr/>
        </p:nvSpPr>
        <p:spPr bwMode="auto">
          <a:xfrm>
            <a:off x="952500" y="946150"/>
            <a:ext cx="7239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0033CC"/>
                </a:solidFill>
                <a:cs typeface="+mn-cs"/>
              </a:rPr>
              <a:t>The </a:t>
            </a:r>
            <a:r>
              <a:rPr lang="en-US" sz="2400" dirty="0" err="1">
                <a:solidFill>
                  <a:srgbClr val="0033CC"/>
                </a:solidFill>
                <a:cs typeface="+mn-cs"/>
              </a:rPr>
              <a:t>McCoys</a:t>
            </a:r>
            <a:r>
              <a:rPr lang="en-US" sz="2400" dirty="0">
                <a:solidFill>
                  <a:srgbClr val="0033CC"/>
                </a:solidFill>
                <a:cs typeface="+mn-cs"/>
              </a:rPr>
              <a:t> singled out Bill Stanton as the target for their revenge.  They beat him because of his testimony during the trial.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83305">
                                            <p:txEl>
                                              <p:pRg st="0" end="0"/>
                                            </p:txEl>
                                          </p:spTgt>
                                        </p:tgtEl>
                                        <p:attrNameLst>
                                          <p:attrName>style.visibility</p:attrName>
                                        </p:attrNameLst>
                                      </p:cBhvr>
                                      <p:to>
                                        <p:strVal val="visible"/>
                                      </p:to>
                                    </p:set>
                                    <p:animScale>
                                      <p:cBhvr>
                                        <p:cTn id="7" dur="1000" decel="50000" fill="hold">
                                          <p:stCondLst>
                                            <p:cond delay="0"/>
                                          </p:stCondLst>
                                        </p:cTn>
                                        <p:tgtEl>
                                          <p:spTgt spid="18330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3305">
                                            <p:txEl>
                                              <p:pRg st="0" end="0"/>
                                            </p:txEl>
                                          </p:spTgt>
                                        </p:tgtEl>
                                        <p:attrNameLst>
                                          <p:attrName>ppt_x</p:attrName>
                                          <p:attrName>ppt_y</p:attrName>
                                        </p:attrNameLst>
                                      </p:cBhvr>
                                    </p:animMotion>
                                    <p:animEffect transition="in" filter="fade">
                                      <p:cBhvr>
                                        <p:cTn id="9" dur="1000"/>
                                        <p:tgtEl>
                                          <p:spTgt spid="18330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183304">
                                            <p:txEl>
                                              <p:pRg st="0" end="0"/>
                                            </p:txEl>
                                          </p:spTgt>
                                        </p:tgtEl>
                                        <p:attrNameLst>
                                          <p:attrName>style.visibility</p:attrName>
                                        </p:attrNameLst>
                                      </p:cBhvr>
                                      <p:to>
                                        <p:strVal val="visible"/>
                                      </p:to>
                                    </p:set>
                                    <p:animScale>
                                      <p:cBhvr>
                                        <p:cTn id="14" dur="1000" decel="50000" fill="hold">
                                          <p:stCondLst>
                                            <p:cond delay="0"/>
                                          </p:stCondLst>
                                        </p:cTn>
                                        <p:tgtEl>
                                          <p:spTgt spid="1833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83304">
                                            <p:txEl>
                                              <p:pRg st="0" end="0"/>
                                            </p:txEl>
                                          </p:spTgt>
                                        </p:tgtEl>
                                        <p:attrNameLst>
                                          <p:attrName>ppt_x</p:attrName>
                                          <p:attrName>ppt_y</p:attrName>
                                        </p:attrNameLst>
                                      </p:cBhvr>
                                    </p:animMotion>
                                    <p:animEffect transition="in" filter="fade">
                                      <p:cBhvr>
                                        <p:cTn id="16" dur="1000"/>
                                        <p:tgtEl>
                                          <p:spTgt spid="18330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183303">
                                            <p:txEl>
                                              <p:pRg st="0" end="0"/>
                                            </p:txEl>
                                          </p:spTgt>
                                        </p:tgtEl>
                                        <p:attrNameLst>
                                          <p:attrName>style.visibility</p:attrName>
                                        </p:attrNameLst>
                                      </p:cBhvr>
                                      <p:to>
                                        <p:strVal val="visible"/>
                                      </p:to>
                                    </p:set>
                                    <p:animScale>
                                      <p:cBhvr>
                                        <p:cTn id="21" dur="1000" decel="50000" fill="hold">
                                          <p:stCondLst>
                                            <p:cond delay="0"/>
                                          </p:stCondLst>
                                        </p:cTn>
                                        <p:tgtEl>
                                          <p:spTgt spid="18330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83303">
                                            <p:txEl>
                                              <p:pRg st="0" end="0"/>
                                            </p:txEl>
                                          </p:spTgt>
                                        </p:tgtEl>
                                        <p:attrNameLst>
                                          <p:attrName>ppt_x</p:attrName>
                                          <p:attrName>ppt_y</p:attrName>
                                        </p:attrNameLst>
                                      </p:cBhvr>
                                    </p:animMotion>
                                    <p:animEffect transition="in" filter="fade">
                                      <p:cBhvr>
                                        <p:cTn id="23" dur="1000"/>
                                        <p:tgtEl>
                                          <p:spTgt spid="183303">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83302">
                                            <p:txEl>
                                              <p:pRg st="0" end="0"/>
                                            </p:txEl>
                                          </p:spTgt>
                                        </p:tgtEl>
                                        <p:attrNameLst>
                                          <p:attrName>style.visibility</p:attrName>
                                        </p:attrNameLst>
                                      </p:cBhvr>
                                      <p:to>
                                        <p:strVal val="visible"/>
                                      </p:to>
                                    </p:set>
                                    <p:animScale>
                                      <p:cBhvr>
                                        <p:cTn id="28" dur="1000" decel="50000" fill="hold">
                                          <p:stCondLst>
                                            <p:cond delay="0"/>
                                          </p:stCondLst>
                                        </p:cTn>
                                        <p:tgtEl>
                                          <p:spTgt spid="18330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83302">
                                            <p:txEl>
                                              <p:pRg st="0" end="0"/>
                                            </p:txEl>
                                          </p:spTgt>
                                        </p:tgtEl>
                                        <p:attrNameLst>
                                          <p:attrName>ppt_x</p:attrName>
                                          <p:attrName>ppt_y</p:attrName>
                                        </p:attrNameLst>
                                      </p:cBhvr>
                                    </p:animMotion>
                                    <p:animEffect transition="in" filter="fade">
                                      <p:cBhvr>
                                        <p:cTn id="30" dur="1000"/>
                                        <p:tgtEl>
                                          <p:spTgt spid="183302">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2" presetClass="entr" presetSubtype="0" fill="hold" nodeType="clickEffect">
                                  <p:stCondLst>
                                    <p:cond delay="0"/>
                                  </p:stCondLst>
                                  <p:childTnLst>
                                    <p:set>
                                      <p:cBhvr>
                                        <p:cTn id="34" dur="1" fill="hold">
                                          <p:stCondLst>
                                            <p:cond delay="0"/>
                                          </p:stCondLst>
                                        </p:cTn>
                                        <p:tgtEl>
                                          <p:spTgt spid="183301">
                                            <p:txEl>
                                              <p:pRg st="0" end="0"/>
                                            </p:txEl>
                                          </p:spTgt>
                                        </p:tgtEl>
                                        <p:attrNameLst>
                                          <p:attrName>style.visibility</p:attrName>
                                        </p:attrNameLst>
                                      </p:cBhvr>
                                      <p:to>
                                        <p:strVal val="visible"/>
                                      </p:to>
                                    </p:set>
                                    <p:animScale>
                                      <p:cBhvr>
                                        <p:cTn id="35" dur="1000" decel="50000" fill="hold">
                                          <p:stCondLst>
                                            <p:cond delay="0"/>
                                          </p:stCondLst>
                                        </p:cTn>
                                        <p:tgtEl>
                                          <p:spTgt spid="1833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83301">
                                            <p:txEl>
                                              <p:pRg st="0" end="0"/>
                                            </p:txEl>
                                          </p:spTgt>
                                        </p:tgtEl>
                                        <p:attrNameLst>
                                          <p:attrName>ppt_x</p:attrName>
                                          <p:attrName>ppt_y</p:attrName>
                                        </p:attrNameLst>
                                      </p:cBhvr>
                                    </p:animMotion>
                                    <p:animEffect transition="in" filter="fade">
                                      <p:cBhvr>
                                        <p:cTn id="37" dur="1000"/>
                                        <p:tgtEl>
                                          <p:spTgt spid="1833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762000" y="76200"/>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3200" dirty="0">
                <a:solidFill>
                  <a:srgbClr val="CC3300"/>
                </a:solidFill>
                <a:cs typeface="+mn-cs"/>
              </a:rPr>
              <a:t>A ROMANCE FURTHER SEPARATES THE TWO FAMILIES</a:t>
            </a:r>
          </a:p>
        </p:txBody>
      </p:sp>
      <p:sp>
        <p:nvSpPr>
          <p:cNvPr id="245765" name="Rectangle 5"/>
          <p:cNvSpPr>
            <a:spLocks noChangeArrowheads="1"/>
          </p:cNvSpPr>
          <p:nvPr/>
        </p:nvSpPr>
        <p:spPr bwMode="auto">
          <a:xfrm>
            <a:off x="228600" y="1203325"/>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cs typeface="+mn-cs"/>
              </a:rPr>
              <a:t>Although they feuded, </a:t>
            </a:r>
            <a:r>
              <a:rPr lang="en-US" sz="2000" dirty="0">
                <a:solidFill>
                  <a:srgbClr val="000000"/>
                </a:solidFill>
                <a:cs typeface="+mn-cs"/>
              </a:rPr>
              <a:t>the </a:t>
            </a:r>
            <a:r>
              <a:rPr lang="en-US" sz="2000" dirty="0" err="1">
                <a:solidFill>
                  <a:srgbClr val="000000"/>
                </a:solidFill>
                <a:cs typeface="+mn-cs"/>
              </a:rPr>
              <a:t>Hatfields</a:t>
            </a:r>
            <a:r>
              <a:rPr lang="en-US" sz="2000" dirty="0">
                <a:solidFill>
                  <a:srgbClr val="000000"/>
                </a:solidFill>
                <a:cs typeface="+mn-cs"/>
              </a:rPr>
              <a:t> and </a:t>
            </a:r>
            <a:r>
              <a:rPr lang="en-US" sz="2000" dirty="0" err="1">
                <a:cs typeface="+mn-cs"/>
              </a:rPr>
              <a:t>McCoys</a:t>
            </a:r>
            <a:r>
              <a:rPr lang="en-US" sz="2000" dirty="0">
                <a:cs typeface="+mn-cs"/>
              </a:rPr>
              <a:t> occasionally attended the same social events.</a:t>
            </a:r>
          </a:p>
        </p:txBody>
      </p:sp>
      <p:sp>
        <p:nvSpPr>
          <p:cNvPr id="245766" name="Rectangle 6"/>
          <p:cNvSpPr>
            <a:spLocks noChangeArrowheads="1"/>
          </p:cNvSpPr>
          <p:nvPr/>
        </p:nvSpPr>
        <p:spPr bwMode="auto">
          <a:xfrm>
            <a:off x="266700" y="1889125"/>
            <a:ext cx="861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99"/>
                </a:solidFill>
                <a:cs typeface="+mn-cs"/>
              </a:rPr>
              <a:t>On Election Day, 1880, both families attended a picnic while voting for their favorite candidates</a:t>
            </a:r>
            <a:r>
              <a:rPr lang="en-US" sz="2000" dirty="0">
                <a:cs typeface="+mn-cs"/>
              </a:rPr>
              <a:t>.</a:t>
            </a:r>
          </a:p>
        </p:txBody>
      </p:sp>
      <p:sp>
        <p:nvSpPr>
          <p:cNvPr id="245767" name="Rectangle 7"/>
          <p:cNvSpPr>
            <a:spLocks noChangeArrowheads="1"/>
          </p:cNvSpPr>
          <p:nvPr/>
        </p:nvSpPr>
        <p:spPr bwMode="auto">
          <a:xfrm>
            <a:off x="228600" y="2574925"/>
            <a:ext cx="609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cs typeface="+mn-cs"/>
              </a:rPr>
              <a:t>At the picnic, Roseanna McCoy (daughter of Randolph McCoy) and </a:t>
            </a:r>
            <a:r>
              <a:rPr lang="en-US" sz="2000" dirty="0" err="1">
                <a:cs typeface="+mn-cs"/>
              </a:rPr>
              <a:t>Johnse</a:t>
            </a:r>
            <a:r>
              <a:rPr lang="en-US" sz="2000" dirty="0">
                <a:cs typeface="+mn-cs"/>
              </a:rPr>
              <a:t> Hatfield (son of Devil </a:t>
            </a:r>
            <a:r>
              <a:rPr lang="en-US" sz="2000" dirty="0" err="1">
                <a:cs typeface="+mn-cs"/>
              </a:rPr>
              <a:t>Anse</a:t>
            </a:r>
            <a:r>
              <a:rPr lang="en-US" sz="2000" dirty="0">
                <a:cs typeface="+mn-cs"/>
              </a:rPr>
              <a:t> Hatfield) met and fell in love.</a:t>
            </a:r>
          </a:p>
        </p:txBody>
      </p:sp>
      <p:sp>
        <p:nvSpPr>
          <p:cNvPr id="245769" name="Rectangle 9"/>
          <p:cNvSpPr>
            <a:spLocks noChangeArrowheads="1"/>
          </p:cNvSpPr>
          <p:nvPr/>
        </p:nvSpPr>
        <p:spPr bwMode="auto">
          <a:xfrm>
            <a:off x="228600" y="3565525"/>
            <a:ext cx="609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99"/>
                </a:solidFill>
                <a:cs typeface="+mn-cs"/>
              </a:rPr>
              <a:t>Roseanna eventually moved in with the </a:t>
            </a:r>
            <a:r>
              <a:rPr lang="en-US" sz="2000" dirty="0" err="1">
                <a:solidFill>
                  <a:srgbClr val="000099"/>
                </a:solidFill>
                <a:cs typeface="+mn-cs"/>
              </a:rPr>
              <a:t>Hatfields</a:t>
            </a:r>
            <a:r>
              <a:rPr lang="en-US" sz="2000" dirty="0">
                <a:solidFill>
                  <a:srgbClr val="000099"/>
                </a:solidFill>
                <a:cs typeface="+mn-cs"/>
              </a:rPr>
              <a:t> and became pregnant with </a:t>
            </a:r>
            <a:r>
              <a:rPr lang="en-US" sz="2000" dirty="0" err="1">
                <a:solidFill>
                  <a:srgbClr val="000099"/>
                </a:solidFill>
                <a:cs typeface="+mn-cs"/>
              </a:rPr>
              <a:t>Johnse’s</a:t>
            </a:r>
            <a:r>
              <a:rPr lang="en-US" sz="2000" dirty="0">
                <a:solidFill>
                  <a:srgbClr val="000099"/>
                </a:solidFill>
                <a:cs typeface="+mn-cs"/>
              </a:rPr>
              <a:t> child.</a:t>
            </a:r>
          </a:p>
        </p:txBody>
      </p:sp>
      <p:sp>
        <p:nvSpPr>
          <p:cNvPr id="245770" name="Rectangle 10"/>
          <p:cNvSpPr>
            <a:spLocks noChangeArrowheads="1"/>
          </p:cNvSpPr>
          <p:nvPr/>
        </p:nvSpPr>
        <p:spPr bwMode="auto">
          <a:xfrm>
            <a:off x="762000" y="4327525"/>
            <a:ext cx="4972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2000" dirty="0">
                <a:cs typeface="+mn-cs"/>
              </a:rPr>
              <a:t>Their families would not let them marry.</a:t>
            </a:r>
          </a:p>
        </p:txBody>
      </p:sp>
      <p:sp>
        <p:nvSpPr>
          <p:cNvPr id="245771" name="Rectangle 11"/>
          <p:cNvSpPr>
            <a:spLocks noChangeArrowheads="1"/>
          </p:cNvSpPr>
          <p:nvPr/>
        </p:nvSpPr>
        <p:spPr bwMode="auto">
          <a:xfrm>
            <a:off x="92075" y="4876800"/>
            <a:ext cx="8959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99"/>
                </a:solidFill>
                <a:cs typeface="+mn-cs"/>
              </a:rPr>
              <a:t>They continued to see one another.  After one of Johnse’s visits, he was captured by Roseanna’s brothers who wanted to take him to Kentucky.  Roseanna foiled their plan by telling Devil Anse who rescued his son.</a:t>
            </a:r>
          </a:p>
        </p:txBody>
      </p:sp>
      <p:sp>
        <p:nvSpPr>
          <p:cNvPr id="245772" name="Rectangle 12"/>
          <p:cNvSpPr>
            <a:spLocks noChangeArrowheads="1"/>
          </p:cNvSpPr>
          <p:nvPr/>
        </p:nvSpPr>
        <p:spPr bwMode="auto">
          <a:xfrm>
            <a:off x="1455738" y="6019800"/>
            <a:ext cx="6232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2000">
                <a:cs typeface="+mn-cs"/>
              </a:rPr>
              <a:t>Johnse never visited Roseanna after this incident.</a:t>
            </a:r>
          </a:p>
        </p:txBody>
      </p:sp>
      <p:pic>
        <p:nvPicPr>
          <p:cNvPr id="245773"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l="6061" t="2252" r="3030" b="8307"/>
          <a:stretch>
            <a:fillRect/>
          </a:stretch>
        </p:blipFill>
        <p:spPr bwMode="auto">
          <a:xfrm>
            <a:off x="6400800" y="2727325"/>
            <a:ext cx="2362200" cy="1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45765">
                                            <p:txEl>
                                              <p:pRg st="0" end="0"/>
                                            </p:txEl>
                                          </p:spTgt>
                                        </p:tgtEl>
                                        <p:attrNameLst>
                                          <p:attrName>style.visibility</p:attrName>
                                        </p:attrNameLst>
                                      </p:cBhvr>
                                      <p:to>
                                        <p:strVal val="visible"/>
                                      </p:to>
                                    </p:set>
                                    <p:animEffect transition="in" filter="fade">
                                      <p:cBhvr>
                                        <p:cTn id="7" dur="800" decel="100000"/>
                                        <p:tgtEl>
                                          <p:spTgt spid="245765">
                                            <p:txEl>
                                              <p:pRg st="0" end="0"/>
                                            </p:txEl>
                                          </p:spTgt>
                                        </p:tgtEl>
                                      </p:cBhvr>
                                    </p:animEffect>
                                    <p:anim calcmode="lin" valueType="num">
                                      <p:cBhvr>
                                        <p:cTn id="8" dur="800" decel="100000" fill="hold"/>
                                        <p:tgtEl>
                                          <p:spTgt spid="24576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4576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4576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4576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4576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245766">
                                            <p:txEl>
                                              <p:pRg st="0" end="0"/>
                                            </p:txEl>
                                          </p:spTgt>
                                        </p:tgtEl>
                                        <p:attrNameLst>
                                          <p:attrName>style.visibility</p:attrName>
                                        </p:attrNameLst>
                                      </p:cBhvr>
                                      <p:to>
                                        <p:strVal val="visible"/>
                                      </p:to>
                                    </p:set>
                                    <p:animEffect transition="in" filter="fade">
                                      <p:cBhvr>
                                        <p:cTn id="17" dur="800" decel="100000"/>
                                        <p:tgtEl>
                                          <p:spTgt spid="245766">
                                            <p:txEl>
                                              <p:pRg st="0" end="0"/>
                                            </p:txEl>
                                          </p:spTgt>
                                        </p:tgtEl>
                                      </p:cBhvr>
                                    </p:animEffect>
                                    <p:anim calcmode="lin" valueType="num">
                                      <p:cBhvr>
                                        <p:cTn id="18" dur="800" decel="100000" fill="hold"/>
                                        <p:tgtEl>
                                          <p:spTgt spid="245766">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45766">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45766">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45766">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4576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45767"/>
                                        </p:tgtEl>
                                        <p:attrNameLst>
                                          <p:attrName>style.visibility</p:attrName>
                                        </p:attrNameLst>
                                      </p:cBhvr>
                                      <p:to>
                                        <p:strVal val="visible"/>
                                      </p:to>
                                    </p:set>
                                    <p:anim calcmode="discrete" valueType="clr">
                                      <p:cBhvr override="childStyle">
                                        <p:cTn id="27" dur="80"/>
                                        <p:tgtEl>
                                          <p:spTgt spid="245767"/>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45767"/>
                                        </p:tgtEl>
                                        <p:attrNameLst>
                                          <p:attrName>fillcolor</p:attrName>
                                        </p:attrNameLst>
                                      </p:cBhvr>
                                      <p:tavLst>
                                        <p:tav tm="0">
                                          <p:val>
                                            <p:clrVal>
                                              <a:schemeClr val="accent2"/>
                                            </p:clrVal>
                                          </p:val>
                                        </p:tav>
                                        <p:tav tm="50000">
                                          <p:val>
                                            <p:clrVal>
                                              <a:schemeClr val="hlink"/>
                                            </p:clrVal>
                                          </p:val>
                                        </p:tav>
                                      </p:tavLst>
                                    </p:anim>
                                    <p:set>
                                      <p:cBhvr>
                                        <p:cTn id="29" dur="80"/>
                                        <p:tgtEl>
                                          <p:spTgt spid="245767"/>
                                        </p:tgtEl>
                                        <p:attrNameLst>
                                          <p:attrName>fill.type</p:attrName>
                                        </p:attrNameLst>
                                      </p:cBhvr>
                                      <p:to>
                                        <p:strVal val="solid"/>
                                      </p:to>
                                    </p:set>
                                  </p:childTnLst>
                                </p:cTn>
                              </p:par>
                            </p:childTnLst>
                          </p:cTn>
                        </p:par>
                        <p:par>
                          <p:cTn id="30" fill="hold" nodeType="afterGroup">
                            <p:stCondLst>
                              <p:cond delay="4360"/>
                            </p:stCondLst>
                            <p:childTnLst>
                              <p:par>
                                <p:cTn id="31" presetID="52" presetClass="entr" presetSubtype="0" fill="hold" nodeType="afterEffect">
                                  <p:stCondLst>
                                    <p:cond delay="0"/>
                                  </p:stCondLst>
                                  <p:childTnLst>
                                    <p:set>
                                      <p:cBhvr>
                                        <p:cTn id="32" dur="1" fill="hold">
                                          <p:stCondLst>
                                            <p:cond delay="0"/>
                                          </p:stCondLst>
                                        </p:cTn>
                                        <p:tgtEl>
                                          <p:spTgt spid="245773"/>
                                        </p:tgtEl>
                                        <p:attrNameLst>
                                          <p:attrName>style.visibility</p:attrName>
                                        </p:attrNameLst>
                                      </p:cBhvr>
                                      <p:to>
                                        <p:strVal val="visible"/>
                                      </p:to>
                                    </p:set>
                                    <p:animScale>
                                      <p:cBhvr>
                                        <p:cTn id="33" dur="1000" decel="50000" fill="hold">
                                          <p:stCondLst>
                                            <p:cond delay="0"/>
                                          </p:stCondLst>
                                        </p:cTn>
                                        <p:tgtEl>
                                          <p:spTgt spid="2457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45773"/>
                                        </p:tgtEl>
                                        <p:attrNameLst>
                                          <p:attrName>ppt_x</p:attrName>
                                          <p:attrName>ppt_y</p:attrName>
                                        </p:attrNameLst>
                                      </p:cBhvr>
                                    </p:animMotion>
                                    <p:animEffect transition="in" filter="fade">
                                      <p:cBhvr>
                                        <p:cTn id="35" dur="1000"/>
                                        <p:tgtEl>
                                          <p:spTgt spid="24577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45769"/>
                                        </p:tgtEl>
                                        <p:attrNameLst>
                                          <p:attrName>style.visibility</p:attrName>
                                        </p:attrNameLst>
                                      </p:cBhvr>
                                      <p:to>
                                        <p:strVal val="visible"/>
                                      </p:to>
                                    </p:set>
                                    <p:anim calcmode="discrete" valueType="clr">
                                      <p:cBhvr override="childStyle">
                                        <p:cTn id="40" dur="80"/>
                                        <p:tgtEl>
                                          <p:spTgt spid="245769"/>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45769"/>
                                        </p:tgtEl>
                                        <p:attrNameLst>
                                          <p:attrName>fillcolor</p:attrName>
                                        </p:attrNameLst>
                                      </p:cBhvr>
                                      <p:tavLst>
                                        <p:tav tm="0">
                                          <p:val>
                                            <p:clrVal>
                                              <a:schemeClr val="accent2"/>
                                            </p:clrVal>
                                          </p:val>
                                        </p:tav>
                                        <p:tav tm="50000">
                                          <p:val>
                                            <p:clrVal>
                                              <a:schemeClr val="hlink"/>
                                            </p:clrVal>
                                          </p:val>
                                        </p:tav>
                                      </p:tavLst>
                                    </p:anim>
                                    <p:set>
                                      <p:cBhvr>
                                        <p:cTn id="42" dur="80"/>
                                        <p:tgtEl>
                                          <p:spTgt spid="245769"/>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5770"/>
                                        </p:tgtEl>
                                        <p:attrNameLst>
                                          <p:attrName>style.visibility</p:attrName>
                                        </p:attrNameLst>
                                      </p:cBhvr>
                                      <p:to>
                                        <p:strVal val="visible"/>
                                      </p:to>
                                    </p:set>
                                    <p:anim calcmode="lin" valueType="num">
                                      <p:cBhvr additive="base">
                                        <p:cTn id="47" dur="500" fill="hold"/>
                                        <p:tgtEl>
                                          <p:spTgt spid="245770"/>
                                        </p:tgtEl>
                                        <p:attrNameLst>
                                          <p:attrName>ppt_x</p:attrName>
                                        </p:attrNameLst>
                                      </p:cBhvr>
                                      <p:tavLst>
                                        <p:tav tm="0">
                                          <p:val>
                                            <p:strVal val="#ppt_x"/>
                                          </p:val>
                                        </p:tav>
                                        <p:tav tm="100000">
                                          <p:val>
                                            <p:strVal val="#ppt_x"/>
                                          </p:val>
                                        </p:tav>
                                      </p:tavLst>
                                    </p:anim>
                                    <p:anim calcmode="lin" valueType="num">
                                      <p:cBhvr additive="base">
                                        <p:cTn id="48" dur="500" fill="hold"/>
                                        <p:tgtEl>
                                          <p:spTgt spid="245770"/>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9" presetClass="entr" presetSubtype="0" fill="hold" nodeType="clickEffect">
                                  <p:stCondLst>
                                    <p:cond delay="0"/>
                                  </p:stCondLst>
                                  <p:childTnLst>
                                    <p:set>
                                      <p:cBhvr>
                                        <p:cTn id="52" dur="1" fill="hold">
                                          <p:stCondLst>
                                            <p:cond delay="0"/>
                                          </p:stCondLst>
                                        </p:cTn>
                                        <p:tgtEl>
                                          <p:spTgt spid="245771">
                                            <p:txEl>
                                              <p:pRg st="0" end="0"/>
                                            </p:txEl>
                                          </p:spTgt>
                                        </p:tgtEl>
                                        <p:attrNameLst>
                                          <p:attrName>style.visibility</p:attrName>
                                        </p:attrNameLst>
                                      </p:cBhvr>
                                      <p:to>
                                        <p:strVal val="visible"/>
                                      </p:to>
                                    </p:set>
                                    <p:anim calcmode="lin" valueType="num">
                                      <p:cBhvr>
                                        <p:cTn id="53" dur="1000" fill="hold"/>
                                        <p:tgtEl>
                                          <p:spTgt spid="245771">
                                            <p:txEl>
                                              <p:pRg st="0" end="0"/>
                                            </p:txEl>
                                          </p:spTgt>
                                        </p:tgtEl>
                                        <p:attrNameLst>
                                          <p:attrName>ppt_x</p:attrName>
                                        </p:attrNameLst>
                                      </p:cBhvr>
                                      <p:tavLst>
                                        <p:tav tm="0">
                                          <p:val>
                                            <p:strVal val="#ppt_x-.2"/>
                                          </p:val>
                                        </p:tav>
                                        <p:tav tm="100000">
                                          <p:val>
                                            <p:strVal val="#ppt_x"/>
                                          </p:val>
                                        </p:tav>
                                      </p:tavLst>
                                    </p:anim>
                                    <p:anim calcmode="lin" valueType="num">
                                      <p:cBhvr>
                                        <p:cTn id="54" dur="1000" fill="hold"/>
                                        <p:tgtEl>
                                          <p:spTgt spid="24577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245771">
                                            <p:txEl>
                                              <p:pRg st="0" end="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0" presetClass="entr" presetSubtype="0" fill="hold" nodeType="clickEffect">
                                  <p:stCondLst>
                                    <p:cond delay="0"/>
                                  </p:stCondLst>
                                  <p:childTnLst>
                                    <p:set>
                                      <p:cBhvr>
                                        <p:cTn id="59" dur="1" fill="hold">
                                          <p:stCondLst>
                                            <p:cond delay="0"/>
                                          </p:stCondLst>
                                        </p:cTn>
                                        <p:tgtEl>
                                          <p:spTgt spid="245772">
                                            <p:txEl>
                                              <p:pRg st="0" end="0"/>
                                            </p:txEl>
                                          </p:spTgt>
                                        </p:tgtEl>
                                        <p:attrNameLst>
                                          <p:attrName>style.visibility</p:attrName>
                                        </p:attrNameLst>
                                      </p:cBhvr>
                                      <p:to>
                                        <p:strVal val="visible"/>
                                      </p:to>
                                    </p:set>
                                    <p:animEffect transition="in" filter="fade">
                                      <p:cBhvr>
                                        <p:cTn id="60" dur="800" decel="100000"/>
                                        <p:tgtEl>
                                          <p:spTgt spid="245772">
                                            <p:txEl>
                                              <p:pRg st="0" end="0"/>
                                            </p:txEl>
                                          </p:spTgt>
                                        </p:tgtEl>
                                      </p:cBhvr>
                                    </p:animEffect>
                                    <p:anim calcmode="lin" valueType="num">
                                      <p:cBhvr>
                                        <p:cTn id="61" dur="800" decel="100000" fill="hold"/>
                                        <p:tgtEl>
                                          <p:spTgt spid="245772">
                                            <p:txEl>
                                              <p:pRg st="0" end="0"/>
                                            </p:txEl>
                                          </p:spTgt>
                                        </p:tgtEl>
                                        <p:attrNameLst>
                                          <p:attrName>style.rotation</p:attrName>
                                        </p:attrNameLst>
                                      </p:cBhvr>
                                      <p:tavLst>
                                        <p:tav tm="0">
                                          <p:val>
                                            <p:fltVal val="-90"/>
                                          </p:val>
                                        </p:tav>
                                        <p:tav tm="100000">
                                          <p:val>
                                            <p:fltVal val="0"/>
                                          </p:val>
                                        </p:tav>
                                      </p:tavLst>
                                    </p:anim>
                                    <p:anim calcmode="lin" valueType="num">
                                      <p:cBhvr>
                                        <p:cTn id="62" dur="800" decel="100000" fill="hold"/>
                                        <p:tgtEl>
                                          <p:spTgt spid="245772">
                                            <p:txEl>
                                              <p:pRg st="0" end="0"/>
                                            </p:txEl>
                                          </p:spTgt>
                                        </p:tgtEl>
                                        <p:attrNameLst>
                                          <p:attrName>ppt_x</p:attrName>
                                        </p:attrNameLst>
                                      </p:cBhvr>
                                      <p:tavLst>
                                        <p:tav tm="0">
                                          <p:val>
                                            <p:strVal val="#ppt_x+0.4"/>
                                          </p:val>
                                        </p:tav>
                                        <p:tav tm="100000">
                                          <p:val>
                                            <p:strVal val="#ppt_x-0.05"/>
                                          </p:val>
                                        </p:tav>
                                      </p:tavLst>
                                    </p:anim>
                                    <p:anim calcmode="lin" valueType="num">
                                      <p:cBhvr>
                                        <p:cTn id="63" dur="800" decel="100000" fill="hold"/>
                                        <p:tgtEl>
                                          <p:spTgt spid="245772">
                                            <p:txEl>
                                              <p:pRg st="0" end="0"/>
                                            </p:txEl>
                                          </p:spTgt>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245772">
                                            <p:txEl>
                                              <p:pRg st="0" end="0"/>
                                            </p:txEl>
                                          </p:spTgt>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245772">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7" grpId="0"/>
      <p:bldP spid="245769" grpId="0"/>
      <p:bldP spid="2457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3041650" y="152400"/>
            <a:ext cx="30607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000" dirty="0">
                <a:solidFill>
                  <a:srgbClr val="CC3300"/>
                </a:solidFill>
                <a:cs typeface="+mn-cs"/>
              </a:rPr>
              <a:t>FREEDMEN</a:t>
            </a:r>
          </a:p>
        </p:txBody>
      </p:sp>
      <p:sp>
        <p:nvSpPr>
          <p:cNvPr id="225285" name="Rectangle 5"/>
          <p:cNvSpPr>
            <a:spLocks noChangeArrowheads="1"/>
          </p:cNvSpPr>
          <p:nvPr/>
        </p:nvSpPr>
        <p:spPr bwMode="auto">
          <a:xfrm>
            <a:off x="571500" y="882650"/>
            <a:ext cx="8001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800" dirty="0">
                <a:solidFill>
                  <a:srgbClr val="000099"/>
                </a:solidFill>
                <a:cs typeface="+mn-cs"/>
              </a:rPr>
              <a:t>Problems for the newly freed slaves after the Civil War.</a:t>
            </a:r>
          </a:p>
        </p:txBody>
      </p:sp>
      <p:sp>
        <p:nvSpPr>
          <p:cNvPr id="225286" name="Rectangle 6"/>
          <p:cNvSpPr>
            <a:spLocks noChangeArrowheads="1"/>
          </p:cNvSpPr>
          <p:nvPr/>
        </p:nvSpPr>
        <p:spPr bwMode="auto">
          <a:xfrm>
            <a:off x="457200" y="2209800"/>
            <a:ext cx="3962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400" dirty="0">
                <a:cs typeface="+mn-cs"/>
              </a:rPr>
              <a:t>Where would they go?</a:t>
            </a:r>
          </a:p>
          <a:p>
            <a:pPr algn="ctr" eaLnBrk="1" hangingPunct="1">
              <a:defRPr/>
            </a:pPr>
            <a:endParaRPr lang="en-US" sz="2400" dirty="0">
              <a:cs typeface="+mn-cs"/>
            </a:endParaRPr>
          </a:p>
          <a:p>
            <a:pPr algn="ctr" eaLnBrk="1" hangingPunct="1">
              <a:defRPr/>
            </a:pPr>
            <a:r>
              <a:rPr lang="en-US" sz="2400" dirty="0">
                <a:cs typeface="+mn-cs"/>
              </a:rPr>
              <a:t>What were they to do?</a:t>
            </a:r>
          </a:p>
        </p:txBody>
      </p:sp>
      <p:sp>
        <p:nvSpPr>
          <p:cNvPr id="225287" name="Rectangle 7"/>
          <p:cNvSpPr>
            <a:spLocks noChangeArrowheads="1"/>
          </p:cNvSpPr>
          <p:nvPr/>
        </p:nvSpPr>
        <p:spPr bwMode="auto">
          <a:xfrm>
            <a:off x="1143000" y="3962400"/>
            <a:ext cx="6858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400" dirty="0">
                <a:solidFill>
                  <a:srgbClr val="000099"/>
                </a:solidFill>
                <a:cs typeface="+mn-cs"/>
              </a:rPr>
              <a:t>They had no special training or skills.</a:t>
            </a:r>
          </a:p>
          <a:p>
            <a:pPr algn="ctr" eaLnBrk="1" hangingPunct="1">
              <a:defRPr/>
            </a:pPr>
            <a:endParaRPr lang="en-US" sz="2400" dirty="0">
              <a:solidFill>
                <a:srgbClr val="000099"/>
              </a:solidFill>
              <a:cs typeface="+mn-cs"/>
            </a:endParaRPr>
          </a:p>
          <a:p>
            <a:pPr algn="ctr" eaLnBrk="1" hangingPunct="1">
              <a:defRPr/>
            </a:pPr>
            <a:r>
              <a:rPr lang="en-US" sz="2400" dirty="0">
                <a:solidFill>
                  <a:srgbClr val="000099"/>
                </a:solidFill>
                <a:cs typeface="+mn-cs"/>
              </a:rPr>
              <a:t>They had no money.</a:t>
            </a:r>
          </a:p>
          <a:p>
            <a:pPr algn="ctr" eaLnBrk="1" hangingPunct="1">
              <a:defRPr/>
            </a:pPr>
            <a:endParaRPr lang="en-US" sz="2400" dirty="0">
              <a:solidFill>
                <a:srgbClr val="000099"/>
              </a:solidFill>
              <a:cs typeface="+mn-cs"/>
            </a:endParaRPr>
          </a:p>
          <a:p>
            <a:pPr algn="ctr" eaLnBrk="1" hangingPunct="1">
              <a:defRPr/>
            </a:pPr>
            <a:r>
              <a:rPr lang="en-US" sz="2400" dirty="0">
                <a:solidFill>
                  <a:srgbClr val="000099"/>
                </a:solidFill>
                <a:cs typeface="+mn-cs"/>
              </a:rPr>
              <a:t>They had no education.</a:t>
            </a:r>
          </a:p>
          <a:p>
            <a:pPr algn="ctr" eaLnBrk="1" hangingPunct="1">
              <a:defRPr/>
            </a:pPr>
            <a:endParaRPr lang="en-US" sz="2400" dirty="0">
              <a:solidFill>
                <a:srgbClr val="000099"/>
              </a:solidFill>
              <a:cs typeface="+mn-cs"/>
            </a:endParaRPr>
          </a:p>
          <a:p>
            <a:pPr algn="ctr" eaLnBrk="1" hangingPunct="1">
              <a:defRPr/>
            </a:pPr>
            <a:r>
              <a:rPr lang="en-US" sz="2400" dirty="0">
                <a:solidFill>
                  <a:srgbClr val="000099"/>
                </a:solidFill>
                <a:cs typeface="+mn-cs"/>
              </a:rPr>
              <a:t>Many ended up in shanty towns.</a:t>
            </a:r>
          </a:p>
        </p:txBody>
      </p:sp>
      <p:pic>
        <p:nvPicPr>
          <p:cNvPr id="225289"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0600" y="1600200"/>
            <a:ext cx="3505200" cy="231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5285"/>
                                        </p:tgtEl>
                                        <p:attrNameLst>
                                          <p:attrName>style.visibility</p:attrName>
                                        </p:attrNameLst>
                                      </p:cBhvr>
                                      <p:to>
                                        <p:strVal val="visible"/>
                                      </p:to>
                                    </p:set>
                                    <p:anim calcmode="discrete" valueType="clr">
                                      <p:cBhvr override="childStyle">
                                        <p:cTn id="7" dur="80"/>
                                        <p:tgtEl>
                                          <p:spTgt spid="22528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5285"/>
                                        </p:tgtEl>
                                        <p:attrNameLst>
                                          <p:attrName>fillcolor</p:attrName>
                                        </p:attrNameLst>
                                      </p:cBhvr>
                                      <p:tavLst>
                                        <p:tav tm="0">
                                          <p:val>
                                            <p:clrVal>
                                              <a:schemeClr val="accent2"/>
                                            </p:clrVal>
                                          </p:val>
                                        </p:tav>
                                        <p:tav tm="50000">
                                          <p:val>
                                            <p:clrVal>
                                              <a:schemeClr val="hlink"/>
                                            </p:clrVal>
                                          </p:val>
                                        </p:tav>
                                      </p:tavLst>
                                    </p:anim>
                                    <p:set>
                                      <p:cBhvr>
                                        <p:cTn id="9" dur="80"/>
                                        <p:tgtEl>
                                          <p:spTgt spid="225285"/>
                                        </p:tgtEl>
                                        <p:attrNameLst>
                                          <p:attrName>fill.type</p:attrName>
                                        </p:attrNameLst>
                                      </p:cBhvr>
                                      <p:to>
                                        <p:strVal val="solid"/>
                                      </p:to>
                                    </p:set>
                                  </p:childTnLst>
                                </p:cTn>
                              </p:par>
                            </p:childTnLst>
                          </p:cTn>
                        </p:par>
                        <p:par>
                          <p:cTn id="10" fill="hold" nodeType="afterGroup">
                            <p:stCondLst>
                              <p:cond delay="1920"/>
                            </p:stCondLst>
                            <p:childTnLst>
                              <p:par>
                                <p:cTn id="11" presetID="25" presetClass="entr" presetSubtype="0" fill="hold" nodeType="afterEffect">
                                  <p:stCondLst>
                                    <p:cond delay="0"/>
                                  </p:stCondLst>
                                  <p:childTnLst>
                                    <p:set>
                                      <p:cBhvr>
                                        <p:cTn id="12" dur="1" fill="hold">
                                          <p:stCondLst>
                                            <p:cond delay="0"/>
                                          </p:stCondLst>
                                        </p:cTn>
                                        <p:tgtEl>
                                          <p:spTgt spid="225289"/>
                                        </p:tgtEl>
                                        <p:attrNameLst>
                                          <p:attrName>style.visibility</p:attrName>
                                        </p:attrNameLst>
                                      </p:cBhvr>
                                      <p:to>
                                        <p:strVal val="visible"/>
                                      </p:to>
                                    </p:set>
                                    <p:anim calcmode="lin" valueType="num">
                                      <p:cBhvr>
                                        <p:cTn id="13" dur="500" decel="50000" fill="hold">
                                          <p:stCondLst>
                                            <p:cond delay="0"/>
                                          </p:stCondLst>
                                        </p:cTn>
                                        <p:tgtEl>
                                          <p:spTgt spid="22528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2528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25289"/>
                                        </p:tgtEl>
                                        <p:attrNameLst>
                                          <p:attrName>ppt_w</p:attrName>
                                        </p:attrNameLst>
                                      </p:cBhvr>
                                      <p:tavLst>
                                        <p:tav tm="0">
                                          <p:val>
                                            <p:strVal val="#ppt_w*.05"/>
                                          </p:val>
                                        </p:tav>
                                        <p:tav tm="100000">
                                          <p:val>
                                            <p:strVal val="#ppt_w"/>
                                          </p:val>
                                        </p:tav>
                                      </p:tavLst>
                                    </p:anim>
                                    <p:anim calcmode="lin" valueType="num">
                                      <p:cBhvr>
                                        <p:cTn id="16" dur="1000" fill="hold"/>
                                        <p:tgtEl>
                                          <p:spTgt spid="22528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2528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2528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2528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252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25286">
                                            <p:txEl>
                                              <p:pRg st="0" end="0"/>
                                            </p:txEl>
                                          </p:spTgt>
                                        </p:tgtEl>
                                        <p:attrNameLst>
                                          <p:attrName>style.visibility</p:attrName>
                                        </p:attrNameLst>
                                      </p:cBhvr>
                                      <p:to>
                                        <p:strVal val="visible"/>
                                      </p:to>
                                    </p:set>
                                    <p:anim calcmode="lin" valueType="num">
                                      <p:cBhvr additive="base">
                                        <p:cTn id="25" dur="500" fill="hold"/>
                                        <p:tgtEl>
                                          <p:spTgt spid="22528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2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25286">
                                            <p:txEl>
                                              <p:pRg st="2" end="2"/>
                                            </p:txEl>
                                          </p:spTgt>
                                        </p:tgtEl>
                                        <p:attrNameLst>
                                          <p:attrName>style.visibility</p:attrName>
                                        </p:attrNameLst>
                                      </p:cBhvr>
                                      <p:to>
                                        <p:strVal val="visible"/>
                                      </p:to>
                                    </p:set>
                                    <p:anim calcmode="lin" valueType="num">
                                      <p:cBhvr additive="base">
                                        <p:cTn id="31" dur="500" fill="hold"/>
                                        <p:tgtEl>
                                          <p:spTgt spid="225286">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28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25287">
                                            <p:txEl>
                                              <p:pRg st="0" end="0"/>
                                            </p:txEl>
                                          </p:spTgt>
                                        </p:tgtEl>
                                        <p:attrNameLst>
                                          <p:attrName>style.visibility</p:attrName>
                                        </p:attrNameLst>
                                      </p:cBhvr>
                                      <p:to>
                                        <p:strVal val="visible"/>
                                      </p:to>
                                    </p:set>
                                    <p:anim calcmode="lin" valueType="num">
                                      <p:cBhvr additive="base">
                                        <p:cTn id="37" dur="500" fill="hold"/>
                                        <p:tgtEl>
                                          <p:spTgt spid="22528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2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25287">
                                            <p:txEl>
                                              <p:pRg st="2" end="2"/>
                                            </p:txEl>
                                          </p:spTgt>
                                        </p:tgtEl>
                                        <p:attrNameLst>
                                          <p:attrName>style.visibility</p:attrName>
                                        </p:attrNameLst>
                                      </p:cBhvr>
                                      <p:to>
                                        <p:strVal val="visible"/>
                                      </p:to>
                                    </p:set>
                                    <p:anim calcmode="lin" valueType="num">
                                      <p:cBhvr additive="base">
                                        <p:cTn id="43" dur="500" fill="hold"/>
                                        <p:tgtEl>
                                          <p:spTgt spid="22528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2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25287">
                                            <p:txEl>
                                              <p:pRg st="4" end="4"/>
                                            </p:txEl>
                                          </p:spTgt>
                                        </p:tgtEl>
                                        <p:attrNameLst>
                                          <p:attrName>style.visibility</p:attrName>
                                        </p:attrNameLst>
                                      </p:cBhvr>
                                      <p:to>
                                        <p:strVal val="visible"/>
                                      </p:to>
                                    </p:set>
                                    <p:anim calcmode="lin" valueType="num">
                                      <p:cBhvr additive="base">
                                        <p:cTn id="49" dur="500" fill="hold"/>
                                        <p:tgtEl>
                                          <p:spTgt spid="22528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52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25287">
                                            <p:txEl>
                                              <p:pRg st="6" end="6"/>
                                            </p:txEl>
                                          </p:spTgt>
                                        </p:tgtEl>
                                        <p:attrNameLst>
                                          <p:attrName>style.visibility</p:attrName>
                                        </p:attrNameLst>
                                      </p:cBhvr>
                                      <p:to>
                                        <p:strVal val="visible"/>
                                      </p:to>
                                    </p:set>
                                    <p:anim calcmode="lin" valueType="num">
                                      <p:cBhvr additive="base">
                                        <p:cTn id="55" dur="500" fill="hold"/>
                                        <p:tgtEl>
                                          <p:spTgt spid="225287">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52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2459038" y="131763"/>
            <a:ext cx="42259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3200" dirty="0">
                <a:solidFill>
                  <a:srgbClr val="CC3300"/>
                </a:solidFill>
                <a:cs typeface="+mn-cs"/>
              </a:rPr>
              <a:t>ELECTION DAY 1882</a:t>
            </a:r>
          </a:p>
        </p:txBody>
      </p:sp>
      <p:sp>
        <p:nvSpPr>
          <p:cNvPr id="247813" name="Rectangle 5"/>
          <p:cNvSpPr>
            <a:spLocks noChangeArrowheads="1"/>
          </p:cNvSpPr>
          <p:nvPr/>
        </p:nvSpPr>
        <p:spPr bwMode="auto">
          <a:xfrm>
            <a:off x="2003425" y="762000"/>
            <a:ext cx="513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2400" dirty="0">
                <a:cs typeface="+mn-cs"/>
              </a:rPr>
              <a:t>The Official Beginning of the Feud</a:t>
            </a:r>
          </a:p>
        </p:txBody>
      </p:sp>
      <p:sp>
        <p:nvSpPr>
          <p:cNvPr id="247814" name="Rectangle 6"/>
          <p:cNvSpPr>
            <a:spLocks noChangeArrowheads="1"/>
          </p:cNvSpPr>
          <p:nvPr/>
        </p:nvSpPr>
        <p:spPr bwMode="auto">
          <a:xfrm>
            <a:off x="457200" y="1371600"/>
            <a:ext cx="5257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400" dirty="0">
                <a:solidFill>
                  <a:srgbClr val="006600"/>
                </a:solidFill>
                <a:cs typeface="+mn-cs"/>
              </a:rPr>
              <a:t>Ellison Hatfield and Tolbert McCoy got into a fight.</a:t>
            </a:r>
          </a:p>
        </p:txBody>
      </p:sp>
      <p:sp>
        <p:nvSpPr>
          <p:cNvPr id="247815" name="Rectangle 7"/>
          <p:cNvSpPr>
            <a:spLocks noChangeArrowheads="1"/>
          </p:cNvSpPr>
          <p:nvPr/>
        </p:nvSpPr>
        <p:spPr bwMode="auto">
          <a:xfrm>
            <a:off x="457200" y="2286000"/>
            <a:ext cx="5257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400" dirty="0">
                <a:solidFill>
                  <a:srgbClr val="006600"/>
                </a:solidFill>
                <a:cs typeface="+mn-cs"/>
              </a:rPr>
              <a:t>Two other </a:t>
            </a:r>
            <a:r>
              <a:rPr lang="en-US" sz="2400" dirty="0" err="1">
                <a:solidFill>
                  <a:srgbClr val="006600"/>
                </a:solidFill>
                <a:cs typeface="+mn-cs"/>
              </a:rPr>
              <a:t>McCoys</a:t>
            </a:r>
            <a:r>
              <a:rPr lang="en-US" sz="2400" dirty="0">
                <a:solidFill>
                  <a:srgbClr val="006600"/>
                </a:solidFill>
                <a:cs typeface="+mn-cs"/>
              </a:rPr>
              <a:t> joined the fight and Ellison Hatfield was wounded.</a:t>
            </a:r>
          </a:p>
        </p:txBody>
      </p:sp>
      <p:sp>
        <p:nvSpPr>
          <p:cNvPr id="247816" name="Rectangle 8"/>
          <p:cNvSpPr>
            <a:spLocks noChangeArrowheads="1"/>
          </p:cNvSpPr>
          <p:nvPr/>
        </p:nvSpPr>
        <p:spPr bwMode="auto">
          <a:xfrm>
            <a:off x="457200" y="3200400"/>
            <a:ext cx="52578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400" dirty="0">
                <a:cs typeface="+mn-cs"/>
              </a:rPr>
              <a:t>The </a:t>
            </a:r>
            <a:r>
              <a:rPr lang="en-US" sz="2400" dirty="0" err="1">
                <a:cs typeface="+mn-cs"/>
              </a:rPr>
              <a:t>McCoys</a:t>
            </a:r>
            <a:r>
              <a:rPr lang="en-US" sz="2400" dirty="0">
                <a:cs typeface="+mn-cs"/>
              </a:rPr>
              <a:t> were arrested, but the </a:t>
            </a:r>
            <a:r>
              <a:rPr lang="en-US" sz="2400" dirty="0" err="1">
                <a:cs typeface="+mn-cs"/>
              </a:rPr>
              <a:t>Hatfields</a:t>
            </a:r>
            <a:r>
              <a:rPr lang="en-US" sz="2400" dirty="0">
                <a:cs typeface="+mn-cs"/>
              </a:rPr>
              <a:t> captured and held them prisoner until they knew whether Ellison would live or die.</a:t>
            </a:r>
          </a:p>
        </p:txBody>
      </p:sp>
      <p:sp>
        <p:nvSpPr>
          <p:cNvPr id="247817" name="Rectangle 9"/>
          <p:cNvSpPr>
            <a:spLocks noChangeArrowheads="1"/>
          </p:cNvSpPr>
          <p:nvPr/>
        </p:nvSpPr>
        <p:spPr bwMode="auto">
          <a:xfrm>
            <a:off x="1028700" y="4953000"/>
            <a:ext cx="7086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000099"/>
                </a:solidFill>
                <a:cs typeface="+mn-cs"/>
              </a:rPr>
              <a:t>When Ellison died, the three McCoy boys were shot and killed.</a:t>
            </a:r>
          </a:p>
        </p:txBody>
      </p:sp>
      <p:sp>
        <p:nvSpPr>
          <p:cNvPr id="247818" name="Rectangle 10"/>
          <p:cNvSpPr>
            <a:spLocks noChangeArrowheads="1"/>
          </p:cNvSpPr>
          <p:nvPr/>
        </p:nvSpPr>
        <p:spPr bwMode="auto">
          <a:xfrm>
            <a:off x="536575" y="5715000"/>
            <a:ext cx="8070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cs typeface="+mn-cs"/>
              </a:rPr>
              <a:t>Warrants were issued for the </a:t>
            </a:r>
            <a:r>
              <a:rPr lang="en-US" sz="2400" dirty="0" err="1">
                <a:cs typeface="+mn-cs"/>
              </a:rPr>
              <a:t>Hatfields</a:t>
            </a:r>
            <a:r>
              <a:rPr lang="en-US" sz="2400" dirty="0">
                <a:cs typeface="+mn-cs"/>
              </a:rPr>
              <a:t> believed to have shot the </a:t>
            </a:r>
            <a:r>
              <a:rPr lang="en-US" sz="2400" dirty="0" err="1">
                <a:cs typeface="+mn-cs"/>
              </a:rPr>
              <a:t>McCoys</a:t>
            </a:r>
            <a:r>
              <a:rPr lang="en-US" sz="2400" dirty="0">
                <a:cs typeface="+mn-cs"/>
              </a:rPr>
              <a:t>, but no arrests were ever made.</a:t>
            </a:r>
          </a:p>
        </p:txBody>
      </p:sp>
      <p:grpSp>
        <p:nvGrpSpPr>
          <p:cNvPr id="73736" name="Group 1"/>
          <p:cNvGrpSpPr>
            <a:grpSpLocks/>
          </p:cNvGrpSpPr>
          <p:nvPr/>
        </p:nvGrpSpPr>
        <p:grpSpPr bwMode="auto">
          <a:xfrm>
            <a:off x="6019800" y="1371600"/>
            <a:ext cx="2500313" cy="3581400"/>
            <a:chOff x="6019800" y="1295400"/>
            <a:chExt cx="2500280" cy="3581400"/>
          </a:xfrm>
        </p:grpSpPr>
        <p:pic>
          <p:nvPicPr>
            <p:cNvPr id="247819"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295400"/>
              <a:ext cx="250028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7820" name="Text Box 12"/>
            <p:cNvSpPr txBox="1">
              <a:spLocks noChangeArrowheads="1"/>
            </p:cNvSpPr>
            <p:nvPr/>
          </p:nvSpPr>
          <p:spPr bwMode="auto">
            <a:xfrm>
              <a:off x="6248397" y="4038600"/>
              <a:ext cx="213357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1800" dirty="0" smtClean="0">
                  <a:solidFill>
                    <a:srgbClr val="FFFFFF"/>
                  </a:solidFill>
                  <a:cs typeface="+mn-cs"/>
                </a:rPr>
                <a:t>Ellison Hatfield</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47813">
                                            <p:txEl>
                                              <p:pRg st="0" end="0"/>
                                            </p:txEl>
                                          </p:spTgt>
                                        </p:tgtEl>
                                        <p:attrNameLst>
                                          <p:attrName>style.visibility</p:attrName>
                                        </p:attrNameLst>
                                      </p:cBhvr>
                                      <p:to>
                                        <p:strVal val="visible"/>
                                      </p:to>
                                    </p:set>
                                    <p:anim calcmode="lin" valueType="num">
                                      <p:cBhvr>
                                        <p:cTn id="7" dur="500" fill="hold"/>
                                        <p:tgtEl>
                                          <p:spTgt spid="2478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781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478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78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781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247814">
                                            <p:txEl>
                                              <p:pRg st="0" end="0"/>
                                            </p:txEl>
                                          </p:spTgt>
                                        </p:tgtEl>
                                        <p:attrNameLst>
                                          <p:attrName>style.visibility</p:attrName>
                                        </p:attrNameLst>
                                      </p:cBhvr>
                                      <p:to>
                                        <p:strVal val="visible"/>
                                      </p:to>
                                    </p:set>
                                    <p:animEffect transition="in" filter="fade">
                                      <p:cBhvr>
                                        <p:cTn id="16" dur="800" decel="100000"/>
                                        <p:tgtEl>
                                          <p:spTgt spid="247814">
                                            <p:txEl>
                                              <p:pRg st="0" end="0"/>
                                            </p:txEl>
                                          </p:spTgt>
                                        </p:tgtEl>
                                      </p:cBhvr>
                                    </p:animEffect>
                                    <p:anim calcmode="lin" valueType="num">
                                      <p:cBhvr>
                                        <p:cTn id="17" dur="800" decel="100000" fill="hold"/>
                                        <p:tgtEl>
                                          <p:spTgt spid="247814">
                                            <p:txEl>
                                              <p:pRg st="0" end="0"/>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247814">
                                            <p:txEl>
                                              <p:pRg st="0" end="0"/>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247814">
                                            <p:txEl>
                                              <p:pRg st="0" end="0"/>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7814">
                                            <p:txEl>
                                              <p:pRg st="0" end="0"/>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78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nodeType="clickEffect">
                                  <p:stCondLst>
                                    <p:cond delay="0"/>
                                  </p:stCondLst>
                                  <p:childTnLst>
                                    <p:set>
                                      <p:cBhvr>
                                        <p:cTn id="25" dur="1" fill="hold">
                                          <p:stCondLst>
                                            <p:cond delay="0"/>
                                          </p:stCondLst>
                                        </p:cTn>
                                        <p:tgtEl>
                                          <p:spTgt spid="247815">
                                            <p:txEl>
                                              <p:pRg st="0" end="0"/>
                                            </p:txEl>
                                          </p:spTgt>
                                        </p:tgtEl>
                                        <p:attrNameLst>
                                          <p:attrName>style.visibility</p:attrName>
                                        </p:attrNameLst>
                                      </p:cBhvr>
                                      <p:to>
                                        <p:strVal val="visible"/>
                                      </p:to>
                                    </p:set>
                                    <p:animEffect transition="in" filter="fade">
                                      <p:cBhvr>
                                        <p:cTn id="26" dur="800" decel="100000"/>
                                        <p:tgtEl>
                                          <p:spTgt spid="247815">
                                            <p:txEl>
                                              <p:pRg st="0" end="0"/>
                                            </p:txEl>
                                          </p:spTgt>
                                        </p:tgtEl>
                                      </p:cBhvr>
                                    </p:animEffect>
                                    <p:anim calcmode="lin" valueType="num">
                                      <p:cBhvr>
                                        <p:cTn id="27" dur="800" decel="100000" fill="hold"/>
                                        <p:tgtEl>
                                          <p:spTgt spid="247815">
                                            <p:txEl>
                                              <p:pRg st="0" end="0"/>
                                            </p:txEl>
                                          </p:spTgt>
                                        </p:tgtEl>
                                        <p:attrNameLst>
                                          <p:attrName>style.rotation</p:attrName>
                                        </p:attrNameLst>
                                      </p:cBhvr>
                                      <p:tavLst>
                                        <p:tav tm="0">
                                          <p:val>
                                            <p:fltVal val="-90"/>
                                          </p:val>
                                        </p:tav>
                                        <p:tav tm="100000">
                                          <p:val>
                                            <p:fltVal val="0"/>
                                          </p:val>
                                        </p:tav>
                                      </p:tavLst>
                                    </p:anim>
                                    <p:anim calcmode="lin" valueType="num">
                                      <p:cBhvr>
                                        <p:cTn id="28" dur="800" decel="100000" fill="hold"/>
                                        <p:tgtEl>
                                          <p:spTgt spid="247815">
                                            <p:txEl>
                                              <p:pRg st="0" end="0"/>
                                            </p:txEl>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247815">
                                            <p:txEl>
                                              <p:pRg st="0" end="0"/>
                                            </p:txEl>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247815">
                                            <p:txEl>
                                              <p:pRg st="0" end="0"/>
                                            </p:txEl>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2478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ppt_x</p:attrName>
                                        </p:attrNameLst>
                                      </p:cBhvr>
                                      <p:tavLst>
                                        <p:tav tm="0">
                                          <p:val>
                                            <p:strVal val="#ppt_x-.2"/>
                                          </p:val>
                                        </p:tav>
                                        <p:tav tm="100000">
                                          <p:val>
                                            <p:strVal val="#ppt_x"/>
                                          </p:val>
                                        </p:tav>
                                      </p:tavLst>
                                    </p:anim>
                                    <p:anim calcmode="lin" valueType="num">
                                      <p:cBhvr>
                                        <p:cTn id="37" dur="1000" fill="hold"/>
                                        <p:tgtEl>
                                          <p:spTgt spid="24781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478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nodeType="clickEffect">
                                  <p:stCondLst>
                                    <p:cond delay="0"/>
                                  </p:stCondLst>
                                  <p:childTnLst>
                                    <p:set>
                                      <p:cBhvr>
                                        <p:cTn id="42" dur="1" fill="hold">
                                          <p:stCondLst>
                                            <p:cond delay="0"/>
                                          </p:stCondLst>
                                        </p:cTn>
                                        <p:tgtEl>
                                          <p:spTgt spid="247817">
                                            <p:txEl>
                                              <p:pRg st="0" end="0"/>
                                            </p:txEl>
                                          </p:spTgt>
                                        </p:tgtEl>
                                        <p:attrNameLst>
                                          <p:attrName>style.visibility</p:attrName>
                                        </p:attrNameLst>
                                      </p:cBhvr>
                                      <p:to>
                                        <p:strVal val="visible"/>
                                      </p:to>
                                    </p:set>
                                    <p:animScale>
                                      <p:cBhvr>
                                        <p:cTn id="43" dur="1000" decel="50000" fill="hold">
                                          <p:stCondLst>
                                            <p:cond delay="0"/>
                                          </p:stCondLst>
                                        </p:cTn>
                                        <p:tgtEl>
                                          <p:spTgt spid="24781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7817">
                                            <p:txEl>
                                              <p:pRg st="0" end="0"/>
                                            </p:txEl>
                                          </p:spTgt>
                                        </p:tgtEl>
                                        <p:attrNameLst>
                                          <p:attrName>ppt_x</p:attrName>
                                          <p:attrName>ppt_y</p:attrName>
                                        </p:attrNameLst>
                                      </p:cBhvr>
                                    </p:animMotion>
                                    <p:animEffect transition="in" filter="fade">
                                      <p:cBhvr>
                                        <p:cTn id="45" dur="1000"/>
                                        <p:tgtEl>
                                          <p:spTgt spid="247817">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2" presetClass="entr" presetSubtype="0" fill="hold" nodeType="clickEffect">
                                  <p:stCondLst>
                                    <p:cond delay="0"/>
                                  </p:stCondLst>
                                  <p:childTnLst>
                                    <p:set>
                                      <p:cBhvr>
                                        <p:cTn id="49" dur="1" fill="hold">
                                          <p:stCondLst>
                                            <p:cond delay="0"/>
                                          </p:stCondLst>
                                        </p:cTn>
                                        <p:tgtEl>
                                          <p:spTgt spid="247818">
                                            <p:txEl>
                                              <p:pRg st="0" end="0"/>
                                            </p:txEl>
                                          </p:spTgt>
                                        </p:tgtEl>
                                        <p:attrNameLst>
                                          <p:attrName>style.visibility</p:attrName>
                                        </p:attrNameLst>
                                      </p:cBhvr>
                                      <p:to>
                                        <p:strVal val="visible"/>
                                      </p:to>
                                    </p:set>
                                    <p:animScale>
                                      <p:cBhvr>
                                        <p:cTn id="50" dur="1000" decel="50000" fill="hold">
                                          <p:stCondLst>
                                            <p:cond delay="0"/>
                                          </p:stCondLst>
                                        </p:cTn>
                                        <p:tgtEl>
                                          <p:spTgt spid="24781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47818">
                                            <p:txEl>
                                              <p:pRg st="0" end="0"/>
                                            </p:txEl>
                                          </p:spTgt>
                                        </p:tgtEl>
                                        <p:attrNameLst>
                                          <p:attrName>ppt_x</p:attrName>
                                          <p:attrName>ppt_y</p:attrName>
                                        </p:attrNameLst>
                                      </p:cBhvr>
                                    </p:animMotion>
                                    <p:animEffect transition="in" filter="fade">
                                      <p:cBhvr>
                                        <p:cTn id="52" dur="1000"/>
                                        <p:tgtEl>
                                          <p:spTgt spid="2478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1676400" y="228600"/>
            <a:ext cx="579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mtClean="0">
                <a:solidFill>
                  <a:srgbClr val="CC3300"/>
                </a:solidFill>
                <a:cs typeface="+mn-cs"/>
              </a:rPr>
              <a:t>THE FEUD CONTINUES</a:t>
            </a:r>
          </a:p>
        </p:txBody>
      </p:sp>
      <p:sp>
        <p:nvSpPr>
          <p:cNvPr id="186377" name="Rectangle 9"/>
          <p:cNvSpPr>
            <a:spLocks noChangeArrowheads="1"/>
          </p:cNvSpPr>
          <p:nvPr/>
        </p:nvSpPr>
        <p:spPr bwMode="auto">
          <a:xfrm>
            <a:off x="1390650" y="3352800"/>
            <a:ext cx="63627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dirty="0">
                <a:solidFill>
                  <a:srgbClr val="9900FF"/>
                </a:solidFill>
                <a:cs typeface="+mn-cs"/>
              </a:rPr>
              <a:t>-Randolph’s house was burned</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-Randolph’s daughter, </a:t>
            </a:r>
            <a:r>
              <a:rPr lang="en-US" sz="2000" dirty="0" err="1">
                <a:solidFill>
                  <a:srgbClr val="9900FF"/>
                </a:solidFill>
                <a:cs typeface="+mn-cs"/>
              </a:rPr>
              <a:t>Allifair</a:t>
            </a:r>
            <a:r>
              <a:rPr lang="en-US" sz="2000" dirty="0">
                <a:solidFill>
                  <a:srgbClr val="9900FF"/>
                </a:solidFill>
                <a:cs typeface="+mn-cs"/>
              </a:rPr>
              <a:t>, was fatally wounded</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-Randolph’s son, Calvin, was killed</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-Randolph’s wife, Sarah, was beaten unconscious</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-Randolph McCoy escaped to Pikeville, Kentucky</a:t>
            </a:r>
          </a:p>
        </p:txBody>
      </p:sp>
      <p:sp>
        <p:nvSpPr>
          <p:cNvPr id="186378" name="Rectangle 10"/>
          <p:cNvSpPr>
            <a:spLocks noChangeArrowheads="1"/>
          </p:cNvSpPr>
          <p:nvPr/>
        </p:nvSpPr>
        <p:spPr bwMode="auto">
          <a:xfrm>
            <a:off x="3397250" y="2590800"/>
            <a:ext cx="234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a:cs typeface="+mn-cs"/>
              </a:rPr>
              <a:t>During the raid</a:t>
            </a:r>
          </a:p>
        </p:txBody>
      </p:sp>
      <p:sp>
        <p:nvSpPr>
          <p:cNvPr id="186379" name="Rectangle 11"/>
          <p:cNvSpPr>
            <a:spLocks noChangeArrowheads="1"/>
          </p:cNvSpPr>
          <p:nvPr/>
        </p:nvSpPr>
        <p:spPr bwMode="auto">
          <a:xfrm>
            <a:off x="342900" y="1227138"/>
            <a:ext cx="84582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400" dirty="0">
                <a:solidFill>
                  <a:srgbClr val="000099"/>
                </a:solidFill>
                <a:cs typeface="+mn-cs"/>
              </a:rPr>
              <a:t>In 1888, the </a:t>
            </a:r>
            <a:r>
              <a:rPr lang="en-US" sz="2400" dirty="0" err="1">
                <a:solidFill>
                  <a:srgbClr val="000099"/>
                </a:solidFill>
                <a:cs typeface="+mn-cs"/>
              </a:rPr>
              <a:t>Hatfields</a:t>
            </a:r>
            <a:r>
              <a:rPr lang="en-US" sz="2400" dirty="0">
                <a:solidFill>
                  <a:srgbClr val="000099"/>
                </a:solidFill>
                <a:cs typeface="+mn-cs"/>
              </a:rPr>
              <a:t> made a major raid into Kentucky.  Their objective was to kill Randolph McCoy.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6379"/>
                                        </p:tgtEl>
                                        <p:attrNameLst>
                                          <p:attrName>style.visibility</p:attrName>
                                        </p:attrNameLst>
                                      </p:cBhvr>
                                      <p:to>
                                        <p:strVal val="visible"/>
                                      </p:to>
                                    </p:set>
                                    <p:anim calcmode="discrete" valueType="clr">
                                      <p:cBhvr override="childStyle">
                                        <p:cTn id="7" dur="80"/>
                                        <p:tgtEl>
                                          <p:spTgt spid="18637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6379"/>
                                        </p:tgtEl>
                                        <p:attrNameLst>
                                          <p:attrName>fillcolor</p:attrName>
                                        </p:attrNameLst>
                                      </p:cBhvr>
                                      <p:tavLst>
                                        <p:tav tm="0">
                                          <p:val>
                                            <p:clrVal>
                                              <a:schemeClr val="accent2"/>
                                            </p:clrVal>
                                          </p:val>
                                        </p:tav>
                                        <p:tav tm="50000">
                                          <p:val>
                                            <p:clrVal>
                                              <a:schemeClr val="hlink"/>
                                            </p:clrVal>
                                          </p:val>
                                        </p:tav>
                                      </p:tavLst>
                                    </p:anim>
                                    <p:set>
                                      <p:cBhvr>
                                        <p:cTn id="9" dur="80"/>
                                        <p:tgtEl>
                                          <p:spTgt spid="18637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186378">
                                            <p:txEl>
                                              <p:pRg st="0" end="0"/>
                                            </p:txEl>
                                          </p:spTgt>
                                        </p:tgtEl>
                                        <p:attrNameLst>
                                          <p:attrName>style.visibility</p:attrName>
                                        </p:attrNameLst>
                                      </p:cBhvr>
                                      <p:to>
                                        <p:strVal val="visible"/>
                                      </p:to>
                                    </p:set>
                                    <p:animScale>
                                      <p:cBhvr>
                                        <p:cTn id="14" dur="1000" decel="50000" fill="hold">
                                          <p:stCondLst>
                                            <p:cond delay="0"/>
                                          </p:stCondLst>
                                        </p:cTn>
                                        <p:tgtEl>
                                          <p:spTgt spid="18637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86378">
                                            <p:txEl>
                                              <p:pRg st="0" end="0"/>
                                            </p:txEl>
                                          </p:spTgt>
                                        </p:tgtEl>
                                        <p:attrNameLst>
                                          <p:attrName>ppt_x</p:attrName>
                                          <p:attrName>ppt_y</p:attrName>
                                        </p:attrNameLst>
                                      </p:cBhvr>
                                    </p:animMotion>
                                    <p:animEffect transition="in" filter="fade">
                                      <p:cBhvr>
                                        <p:cTn id="16" dur="1000"/>
                                        <p:tgtEl>
                                          <p:spTgt spid="18637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86377">
                                            <p:txEl>
                                              <p:pRg st="0" end="0"/>
                                            </p:txEl>
                                          </p:spTgt>
                                        </p:tgtEl>
                                        <p:attrNameLst>
                                          <p:attrName>style.visibility</p:attrName>
                                        </p:attrNameLst>
                                      </p:cBhvr>
                                      <p:to>
                                        <p:strVal val="visible"/>
                                      </p:to>
                                    </p:set>
                                    <p:anim calcmode="lin" valueType="num">
                                      <p:cBhvr additive="base">
                                        <p:cTn id="21" dur="500" fill="hold"/>
                                        <p:tgtEl>
                                          <p:spTgt spid="18637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63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86377">
                                            <p:txEl>
                                              <p:pRg st="2" end="2"/>
                                            </p:txEl>
                                          </p:spTgt>
                                        </p:tgtEl>
                                        <p:attrNameLst>
                                          <p:attrName>style.visibility</p:attrName>
                                        </p:attrNameLst>
                                      </p:cBhvr>
                                      <p:to>
                                        <p:strVal val="visible"/>
                                      </p:to>
                                    </p:set>
                                    <p:anim calcmode="lin" valueType="num">
                                      <p:cBhvr additive="base">
                                        <p:cTn id="27" dur="500" fill="hold"/>
                                        <p:tgtEl>
                                          <p:spTgt spid="18637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63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86377">
                                            <p:txEl>
                                              <p:pRg st="4" end="4"/>
                                            </p:txEl>
                                          </p:spTgt>
                                        </p:tgtEl>
                                        <p:attrNameLst>
                                          <p:attrName>style.visibility</p:attrName>
                                        </p:attrNameLst>
                                      </p:cBhvr>
                                      <p:to>
                                        <p:strVal val="visible"/>
                                      </p:to>
                                    </p:set>
                                    <p:anim calcmode="lin" valueType="num">
                                      <p:cBhvr additive="base">
                                        <p:cTn id="33" dur="500" fill="hold"/>
                                        <p:tgtEl>
                                          <p:spTgt spid="18637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37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86377">
                                            <p:txEl>
                                              <p:pRg st="6" end="6"/>
                                            </p:txEl>
                                          </p:spTgt>
                                        </p:tgtEl>
                                        <p:attrNameLst>
                                          <p:attrName>style.visibility</p:attrName>
                                        </p:attrNameLst>
                                      </p:cBhvr>
                                      <p:to>
                                        <p:strVal val="visible"/>
                                      </p:to>
                                    </p:set>
                                    <p:anim calcmode="lin" valueType="num">
                                      <p:cBhvr additive="base">
                                        <p:cTn id="39" dur="500" fill="hold"/>
                                        <p:tgtEl>
                                          <p:spTgt spid="18637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637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86377">
                                            <p:txEl>
                                              <p:pRg st="8" end="8"/>
                                            </p:txEl>
                                          </p:spTgt>
                                        </p:tgtEl>
                                        <p:attrNameLst>
                                          <p:attrName>style.visibility</p:attrName>
                                        </p:attrNameLst>
                                      </p:cBhvr>
                                      <p:to>
                                        <p:strVal val="visible"/>
                                      </p:to>
                                    </p:set>
                                    <p:anim calcmode="lin" valueType="num">
                                      <p:cBhvr additive="base">
                                        <p:cTn id="45" dur="500" fill="hold"/>
                                        <p:tgtEl>
                                          <p:spTgt spid="18637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8637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2171700" y="152400"/>
            <a:ext cx="4800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3600" dirty="0" smtClean="0">
                <a:solidFill>
                  <a:srgbClr val="CC3300"/>
                </a:solidFill>
                <a:cs typeface="+mn-cs"/>
              </a:rPr>
              <a:t>ONE LAST RAID</a:t>
            </a:r>
          </a:p>
        </p:txBody>
      </p:sp>
      <p:sp>
        <p:nvSpPr>
          <p:cNvPr id="187397" name="Rectangle 5"/>
          <p:cNvSpPr>
            <a:spLocks noChangeArrowheads="1"/>
          </p:cNvSpPr>
          <p:nvPr/>
        </p:nvSpPr>
        <p:spPr bwMode="auto">
          <a:xfrm>
            <a:off x="495300" y="5486400"/>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CC3300"/>
                </a:solidFill>
                <a:cs typeface="+mn-cs"/>
              </a:rPr>
              <a:t>Most of the </a:t>
            </a:r>
            <a:r>
              <a:rPr lang="en-US" sz="2400" dirty="0" err="1">
                <a:solidFill>
                  <a:srgbClr val="CC3300"/>
                </a:solidFill>
                <a:cs typeface="+mn-cs"/>
              </a:rPr>
              <a:t>Hatfields</a:t>
            </a:r>
            <a:r>
              <a:rPr lang="en-US" sz="2400" dirty="0">
                <a:solidFill>
                  <a:srgbClr val="CC3300"/>
                </a:solidFill>
                <a:cs typeface="+mn-cs"/>
              </a:rPr>
              <a:t> held in Pikeville were eventually sentenced to prison, but none were hanged.</a:t>
            </a:r>
          </a:p>
        </p:txBody>
      </p:sp>
      <p:sp>
        <p:nvSpPr>
          <p:cNvPr id="187398" name="Rectangle 6"/>
          <p:cNvSpPr>
            <a:spLocks noChangeArrowheads="1"/>
          </p:cNvSpPr>
          <p:nvPr/>
        </p:nvSpPr>
        <p:spPr bwMode="auto">
          <a:xfrm>
            <a:off x="222250" y="4479925"/>
            <a:ext cx="86995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cs typeface="+mn-cs"/>
              </a:rPr>
              <a:t>The United States Supreme Court ruled that it was legal for Kentucky officers to enter West Virginia in pursuit of criminals.</a:t>
            </a:r>
          </a:p>
        </p:txBody>
      </p:sp>
      <p:sp>
        <p:nvSpPr>
          <p:cNvPr id="187399" name="Rectangle 7"/>
          <p:cNvSpPr>
            <a:spLocks noChangeArrowheads="1"/>
          </p:cNvSpPr>
          <p:nvPr/>
        </p:nvSpPr>
        <p:spPr bwMode="auto">
          <a:xfrm>
            <a:off x="381000" y="2667000"/>
            <a:ext cx="556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solidFill>
                  <a:srgbClr val="000099"/>
                </a:solidFill>
                <a:cs typeface="+mn-cs"/>
              </a:rPr>
              <a:t>West Virginia Governor E. Willis Wilson questioned whether it was legal for Kentucky law officials to cross the Tug Fork River and seize West Virginia citizens</a:t>
            </a:r>
            <a:r>
              <a:rPr lang="en-US" sz="2000" dirty="0">
                <a:cs typeface="+mn-cs"/>
              </a:rPr>
              <a:t>.</a:t>
            </a:r>
          </a:p>
        </p:txBody>
      </p:sp>
      <p:sp>
        <p:nvSpPr>
          <p:cNvPr id="187400" name="Rectangle 8"/>
          <p:cNvSpPr>
            <a:spLocks noChangeArrowheads="1"/>
          </p:cNvSpPr>
          <p:nvPr/>
        </p:nvSpPr>
        <p:spPr bwMode="auto">
          <a:xfrm>
            <a:off x="381000" y="1219200"/>
            <a:ext cx="5562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cs typeface="+mn-cs"/>
              </a:rPr>
              <a:t>Kentucky Governor Simon Bolivar Buckner sent deputies to West Virginia to arrest the </a:t>
            </a:r>
            <a:r>
              <a:rPr lang="en-US" sz="2000" dirty="0" err="1">
                <a:cs typeface="+mn-cs"/>
              </a:rPr>
              <a:t>Hatfields</a:t>
            </a:r>
            <a:r>
              <a:rPr lang="en-US" sz="2000" dirty="0">
                <a:cs typeface="+mn-cs"/>
              </a:rPr>
              <a:t>.  They were brought to Kentucky and housed in the jail at Pikeville.</a:t>
            </a:r>
          </a:p>
        </p:txBody>
      </p:sp>
      <p:pic>
        <p:nvPicPr>
          <p:cNvPr id="187403"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9800" y="1066800"/>
            <a:ext cx="240982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7400"/>
                                        </p:tgtEl>
                                        <p:attrNameLst>
                                          <p:attrName>style.visibility</p:attrName>
                                        </p:attrNameLst>
                                      </p:cBhvr>
                                      <p:to>
                                        <p:strVal val="visible"/>
                                      </p:to>
                                    </p:set>
                                    <p:animEffect transition="in" filter="circle(in)">
                                      <p:cBhvr>
                                        <p:cTn id="7" dur="2000"/>
                                        <p:tgtEl>
                                          <p:spTgt spid="187400"/>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dissolve">
                                      <p:cBhvr>
                                        <p:cTn id="11" dur="500"/>
                                        <p:tgtEl>
                                          <p:spTgt spid="1874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2" presetClass="entr" presetSubtype="0" fill="hold" nodeType="clickEffect">
                                  <p:stCondLst>
                                    <p:cond delay="0"/>
                                  </p:stCondLst>
                                  <p:childTnLst>
                                    <p:set>
                                      <p:cBhvr>
                                        <p:cTn id="15" dur="1" fill="hold">
                                          <p:stCondLst>
                                            <p:cond delay="0"/>
                                          </p:stCondLst>
                                        </p:cTn>
                                        <p:tgtEl>
                                          <p:spTgt spid="187399">
                                            <p:txEl>
                                              <p:pRg st="0" end="0"/>
                                            </p:txEl>
                                          </p:spTgt>
                                        </p:tgtEl>
                                        <p:attrNameLst>
                                          <p:attrName>style.visibility</p:attrName>
                                        </p:attrNameLst>
                                      </p:cBhvr>
                                      <p:to>
                                        <p:strVal val="visible"/>
                                      </p:to>
                                    </p:set>
                                    <p:animScale>
                                      <p:cBhvr>
                                        <p:cTn id="16" dur="1000" decel="50000" fill="hold">
                                          <p:stCondLst>
                                            <p:cond delay="0"/>
                                          </p:stCondLst>
                                        </p:cTn>
                                        <p:tgtEl>
                                          <p:spTgt spid="18739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87399">
                                            <p:txEl>
                                              <p:pRg st="0" end="0"/>
                                            </p:txEl>
                                          </p:spTgt>
                                        </p:tgtEl>
                                        <p:attrNameLst>
                                          <p:attrName>ppt_x</p:attrName>
                                          <p:attrName>ppt_y</p:attrName>
                                        </p:attrNameLst>
                                      </p:cBhvr>
                                    </p:animMotion>
                                    <p:animEffect transition="in" filter="fade">
                                      <p:cBhvr>
                                        <p:cTn id="18" dur="1000"/>
                                        <p:tgtEl>
                                          <p:spTgt spid="18739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187398"/>
                                        </p:tgtEl>
                                        <p:attrNameLst>
                                          <p:attrName>style.visibility</p:attrName>
                                        </p:attrNameLst>
                                      </p:cBhvr>
                                      <p:to>
                                        <p:strVal val="visible"/>
                                      </p:to>
                                    </p:set>
                                    <p:anim calcmode="lin" valueType="num">
                                      <p:cBhvr>
                                        <p:cTn id="23" dur="1000" fill="hold"/>
                                        <p:tgtEl>
                                          <p:spTgt spid="187398"/>
                                        </p:tgtEl>
                                        <p:attrNameLst>
                                          <p:attrName>ppt_x</p:attrName>
                                        </p:attrNameLst>
                                      </p:cBhvr>
                                      <p:tavLst>
                                        <p:tav tm="0">
                                          <p:val>
                                            <p:strVal val="#ppt_x-.2"/>
                                          </p:val>
                                        </p:tav>
                                        <p:tav tm="100000">
                                          <p:val>
                                            <p:strVal val="#ppt_x"/>
                                          </p:val>
                                        </p:tav>
                                      </p:tavLst>
                                    </p:anim>
                                    <p:anim calcmode="lin" valueType="num">
                                      <p:cBhvr>
                                        <p:cTn id="24" dur="1000" fill="hold"/>
                                        <p:tgtEl>
                                          <p:spTgt spid="187398"/>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8739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87397">
                                            <p:txEl>
                                              <p:pRg st="0" end="0"/>
                                            </p:txEl>
                                          </p:spTgt>
                                        </p:tgtEl>
                                        <p:attrNameLst>
                                          <p:attrName>style.visibility</p:attrName>
                                        </p:attrNameLst>
                                      </p:cBhvr>
                                      <p:to>
                                        <p:strVal val="visible"/>
                                      </p:to>
                                    </p:set>
                                    <p:anim calcmode="discrete" valueType="clr">
                                      <p:cBhvr override="childStyle">
                                        <p:cTn id="30" dur="80"/>
                                        <p:tgtEl>
                                          <p:spTgt spid="18739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87397">
                                            <p:txEl>
                                              <p:pRg st="0" end="0"/>
                                            </p:txEl>
                                          </p:spTgt>
                                        </p:tgtEl>
                                        <p:attrNameLst>
                                          <p:attrName>fillcolor</p:attrName>
                                        </p:attrNameLst>
                                      </p:cBhvr>
                                      <p:tavLst>
                                        <p:tav tm="0">
                                          <p:val>
                                            <p:clrVal>
                                              <a:schemeClr val="accent2"/>
                                            </p:clrVal>
                                          </p:val>
                                        </p:tav>
                                        <p:tav tm="50000">
                                          <p:val>
                                            <p:clrVal>
                                              <a:schemeClr val="hlink"/>
                                            </p:clrVal>
                                          </p:val>
                                        </p:tav>
                                      </p:tavLst>
                                    </p:anim>
                                    <p:set>
                                      <p:cBhvr>
                                        <p:cTn id="32" dur="80"/>
                                        <p:tgtEl>
                                          <p:spTgt spid="18739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4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2057400" y="1524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mtClean="0">
                <a:solidFill>
                  <a:srgbClr val="CC3300"/>
                </a:solidFill>
                <a:cs typeface="+mn-cs"/>
              </a:rPr>
              <a:t>THE END OF THE FEUD</a:t>
            </a:r>
          </a:p>
        </p:txBody>
      </p:sp>
      <p:sp>
        <p:nvSpPr>
          <p:cNvPr id="189443" name="Rectangle 3"/>
          <p:cNvSpPr>
            <a:spLocks noChangeArrowheads="1"/>
          </p:cNvSpPr>
          <p:nvPr/>
        </p:nvSpPr>
        <p:spPr bwMode="auto">
          <a:xfrm>
            <a:off x="419100" y="5562600"/>
            <a:ext cx="830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CC3300"/>
                </a:solidFill>
                <a:cs typeface="+mn-cs"/>
              </a:rPr>
              <a:t>This event symbolically buried the hatched, bringing the feud to an end.</a:t>
            </a:r>
          </a:p>
        </p:txBody>
      </p:sp>
      <p:sp>
        <p:nvSpPr>
          <p:cNvPr id="189444" name="Rectangle 4"/>
          <p:cNvSpPr>
            <a:spLocks noChangeArrowheads="1"/>
          </p:cNvSpPr>
          <p:nvPr/>
        </p:nvSpPr>
        <p:spPr bwMode="auto">
          <a:xfrm>
            <a:off x="304800" y="4724400"/>
            <a:ext cx="853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cs typeface="+mn-cs"/>
              </a:rPr>
              <a:t>Willis Hatfield, the last surviving son of Devil </a:t>
            </a:r>
            <a:r>
              <a:rPr lang="en-US" sz="2000" dirty="0" err="1">
                <a:cs typeface="+mn-cs"/>
              </a:rPr>
              <a:t>Anse</a:t>
            </a:r>
            <a:r>
              <a:rPr lang="en-US" sz="2000" dirty="0">
                <a:cs typeface="+mn-cs"/>
              </a:rPr>
              <a:t> Hatfield, shook hands with Jim McCoy.</a:t>
            </a:r>
          </a:p>
        </p:txBody>
      </p:sp>
      <p:sp>
        <p:nvSpPr>
          <p:cNvPr id="189445" name="Rectangle 5"/>
          <p:cNvSpPr>
            <a:spLocks noChangeArrowheads="1"/>
          </p:cNvSpPr>
          <p:nvPr/>
        </p:nvSpPr>
        <p:spPr bwMode="auto">
          <a:xfrm>
            <a:off x="457200" y="3124200"/>
            <a:ext cx="49530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solidFill>
                  <a:srgbClr val="000099"/>
                </a:solidFill>
                <a:cs typeface="+mn-cs"/>
              </a:rPr>
              <a:t>A ceremonial end to the feud occurred on May 1, 1976, at a dedication ceremony of a McCoy family monument above Hardy, Kentucky.</a:t>
            </a:r>
          </a:p>
        </p:txBody>
      </p:sp>
      <p:sp>
        <p:nvSpPr>
          <p:cNvPr id="189446" name="Rectangle 6"/>
          <p:cNvSpPr>
            <a:spLocks noChangeArrowheads="1"/>
          </p:cNvSpPr>
          <p:nvPr/>
        </p:nvSpPr>
        <p:spPr bwMode="auto">
          <a:xfrm>
            <a:off x="457200" y="1676400"/>
            <a:ext cx="4953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dirty="0">
                <a:cs typeface="+mn-cs"/>
              </a:rPr>
              <a:t>One member of the Hatfield family, Henry D. Hatfield, became a governor of West Virginia.  He was also elected to the United States Senate.</a:t>
            </a:r>
          </a:p>
        </p:txBody>
      </p:sp>
      <p:sp>
        <p:nvSpPr>
          <p:cNvPr id="189447" name="Rectangle 7"/>
          <p:cNvSpPr>
            <a:spLocks noChangeArrowheads="1"/>
          </p:cNvSpPr>
          <p:nvPr/>
        </p:nvSpPr>
        <p:spPr bwMode="auto">
          <a:xfrm>
            <a:off x="609600" y="822325"/>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99"/>
                </a:solidFill>
                <a:cs typeface="+mn-cs"/>
              </a:rPr>
              <a:t>The feud died on its own after legal authorities became involved.  The two families seem to lose interest in the fighting.</a:t>
            </a:r>
          </a:p>
        </p:txBody>
      </p:sp>
      <p:pic>
        <p:nvPicPr>
          <p:cNvPr id="189450"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1752600"/>
            <a:ext cx="25908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9447">
                                            <p:txEl>
                                              <p:pRg st="0" end="0"/>
                                            </p:txEl>
                                          </p:spTgt>
                                        </p:tgtEl>
                                        <p:attrNameLst>
                                          <p:attrName>style.visibility</p:attrName>
                                        </p:attrNameLst>
                                      </p:cBhvr>
                                      <p:to>
                                        <p:strVal val="visible"/>
                                      </p:to>
                                    </p:set>
                                    <p:animEffect transition="in" filter="diamond(in)">
                                      <p:cBhvr>
                                        <p:cTn id="7" dur="2000"/>
                                        <p:tgtEl>
                                          <p:spTgt spid="1894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89446">
                                            <p:txEl>
                                              <p:pRg st="0" end="0"/>
                                            </p:txEl>
                                          </p:spTgt>
                                        </p:tgtEl>
                                        <p:attrNameLst>
                                          <p:attrName>style.visibility</p:attrName>
                                        </p:attrNameLst>
                                      </p:cBhvr>
                                      <p:to>
                                        <p:strVal val="visible"/>
                                      </p:to>
                                    </p:set>
                                    <p:animEffect transition="in" filter="circle(in)">
                                      <p:cBhvr>
                                        <p:cTn id="12" dur="2000"/>
                                        <p:tgtEl>
                                          <p:spTgt spid="189446">
                                            <p:txEl>
                                              <p:pRg st="0" end="0"/>
                                            </p:txEl>
                                          </p:spTgt>
                                        </p:tgtEl>
                                      </p:cBhvr>
                                    </p:animEffect>
                                  </p:childTnLst>
                                </p:cTn>
                              </p:par>
                            </p:childTnLst>
                          </p:cTn>
                        </p:par>
                        <p:par>
                          <p:cTn id="13" fill="hold" nodeType="afterGroup">
                            <p:stCondLst>
                              <p:cond delay="2000"/>
                            </p:stCondLst>
                            <p:childTnLst>
                              <p:par>
                                <p:cTn id="14" presetID="25" presetClass="entr" presetSubtype="0" fill="hold" nodeType="afterEffect">
                                  <p:stCondLst>
                                    <p:cond delay="0"/>
                                  </p:stCondLst>
                                  <p:childTnLst>
                                    <p:set>
                                      <p:cBhvr>
                                        <p:cTn id="15" dur="1" fill="hold">
                                          <p:stCondLst>
                                            <p:cond delay="0"/>
                                          </p:stCondLst>
                                        </p:cTn>
                                        <p:tgtEl>
                                          <p:spTgt spid="189450"/>
                                        </p:tgtEl>
                                        <p:attrNameLst>
                                          <p:attrName>style.visibility</p:attrName>
                                        </p:attrNameLst>
                                      </p:cBhvr>
                                      <p:to>
                                        <p:strVal val="visible"/>
                                      </p:to>
                                    </p:set>
                                    <p:anim calcmode="lin" valueType="num">
                                      <p:cBhvr>
                                        <p:cTn id="16" dur="500" decel="50000" fill="hold">
                                          <p:stCondLst>
                                            <p:cond delay="0"/>
                                          </p:stCondLst>
                                        </p:cTn>
                                        <p:tgtEl>
                                          <p:spTgt spid="189450"/>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89450"/>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89450"/>
                                        </p:tgtEl>
                                        <p:attrNameLst>
                                          <p:attrName>ppt_w</p:attrName>
                                        </p:attrNameLst>
                                      </p:cBhvr>
                                      <p:tavLst>
                                        <p:tav tm="0">
                                          <p:val>
                                            <p:strVal val="#ppt_w*.05"/>
                                          </p:val>
                                        </p:tav>
                                        <p:tav tm="100000">
                                          <p:val>
                                            <p:strVal val="#ppt_w"/>
                                          </p:val>
                                        </p:tav>
                                      </p:tavLst>
                                    </p:anim>
                                    <p:anim calcmode="lin" valueType="num">
                                      <p:cBhvr>
                                        <p:cTn id="19" dur="1000" fill="hold"/>
                                        <p:tgtEl>
                                          <p:spTgt spid="189450"/>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89450"/>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89450"/>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89450"/>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894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89445"/>
                                        </p:tgtEl>
                                        <p:attrNameLst>
                                          <p:attrName>style.visibility</p:attrName>
                                        </p:attrNameLst>
                                      </p:cBhvr>
                                      <p:to>
                                        <p:strVal val="visible"/>
                                      </p:to>
                                    </p:set>
                                    <p:animEffect transition="in" filter="circle(in)">
                                      <p:cBhvr>
                                        <p:cTn id="28" dur="2000"/>
                                        <p:tgtEl>
                                          <p:spTgt spid="1894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189444"/>
                                        </p:tgtEl>
                                        <p:attrNameLst>
                                          <p:attrName>style.visibility</p:attrName>
                                        </p:attrNameLst>
                                      </p:cBhvr>
                                      <p:to>
                                        <p:strVal val="visible"/>
                                      </p:to>
                                    </p:set>
                                    <p:animScale>
                                      <p:cBhvr>
                                        <p:cTn id="33" dur="1000" decel="50000" fill="hold">
                                          <p:stCondLst>
                                            <p:cond delay="0"/>
                                          </p:stCondLst>
                                        </p:cTn>
                                        <p:tgtEl>
                                          <p:spTgt spid="1894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89444"/>
                                        </p:tgtEl>
                                        <p:attrNameLst>
                                          <p:attrName>ppt_x</p:attrName>
                                          <p:attrName>ppt_y</p:attrName>
                                        </p:attrNameLst>
                                      </p:cBhvr>
                                    </p:animMotion>
                                    <p:animEffect transition="in" filter="fade">
                                      <p:cBhvr>
                                        <p:cTn id="35" dur="1000"/>
                                        <p:tgtEl>
                                          <p:spTgt spid="18944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89443">
                                            <p:txEl>
                                              <p:pRg st="0" end="0"/>
                                            </p:txEl>
                                          </p:spTgt>
                                        </p:tgtEl>
                                        <p:attrNameLst>
                                          <p:attrName>style.visibility</p:attrName>
                                        </p:attrNameLst>
                                      </p:cBhvr>
                                      <p:to>
                                        <p:strVal val="visible"/>
                                      </p:to>
                                    </p:set>
                                    <p:anim calcmode="discrete" valueType="clr">
                                      <p:cBhvr override="childStyle">
                                        <p:cTn id="40" dur="80"/>
                                        <p:tgtEl>
                                          <p:spTgt spid="1894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89443">
                                            <p:txEl>
                                              <p:pRg st="0" end="0"/>
                                            </p:txEl>
                                          </p:spTgt>
                                        </p:tgtEl>
                                        <p:attrNameLst>
                                          <p:attrName>fillcolor</p:attrName>
                                        </p:attrNameLst>
                                      </p:cBhvr>
                                      <p:tavLst>
                                        <p:tav tm="0">
                                          <p:val>
                                            <p:clrVal>
                                              <a:schemeClr val="accent2"/>
                                            </p:clrVal>
                                          </p:val>
                                        </p:tav>
                                        <p:tav tm="50000">
                                          <p:val>
                                            <p:clrVal>
                                              <a:schemeClr val="hlink"/>
                                            </p:clrVal>
                                          </p:val>
                                        </p:tav>
                                      </p:tavLst>
                                    </p:anim>
                                    <p:set>
                                      <p:cBhvr>
                                        <p:cTn id="42" dur="80"/>
                                        <p:tgtEl>
                                          <p:spTgt spid="18944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p:bldP spid="1894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ChangeArrowheads="1"/>
          </p:cNvSpPr>
          <p:nvPr/>
        </p:nvSpPr>
        <p:spPr bwMode="auto">
          <a:xfrm>
            <a:off x="381000" y="3048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800" b="0">
                <a:solidFill>
                  <a:srgbClr val="CC3300"/>
                </a:solidFill>
                <a:cs typeface="+mn-cs"/>
              </a:rPr>
              <a:t>The Hatfield home was located in Logan County.</a:t>
            </a:r>
          </a:p>
        </p:txBody>
      </p:sp>
      <p:sp>
        <p:nvSpPr>
          <p:cNvPr id="70659" name="Text Box 7"/>
          <p:cNvSpPr txBox="1">
            <a:spLocks noChangeArrowheads="1"/>
          </p:cNvSpPr>
          <p:nvPr/>
        </p:nvSpPr>
        <p:spPr bwMode="auto">
          <a:xfrm>
            <a:off x="1143000" y="5943600"/>
            <a:ext cx="685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2800" smtClean="0">
                <a:solidFill>
                  <a:srgbClr val="9900FF"/>
                </a:solidFill>
                <a:cs typeface="+mn-cs"/>
                <a:hlinkClick r:id="rId3"/>
              </a:rPr>
              <a:t>The Feud On YouTube</a:t>
            </a:r>
            <a:endParaRPr lang="en-US" sz="2800" smtClean="0">
              <a:solidFill>
                <a:srgbClr val="9900FF"/>
              </a:solidFill>
              <a:cs typeface="+mn-cs"/>
            </a:endParaRPr>
          </a:p>
        </p:txBody>
      </p:sp>
      <p:pic>
        <p:nvPicPr>
          <p:cNvPr id="24372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2613" y="1295400"/>
            <a:ext cx="5438775"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43720"/>
                                        </p:tgtEl>
                                        <p:attrNameLst>
                                          <p:attrName>style.visibility</p:attrName>
                                        </p:attrNameLst>
                                      </p:cBhvr>
                                      <p:to>
                                        <p:strVal val="visible"/>
                                      </p:to>
                                    </p:set>
                                    <p:animEffect transition="in" filter="fade">
                                      <p:cBhvr>
                                        <p:cTn id="7" dur="770" decel="100000"/>
                                        <p:tgtEl>
                                          <p:spTgt spid="243720"/>
                                        </p:tgtEl>
                                      </p:cBhvr>
                                    </p:animEffect>
                                    <p:animScale>
                                      <p:cBhvr>
                                        <p:cTn id="8" dur="770" decel="100000"/>
                                        <p:tgtEl>
                                          <p:spTgt spid="243720"/>
                                        </p:tgtEl>
                                      </p:cBhvr>
                                      <p:from x="10000" y="10000"/>
                                      <p:to x="200000" y="450000"/>
                                    </p:animScale>
                                    <p:animScale>
                                      <p:cBhvr>
                                        <p:cTn id="9" dur="1230" accel="100000" fill="hold">
                                          <p:stCondLst>
                                            <p:cond delay="770"/>
                                          </p:stCondLst>
                                        </p:cTn>
                                        <p:tgtEl>
                                          <p:spTgt spid="243720"/>
                                        </p:tgtEl>
                                      </p:cBhvr>
                                      <p:from x="200000" y="450000"/>
                                      <p:to x="100000" y="100000"/>
                                    </p:animScale>
                                    <p:set>
                                      <p:cBhvr>
                                        <p:cTn id="10" dur="770" fill="hold"/>
                                        <p:tgtEl>
                                          <p:spTgt spid="243720"/>
                                        </p:tgtEl>
                                        <p:attrNameLst>
                                          <p:attrName>ppt_x</p:attrName>
                                        </p:attrNameLst>
                                      </p:cBhvr>
                                      <p:to>
                                        <p:strVal val="(0.5)"/>
                                      </p:to>
                                    </p:set>
                                    <p:anim from="(0.5)" to="(#ppt_x)" calcmode="lin" valueType="num">
                                      <p:cBhvr>
                                        <p:cTn id="11" dur="1230" accel="100000" fill="hold">
                                          <p:stCondLst>
                                            <p:cond delay="770"/>
                                          </p:stCondLst>
                                        </p:cTn>
                                        <p:tgtEl>
                                          <p:spTgt spid="243720"/>
                                        </p:tgtEl>
                                        <p:attrNameLst>
                                          <p:attrName>ppt_x</p:attrName>
                                        </p:attrNameLst>
                                      </p:cBhvr>
                                    </p:anim>
                                    <p:set>
                                      <p:cBhvr>
                                        <p:cTn id="12" dur="770" fill="hold"/>
                                        <p:tgtEl>
                                          <p:spTgt spid="243720"/>
                                        </p:tgtEl>
                                        <p:attrNameLst>
                                          <p:attrName>ppt_y</p:attrName>
                                        </p:attrNameLst>
                                      </p:cBhvr>
                                      <p:to>
                                        <p:strVal val="(#ppt_y+0.4)"/>
                                      </p:to>
                                    </p:set>
                                    <p:anim from="(#ppt_y+0.4)" to="(#ppt_y)" calcmode="lin" valueType="num">
                                      <p:cBhvr>
                                        <p:cTn id="13" dur="1230" accel="100000" fill="hold">
                                          <p:stCondLst>
                                            <p:cond delay="770"/>
                                          </p:stCondLst>
                                        </p:cTn>
                                        <p:tgtEl>
                                          <p:spTgt spid="2437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1447800" y="2049463"/>
            <a:ext cx="6248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6000" u="sng" dirty="0" smtClean="0">
                <a:cs typeface="+mn-cs"/>
                <a:hlinkClick r:id="" action="ppaction://hlinkshowjump?jump=endshow"/>
              </a:rPr>
              <a:t>End Chapter 13</a:t>
            </a:r>
            <a:endParaRPr lang="en-US" sz="6000" u="sng" dirty="0" smtClean="0">
              <a:cs typeface="+mn-cs"/>
            </a:endParaRPr>
          </a:p>
        </p:txBody>
      </p:sp>
      <p:sp>
        <p:nvSpPr>
          <p:cNvPr id="72707" name="Text Box 5"/>
          <p:cNvSpPr txBox="1">
            <a:spLocks noChangeArrowheads="1"/>
          </p:cNvSpPr>
          <p:nvPr/>
        </p:nvSpPr>
        <p:spPr bwMode="auto">
          <a:xfrm>
            <a:off x="1981200" y="3733800"/>
            <a:ext cx="5181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6000" dirty="0" smtClean="0">
                <a:cs typeface="+mn-cs"/>
                <a:hlinkClick r:id="" action="ppaction://hlinkshowjump?jump=firstslide"/>
              </a:rPr>
              <a:t>Main Menu</a:t>
            </a:r>
            <a:endParaRPr lang="en-US" sz="6000" dirty="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342900" y="19685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800">
                <a:solidFill>
                  <a:srgbClr val="CC3300"/>
                </a:solidFill>
                <a:cs typeface="+mn-cs"/>
              </a:rPr>
              <a:t>BUREAU of REFUGEES, FREEDMEN, and ABANDONED LANDS</a:t>
            </a:r>
          </a:p>
        </p:txBody>
      </p:sp>
      <p:sp>
        <p:nvSpPr>
          <p:cNvPr id="227333" name="Rectangle 5"/>
          <p:cNvSpPr>
            <a:spLocks noChangeArrowheads="1"/>
          </p:cNvSpPr>
          <p:nvPr/>
        </p:nvSpPr>
        <p:spPr bwMode="auto">
          <a:xfrm>
            <a:off x="381000" y="1143000"/>
            <a:ext cx="822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000" dirty="0">
                <a:cs typeface="+mn-cs"/>
              </a:rPr>
              <a:t>This purpose of this organization, better known as the </a:t>
            </a:r>
            <a:r>
              <a:rPr lang="en-US" sz="2000" dirty="0">
                <a:cs typeface="+mn-cs"/>
                <a:hlinkClick r:id="rId3"/>
              </a:rPr>
              <a:t>Freedmen’s Bureau</a:t>
            </a:r>
            <a:r>
              <a:rPr lang="en-US" sz="2000" dirty="0">
                <a:cs typeface="+mn-cs"/>
              </a:rPr>
              <a:t>, was to help both freedmen and poor whites cope with their everyday problems.</a:t>
            </a:r>
          </a:p>
        </p:txBody>
      </p:sp>
      <p:sp>
        <p:nvSpPr>
          <p:cNvPr id="227334" name="Rectangle 6"/>
          <p:cNvSpPr>
            <a:spLocks noChangeArrowheads="1"/>
          </p:cNvSpPr>
          <p:nvPr/>
        </p:nvSpPr>
        <p:spPr bwMode="auto">
          <a:xfrm>
            <a:off x="198438" y="2501900"/>
            <a:ext cx="483076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dirty="0">
                <a:solidFill>
                  <a:srgbClr val="000099"/>
                </a:solidFill>
                <a:cs typeface="+mn-cs"/>
              </a:rPr>
              <a:t>The organization</a:t>
            </a:r>
            <a:r>
              <a:rPr lang="mr-IN" sz="2400" dirty="0">
                <a:solidFill>
                  <a:srgbClr val="000099"/>
                </a:solidFill>
                <a:cs typeface="+mn-cs"/>
              </a:rPr>
              <a:t>…</a:t>
            </a:r>
            <a:endParaRPr lang="en-US" sz="2400" dirty="0">
              <a:solidFill>
                <a:srgbClr val="000099"/>
              </a:solidFill>
              <a:cs typeface="+mn-cs"/>
            </a:endParaRPr>
          </a:p>
          <a:p>
            <a:pPr algn="ctr" eaLnBrk="1" hangingPunct="1">
              <a:defRPr/>
            </a:pPr>
            <a:r>
              <a:rPr lang="en-US" sz="2000" dirty="0">
                <a:solidFill>
                  <a:srgbClr val="9900FF"/>
                </a:solidFill>
                <a:cs typeface="+mn-cs"/>
              </a:rPr>
              <a:t>-relieved hunger and distress</a:t>
            </a:r>
          </a:p>
          <a:p>
            <a:pPr algn="ctr" eaLnBrk="1" hangingPunct="1">
              <a:defRPr/>
            </a:pPr>
            <a:r>
              <a:rPr lang="en-US" sz="2000" dirty="0">
                <a:solidFill>
                  <a:srgbClr val="9900FF"/>
                </a:solidFill>
                <a:cs typeface="+mn-cs"/>
              </a:rPr>
              <a:t>-tried to find work and land for blacks</a:t>
            </a:r>
          </a:p>
          <a:p>
            <a:pPr algn="ctr" eaLnBrk="1" hangingPunct="1">
              <a:defRPr/>
            </a:pPr>
            <a:r>
              <a:rPr lang="en-US" sz="2000" dirty="0">
                <a:solidFill>
                  <a:srgbClr val="9900FF"/>
                </a:solidFill>
                <a:cs typeface="+mn-cs"/>
              </a:rPr>
              <a:t>-established schools</a:t>
            </a:r>
          </a:p>
        </p:txBody>
      </p:sp>
      <p:sp>
        <p:nvSpPr>
          <p:cNvPr id="227338" name="Rectangle 10"/>
          <p:cNvSpPr>
            <a:spLocks noChangeArrowheads="1"/>
          </p:cNvSpPr>
          <p:nvPr/>
        </p:nvSpPr>
        <p:spPr bwMode="auto">
          <a:xfrm>
            <a:off x="4114800" y="4648200"/>
            <a:ext cx="4800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000" dirty="0">
                <a:solidFill>
                  <a:srgbClr val="9900FF"/>
                </a:solidFill>
                <a:cs typeface="+mn-cs"/>
              </a:rPr>
              <a:t>-furnished food and medical supplies</a:t>
            </a:r>
          </a:p>
          <a:p>
            <a:pPr algn="ctr" eaLnBrk="1" hangingPunct="1">
              <a:defRPr/>
            </a:pPr>
            <a:r>
              <a:rPr lang="en-US" sz="2000" dirty="0">
                <a:solidFill>
                  <a:srgbClr val="9900FF"/>
                </a:solidFill>
                <a:cs typeface="+mn-cs"/>
              </a:rPr>
              <a:t>-protected the freedmen from corrupt labor contracts</a:t>
            </a:r>
          </a:p>
          <a:p>
            <a:pPr algn="ctr" eaLnBrk="1" hangingPunct="1">
              <a:defRPr/>
            </a:pPr>
            <a:r>
              <a:rPr lang="en-US" sz="2000" dirty="0">
                <a:solidFill>
                  <a:srgbClr val="9900FF"/>
                </a:solidFill>
                <a:cs typeface="+mn-cs"/>
              </a:rPr>
              <a:t>-established military courts to administer justice</a:t>
            </a:r>
          </a:p>
        </p:txBody>
      </p:sp>
      <p:pic>
        <p:nvPicPr>
          <p:cNvPr id="227343"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86000"/>
            <a:ext cx="3200400" cy="214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7344"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4267200"/>
            <a:ext cx="3352800"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27333">
                                            <p:txEl>
                                              <p:pRg st="0" end="0"/>
                                            </p:txEl>
                                          </p:spTgt>
                                        </p:tgtEl>
                                        <p:attrNameLst>
                                          <p:attrName>style.visibility</p:attrName>
                                        </p:attrNameLst>
                                      </p:cBhvr>
                                      <p:to>
                                        <p:strVal val="visible"/>
                                      </p:to>
                                    </p:set>
                                    <p:anim calcmode="lin" valueType="num">
                                      <p:cBhvr>
                                        <p:cTn id="7" dur="1000" fill="hold"/>
                                        <p:tgtEl>
                                          <p:spTgt spid="22733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733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733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27334"/>
                                        </p:tgtEl>
                                        <p:attrNameLst>
                                          <p:attrName>style.visibility</p:attrName>
                                        </p:attrNameLst>
                                      </p:cBhvr>
                                      <p:to>
                                        <p:strVal val="visible"/>
                                      </p:to>
                                    </p:set>
                                    <p:anim calcmode="discrete" valueType="clr">
                                      <p:cBhvr override="childStyle">
                                        <p:cTn id="14" dur="80"/>
                                        <p:tgtEl>
                                          <p:spTgt spid="22733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7334"/>
                                        </p:tgtEl>
                                        <p:attrNameLst>
                                          <p:attrName>fillcolor</p:attrName>
                                        </p:attrNameLst>
                                      </p:cBhvr>
                                      <p:tavLst>
                                        <p:tav tm="0">
                                          <p:val>
                                            <p:clrVal>
                                              <a:schemeClr val="accent2"/>
                                            </p:clrVal>
                                          </p:val>
                                        </p:tav>
                                        <p:tav tm="50000">
                                          <p:val>
                                            <p:clrVal>
                                              <a:schemeClr val="hlink"/>
                                            </p:clrVal>
                                          </p:val>
                                        </p:tav>
                                      </p:tavLst>
                                    </p:anim>
                                    <p:set>
                                      <p:cBhvr>
                                        <p:cTn id="16" dur="80"/>
                                        <p:tgtEl>
                                          <p:spTgt spid="227334"/>
                                        </p:tgtEl>
                                        <p:attrNameLst>
                                          <p:attrName>fill.type</p:attrName>
                                        </p:attrNameLst>
                                      </p:cBhvr>
                                      <p:to>
                                        <p:strVal val="solid"/>
                                      </p:to>
                                    </p:set>
                                  </p:childTnLst>
                                </p:cTn>
                              </p:par>
                            </p:childTnLst>
                          </p:cTn>
                        </p:par>
                        <p:par>
                          <p:cTn id="17" fill="hold" nodeType="afterGroup">
                            <p:stCondLst>
                              <p:cond delay="3760"/>
                            </p:stCondLst>
                            <p:childTnLst>
                              <p:par>
                                <p:cTn id="18" presetID="8" presetClass="entr" presetSubtype="16" fill="hold" nodeType="afterEffect">
                                  <p:stCondLst>
                                    <p:cond delay="0"/>
                                  </p:stCondLst>
                                  <p:childTnLst>
                                    <p:set>
                                      <p:cBhvr>
                                        <p:cTn id="19" dur="1" fill="hold">
                                          <p:stCondLst>
                                            <p:cond delay="0"/>
                                          </p:stCondLst>
                                        </p:cTn>
                                        <p:tgtEl>
                                          <p:spTgt spid="227343"/>
                                        </p:tgtEl>
                                        <p:attrNameLst>
                                          <p:attrName>style.visibility</p:attrName>
                                        </p:attrNameLst>
                                      </p:cBhvr>
                                      <p:to>
                                        <p:strVal val="visible"/>
                                      </p:to>
                                    </p:set>
                                    <p:animEffect transition="in" filter="diamond(in)">
                                      <p:cBhvr>
                                        <p:cTn id="20" dur="2000"/>
                                        <p:tgtEl>
                                          <p:spTgt spid="227343"/>
                                        </p:tgtEl>
                                      </p:cBhvr>
                                    </p:animEffect>
                                  </p:childTnLst>
                                </p:cTn>
                              </p:par>
                            </p:childTnLst>
                          </p:cTn>
                        </p:par>
                        <p:par>
                          <p:cTn id="21" fill="hold" nodeType="afterGroup">
                            <p:stCondLst>
                              <p:cond delay="5760"/>
                            </p:stCondLst>
                            <p:childTnLst>
                              <p:par>
                                <p:cTn id="22" presetID="15" presetClass="entr" presetSubtype="0" fill="hold" nodeType="afterEffect">
                                  <p:stCondLst>
                                    <p:cond delay="0"/>
                                  </p:stCondLst>
                                  <p:childTnLst>
                                    <p:set>
                                      <p:cBhvr>
                                        <p:cTn id="23" dur="1" fill="hold">
                                          <p:stCondLst>
                                            <p:cond delay="0"/>
                                          </p:stCondLst>
                                        </p:cTn>
                                        <p:tgtEl>
                                          <p:spTgt spid="227344"/>
                                        </p:tgtEl>
                                        <p:attrNameLst>
                                          <p:attrName>style.visibility</p:attrName>
                                        </p:attrNameLst>
                                      </p:cBhvr>
                                      <p:to>
                                        <p:strVal val="visible"/>
                                      </p:to>
                                    </p:set>
                                    <p:anim calcmode="lin" valueType="num">
                                      <p:cBhvr>
                                        <p:cTn id="24" dur="1000" fill="hold"/>
                                        <p:tgtEl>
                                          <p:spTgt spid="227344"/>
                                        </p:tgtEl>
                                        <p:attrNameLst>
                                          <p:attrName>ppt_w</p:attrName>
                                        </p:attrNameLst>
                                      </p:cBhvr>
                                      <p:tavLst>
                                        <p:tav tm="0">
                                          <p:val>
                                            <p:fltVal val="0"/>
                                          </p:val>
                                        </p:tav>
                                        <p:tav tm="100000">
                                          <p:val>
                                            <p:strVal val="#ppt_w"/>
                                          </p:val>
                                        </p:tav>
                                      </p:tavLst>
                                    </p:anim>
                                    <p:anim calcmode="lin" valueType="num">
                                      <p:cBhvr>
                                        <p:cTn id="25" dur="1000" fill="hold"/>
                                        <p:tgtEl>
                                          <p:spTgt spid="227344"/>
                                        </p:tgtEl>
                                        <p:attrNameLst>
                                          <p:attrName>ppt_h</p:attrName>
                                        </p:attrNameLst>
                                      </p:cBhvr>
                                      <p:tavLst>
                                        <p:tav tm="0">
                                          <p:val>
                                            <p:fltVal val="0"/>
                                          </p:val>
                                        </p:tav>
                                        <p:tav tm="100000">
                                          <p:val>
                                            <p:strVal val="#ppt_h"/>
                                          </p:val>
                                        </p:tav>
                                      </p:tavLst>
                                    </p:anim>
                                    <p:anim calcmode="lin" valueType="num">
                                      <p:cBhvr>
                                        <p:cTn id="26" dur="1000" fill="hold"/>
                                        <p:tgtEl>
                                          <p:spTgt spid="22734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2273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5" presetClass="entr" presetSubtype="0" fill="hold" grpId="0" nodeType="clickEffect">
                                  <p:stCondLst>
                                    <p:cond delay="0"/>
                                  </p:stCondLst>
                                  <p:childTnLst>
                                    <p:set>
                                      <p:cBhvr>
                                        <p:cTn id="31" dur="1" fill="hold">
                                          <p:stCondLst>
                                            <p:cond delay="0"/>
                                          </p:stCondLst>
                                        </p:cTn>
                                        <p:tgtEl>
                                          <p:spTgt spid="227338"/>
                                        </p:tgtEl>
                                        <p:attrNameLst>
                                          <p:attrName>style.visibility</p:attrName>
                                        </p:attrNameLst>
                                      </p:cBhvr>
                                      <p:to>
                                        <p:strVal val="visible"/>
                                      </p:to>
                                    </p:set>
                                    <p:anim calcmode="lin" valueType="num">
                                      <p:cBhvr>
                                        <p:cTn id="32" dur="500" decel="50000" fill="hold">
                                          <p:stCondLst>
                                            <p:cond delay="0"/>
                                          </p:stCondLst>
                                        </p:cTn>
                                        <p:tgtEl>
                                          <p:spTgt spid="227338"/>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27338"/>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27338"/>
                                        </p:tgtEl>
                                        <p:attrNameLst>
                                          <p:attrName>ppt_w</p:attrName>
                                        </p:attrNameLst>
                                      </p:cBhvr>
                                      <p:tavLst>
                                        <p:tav tm="0">
                                          <p:val>
                                            <p:strVal val="#ppt_w*.05"/>
                                          </p:val>
                                        </p:tav>
                                        <p:tav tm="100000">
                                          <p:val>
                                            <p:strVal val="#ppt_w"/>
                                          </p:val>
                                        </p:tav>
                                      </p:tavLst>
                                    </p:anim>
                                    <p:anim calcmode="lin" valueType="num">
                                      <p:cBhvr>
                                        <p:cTn id="35" dur="1000" fill="hold"/>
                                        <p:tgtEl>
                                          <p:spTgt spid="227338"/>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27338"/>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27338"/>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27338"/>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27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4" grpId="0"/>
      <p:bldP spid="2273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1860550" y="207963"/>
            <a:ext cx="5422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3200">
                <a:solidFill>
                  <a:srgbClr val="CC3300"/>
                </a:solidFill>
                <a:cs typeface="+mn-cs"/>
              </a:rPr>
              <a:t>FORMER CONFEDERATES</a:t>
            </a:r>
          </a:p>
        </p:txBody>
      </p:sp>
      <p:sp>
        <p:nvSpPr>
          <p:cNvPr id="229381" name="Rectangle 5"/>
          <p:cNvSpPr>
            <a:spLocks noChangeArrowheads="1"/>
          </p:cNvSpPr>
          <p:nvPr/>
        </p:nvSpPr>
        <p:spPr bwMode="auto">
          <a:xfrm>
            <a:off x="838200" y="838200"/>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solidFill>
                  <a:srgbClr val="000099"/>
                </a:solidFill>
                <a:cs typeface="+mn-cs"/>
              </a:rPr>
              <a:t>After the Civil War, the property of former Confederates was taken from them.</a:t>
            </a:r>
          </a:p>
        </p:txBody>
      </p:sp>
      <p:sp>
        <p:nvSpPr>
          <p:cNvPr id="229382" name="Rectangle 6"/>
          <p:cNvSpPr>
            <a:spLocks noChangeArrowheads="1"/>
          </p:cNvSpPr>
          <p:nvPr/>
        </p:nvSpPr>
        <p:spPr bwMode="auto">
          <a:xfrm>
            <a:off x="609600" y="1752600"/>
            <a:ext cx="7924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400" dirty="0">
                <a:cs typeface="+mn-cs"/>
              </a:rPr>
              <a:t>They also had many of their rights taken away, including the right to</a:t>
            </a:r>
            <a:r>
              <a:rPr lang="mr-IN" sz="2400" dirty="0">
                <a:cs typeface="+mn-cs"/>
              </a:rPr>
              <a:t>…</a:t>
            </a:r>
            <a:endParaRPr lang="en-US" sz="2400" dirty="0">
              <a:cs typeface="+mn-cs"/>
            </a:endParaRPr>
          </a:p>
        </p:txBody>
      </p:sp>
      <p:sp>
        <p:nvSpPr>
          <p:cNvPr id="229383" name="Rectangle 7"/>
          <p:cNvSpPr>
            <a:spLocks noChangeArrowheads="1"/>
          </p:cNvSpPr>
          <p:nvPr/>
        </p:nvSpPr>
        <p:spPr bwMode="auto">
          <a:xfrm>
            <a:off x="457200" y="2743200"/>
            <a:ext cx="36576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dirty="0">
                <a:solidFill>
                  <a:srgbClr val="9900FF"/>
                </a:solidFill>
                <a:cs typeface="+mn-cs"/>
              </a:rPr>
              <a:t>-vote</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-hold public office</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-practice law</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-serve as jurors</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-sue in court</a:t>
            </a:r>
          </a:p>
          <a:p>
            <a:pPr eaLnBrk="1" hangingPunct="1">
              <a:defRPr/>
            </a:pPr>
            <a:endParaRPr lang="en-US" sz="2000" dirty="0">
              <a:solidFill>
                <a:srgbClr val="9900FF"/>
              </a:solidFill>
              <a:cs typeface="+mn-cs"/>
            </a:endParaRPr>
          </a:p>
          <a:p>
            <a:pPr eaLnBrk="1" hangingPunct="1">
              <a:defRPr/>
            </a:pPr>
            <a:r>
              <a:rPr lang="en-US" sz="2000" dirty="0">
                <a:solidFill>
                  <a:srgbClr val="9900FF"/>
                </a:solidFill>
                <a:cs typeface="+mn-cs"/>
              </a:rPr>
              <a:t>-defend themselves in </a:t>
            </a:r>
          </a:p>
          <a:p>
            <a:pPr eaLnBrk="1" hangingPunct="1">
              <a:defRPr/>
            </a:pPr>
            <a:r>
              <a:rPr lang="en-US" sz="2000" dirty="0">
                <a:solidFill>
                  <a:srgbClr val="9900FF"/>
                </a:solidFill>
                <a:cs typeface="+mn-cs"/>
              </a:rPr>
              <a:t>lawsuits brought by others</a:t>
            </a:r>
          </a:p>
        </p:txBody>
      </p:sp>
      <p:pic>
        <p:nvPicPr>
          <p:cNvPr id="229385"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3124200"/>
            <a:ext cx="4495800"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29385"/>
                                        </p:tgtEl>
                                        <p:attrNameLst>
                                          <p:attrName>style.visibility</p:attrName>
                                        </p:attrNameLst>
                                      </p:cBhvr>
                                      <p:to>
                                        <p:strVal val="visible"/>
                                      </p:to>
                                    </p:set>
                                    <p:animEffect transition="in" filter="fade">
                                      <p:cBhvr>
                                        <p:cTn id="7" dur="770" decel="100000"/>
                                        <p:tgtEl>
                                          <p:spTgt spid="229385"/>
                                        </p:tgtEl>
                                      </p:cBhvr>
                                    </p:animEffect>
                                    <p:animScale>
                                      <p:cBhvr>
                                        <p:cTn id="8" dur="770" decel="100000"/>
                                        <p:tgtEl>
                                          <p:spTgt spid="229385"/>
                                        </p:tgtEl>
                                      </p:cBhvr>
                                      <p:from x="10000" y="10000"/>
                                      <p:to x="200000" y="450000"/>
                                    </p:animScale>
                                    <p:animScale>
                                      <p:cBhvr>
                                        <p:cTn id="9" dur="1230" accel="100000" fill="hold">
                                          <p:stCondLst>
                                            <p:cond delay="770"/>
                                          </p:stCondLst>
                                        </p:cTn>
                                        <p:tgtEl>
                                          <p:spTgt spid="229385"/>
                                        </p:tgtEl>
                                      </p:cBhvr>
                                      <p:from x="200000" y="450000"/>
                                      <p:to x="100000" y="100000"/>
                                    </p:animScale>
                                    <p:set>
                                      <p:cBhvr>
                                        <p:cTn id="10" dur="770" fill="hold"/>
                                        <p:tgtEl>
                                          <p:spTgt spid="229385"/>
                                        </p:tgtEl>
                                        <p:attrNameLst>
                                          <p:attrName>ppt_x</p:attrName>
                                        </p:attrNameLst>
                                      </p:cBhvr>
                                      <p:to>
                                        <p:strVal val="(0.5)"/>
                                      </p:to>
                                    </p:set>
                                    <p:anim from="(0.5)" to="(#ppt_x)" calcmode="lin" valueType="num">
                                      <p:cBhvr>
                                        <p:cTn id="11" dur="1230" accel="100000" fill="hold">
                                          <p:stCondLst>
                                            <p:cond delay="770"/>
                                          </p:stCondLst>
                                        </p:cTn>
                                        <p:tgtEl>
                                          <p:spTgt spid="229385"/>
                                        </p:tgtEl>
                                        <p:attrNameLst>
                                          <p:attrName>ppt_x</p:attrName>
                                        </p:attrNameLst>
                                      </p:cBhvr>
                                    </p:anim>
                                    <p:set>
                                      <p:cBhvr>
                                        <p:cTn id="12" dur="770" fill="hold"/>
                                        <p:tgtEl>
                                          <p:spTgt spid="229385"/>
                                        </p:tgtEl>
                                        <p:attrNameLst>
                                          <p:attrName>ppt_y</p:attrName>
                                        </p:attrNameLst>
                                      </p:cBhvr>
                                      <p:to>
                                        <p:strVal val="(#ppt_y+0.4)"/>
                                      </p:to>
                                    </p:set>
                                    <p:anim from="(#ppt_y+0.4)" to="(#ppt_y)" calcmode="lin" valueType="num">
                                      <p:cBhvr>
                                        <p:cTn id="13" dur="1230" accel="100000" fill="hold">
                                          <p:stCondLst>
                                            <p:cond delay="770"/>
                                          </p:stCondLst>
                                        </p:cTn>
                                        <p:tgtEl>
                                          <p:spTgt spid="22938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229381">
                                            <p:txEl>
                                              <p:pRg st="0" end="0"/>
                                            </p:txEl>
                                          </p:spTgt>
                                        </p:tgtEl>
                                        <p:attrNameLst>
                                          <p:attrName>style.visibility</p:attrName>
                                        </p:attrNameLst>
                                      </p:cBhvr>
                                      <p:to>
                                        <p:strVal val="visible"/>
                                      </p:to>
                                    </p:set>
                                    <p:anim calcmode="lin" valueType="num">
                                      <p:cBhvr>
                                        <p:cTn id="18" dur="500" fill="hold"/>
                                        <p:tgtEl>
                                          <p:spTgt spid="22938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29381">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22938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2938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2938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229382">
                                            <p:txEl>
                                              <p:pRg st="0" end="0"/>
                                            </p:txEl>
                                          </p:spTgt>
                                        </p:tgtEl>
                                        <p:attrNameLst>
                                          <p:attrName>style.visibility</p:attrName>
                                        </p:attrNameLst>
                                      </p:cBhvr>
                                      <p:to>
                                        <p:strVal val="visible"/>
                                      </p:to>
                                    </p:set>
                                    <p:anim calcmode="discrete" valueType="clr">
                                      <p:cBhvr override="childStyle">
                                        <p:cTn id="27" dur="80"/>
                                        <p:tgtEl>
                                          <p:spTgt spid="22938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29382">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229382">
                                            <p:txEl>
                                              <p:pRg st="0" end="0"/>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229383">
                                            <p:txEl>
                                              <p:pRg st="0" end="0"/>
                                            </p:txEl>
                                          </p:spTgt>
                                        </p:tgtEl>
                                        <p:attrNameLst>
                                          <p:attrName>style.visibility</p:attrName>
                                        </p:attrNameLst>
                                      </p:cBhvr>
                                      <p:to>
                                        <p:strVal val="visible"/>
                                      </p:to>
                                    </p:set>
                                    <p:anim calcmode="lin" valueType="num">
                                      <p:cBhvr additive="base">
                                        <p:cTn id="34" dur="500" fill="hold"/>
                                        <p:tgtEl>
                                          <p:spTgt spid="229383">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293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229383">
                                            <p:txEl>
                                              <p:pRg st="2" end="2"/>
                                            </p:txEl>
                                          </p:spTgt>
                                        </p:tgtEl>
                                        <p:attrNameLst>
                                          <p:attrName>style.visibility</p:attrName>
                                        </p:attrNameLst>
                                      </p:cBhvr>
                                      <p:to>
                                        <p:strVal val="visible"/>
                                      </p:to>
                                    </p:set>
                                    <p:anim calcmode="lin" valueType="num">
                                      <p:cBhvr additive="base">
                                        <p:cTn id="40" dur="500" fill="hold"/>
                                        <p:tgtEl>
                                          <p:spTgt spid="229383">
                                            <p:txEl>
                                              <p:pRg st="2" end="2"/>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293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nodeType="clickEffect">
                                  <p:stCondLst>
                                    <p:cond delay="0"/>
                                  </p:stCondLst>
                                  <p:childTnLst>
                                    <p:set>
                                      <p:cBhvr>
                                        <p:cTn id="45" dur="1" fill="hold">
                                          <p:stCondLst>
                                            <p:cond delay="0"/>
                                          </p:stCondLst>
                                        </p:cTn>
                                        <p:tgtEl>
                                          <p:spTgt spid="229383">
                                            <p:txEl>
                                              <p:pRg st="4" end="4"/>
                                            </p:txEl>
                                          </p:spTgt>
                                        </p:tgtEl>
                                        <p:attrNameLst>
                                          <p:attrName>style.visibility</p:attrName>
                                        </p:attrNameLst>
                                      </p:cBhvr>
                                      <p:to>
                                        <p:strVal val="visible"/>
                                      </p:to>
                                    </p:set>
                                    <p:anim calcmode="lin" valueType="num">
                                      <p:cBhvr additive="base">
                                        <p:cTn id="46" dur="500" fill="hold"/>
                                        <p:tgtEl>
                                          <p:spTgt spid="229383">
                                            <p:txEl>
                                              <p:pRg st="4" end="4"/>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293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nodeType="clickEffect">
                                  <p:stCondLst>
                                    <p:cond delay="0"/>
                                  </p:stCondLst>
                                  <p:childTnLst>
                                    <p:set>
                                      <p:cBhvr>
                                        <p:cTn id="51" dur="1" fill="hold">
                                          <p:stCondLst>
                                            <p:cond delay="0"/>
                                          </p:stCondLst>
                                        </p:cTn>
                                        <p:tgtEl>
                                          <p:spTgt spid="229383">
                                            <p:txEl>
                                              <p:pRg st="6" end="6"/>
                                            </p:txEl>
                                          </p:spTgt>
                                        </p:tgtEl>
                                        <p:attrNameLst>
                                          <p:attrName>style.visibility</p:attrName>
                                        </p:attrNameLst>
                                      </p:cBhvr>
                                      <p:to>
                                        <p:strVal val="visible"/>
                                      </p:to>
                                    </p:set>
                                    <p:anim calcmode="lin" valueType="num">
                                      <p:cBhvr additive="base">
                                        <p:cTn id="52" dur="500" fill="hold"/>
                                        <p:tgtEl>
                                          <p:spTgt spid="229383">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2293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nodeType="clickEffect">
                                  <p:stCondLst>
                                    <p:cond delay="0"/>
                                  </p:stCondLst>
                                  <p:childTnLst>
                                    <p:set>
                                      <p:cBhvr>
                                        <p:cTn id="57" dur="1" fill="hold">
                                          <p:stCondLst>
                                            <p:cond delay="0"/>
                                          </p:stCondLst>
                                        </p:cTn>
                                        <p:tgtEl>
                                          <p:spTgt spid="229383">
                                            <p:txEl>
                                              <p:pRg st="8" end="8"/>
                                            </p:txEl>
                                          </p:spTgt>
                                        </p:tgtEl>
                                        <p:attrNameLst>
                                          <p:attrName>style.visibility</p:attrName>
                                        </p:attrNameLst>
                                      </p:cBhvr>
                                      <p:to>
                                        <p:strVal val="visible"/>
                                      </p:to>
                                    </p:set>
                                    <p:anim calcmode="lin" valueType="num">
                                      <p:cBhvr additive="base">
                                        <p:cTn id="58" dur="500" fill="hold"/>
                                        <p:tgtEl>
                                          <p:spTgt spid="229383">
                                            <p:txEl>
                                              <p:pRg st="8" end="8"/>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2293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nodeType="clickEffect">
                                  <p:stCondLst>
                                    <p:cond delay="0"/>
                                  </p:stCondLst>
                                  <p:childTnLst>
                                    <p:set>
                                      <p:cBhvr>
                                        <p:cTn id="63" dur="1" fill="hold">
                                          <p:stCondLst>
                                            <p:cond delay="0"/>
                                          </p:stCondLst>
                                        </p:cTn>
                                        <p:tgtEl>
                                          <p:spTgt spid="229383">
                                            <p:txEl>
                                              <p:pRg st="10" end="10"/>
                                            </p:txEl>
                                          </p:spTgt>
                                        </p:tgtEl>
                                        <p:attrNameLst>
                                          <p:attrName>style.visibility</p:attrName>
                                        </p:attrNameLst>
                                      </p:cBhvr>
                                      <p:to>
                                        <p:strVal val="visible"/>
                                      </p:to>
                                    </p:set>
                                    <p:anim calcmode="lin" valueType="num">
                                      <p:cBhvr additive="base">
                                        <p:cTn id="64" dur="500" fill="hold"/>
                                        <p:tgtEl>
                                          <p:spTgt spid="229383">
                                            <p:txEl>
                                              <p:pRg st="10" end="1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229383">
                                            <p:txEl>
                                              <p:pRg st="10" end="10"/>
                                            </p:txEl>
                                          </p:spTgt>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229383">
                                            <p:txEl>
                                              <p:pRg st="11" end="11"/>
                                            </p:txEl>
                                          </p:spTgt>
                                        </p:tgtEl>
                                        <p:attrNameLst>
                                          <p:attrName>style.visibility</p:attrName>
                                        </p:attrNameLst>
                                      </p:cBhvr>
                                      <p:to>
                                        <p:strVal val="visible"/>
                                      </p:to>
                                    </p:set>
                                    <p:anim calcmode="lin" valueType="num">
                                      <p:cBhvr additive="base">
                                        <p:cTn id="68" dur="500" fill="hold"/>
                                        <p:tgtEl>
                                          <p:spTgt spid="229383">
                                            <p:txEl>
                                              <p:pRg st="11" end="11"/>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22938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1143000" y="196850"/>
            <a:ext cx="6858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2800">
                <a:solidFill>
                  <a:srgbClr val="CC3300"/>
                </a:solidFill>
                <a:cs typeface="+mn-cs"/>
              </a:rPr>
              <a:t>EFFORTS TO CONTROL BLACKS DURING RECONSTRUCTION</a:t>
            </a:r>
          </a:p>
        </p:txBody>
      </p:sp>
      <p:sp>
        <p:nvSpPr>
          <p:cNvPr id="231429" name="Rectangle 5"/>
          <p:cNvSpPr>
            <a:spLocks noChangeArrowheads="1"/>
          </p:cNvSpPr>
          <p:nvPr/>
        </p:nvSpPr>
        <p:spPr bwMode="auto">
          <a:xfrm>
            <a:off x="304800" y="1219200"/>
            <a:ext cx="8534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dirty="0">
                <a:solidFill>
                  <a:srgbClr val="000099"/>
                </a:solidFill>
                <a:cs typeface="+mn-cs"/>
              </a:rPr>
              <a:t>Former Confederates blamed blacks for the problems they experienced after the Civil War.  As a result, they turned to drastic measures as a way to get revenge and bring about a return to their antebellum life.</a:t>
            </a:r>
          </a:p>
        </p:txBody>
      </p:sp>
      <p:sp>
        <p:nvSpPr>
          <p:cNvPr id="231430" name="Rectangle 6"/>
          <p:cNvSpPr>
            <a:spLocks noChangeArrowheads="1"/>
          </p:cNvSpPr>
          <p:nvPr/>
        </p:nvSpPr>
        <p:spPr bwMode="auto">
          <a:xfrm>
            <a:off x="304800" y="2286000"/>
            <a:ext cx="411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cs typeface="+mn-cs"/>
              </a:rPr>
              <a:t>Their tactics resulted in the </a:t>
            </a:r>
            <a:r>
              <a:rPr lang="en-US" sz="2000" dirty="0">
                <a:solidFill>
                  <a:srgbClr val="CC3300"/>
                </a:solidFill>
                <a:cs typeface="+mn-cs"/>
              </a:rPr>
              <a:t>emergence of the </a:t>
            </a:r>
            <a:r>
              <a:rPr lang="en-US" sz="2000" dirty="0">
                <a:solidFill>
                  <a:srgbClr val="CC3300"/>
                </a:solidFill>
                <a:cs typeface="+mn-cs"/>
                <a:hlinkClick r:id="rId3"/>
              </a:rPr>
              <a:t>Ku Klux Klan</a:t>
            </a:r>
            <a:r>
              <a:rPr lang="en-US" sz="2000" dirty="0">
                <a:cs typeface="+mn-cs"/>
              </a:rPr>
              <a:t>.</a:t>
            </a:r>
          </a:p>
        </p:txBody>
      </p:sp>
      <p:sp>
        <p:nvSpPr>
          <p:cNvPr id="231431" name="Rectangle 7"/>
          <p:cNvSpPr>
            <a:spLocks noChangeArrowheads="1"/>
          </p:cNvSpPr>
          <p:nvPr/>
        </p:nvSpPr>
        <p:spPr bwMode="auto">
          <a:xfrm>
            <a:off x="533400" y="3048000"/>
            <a:ext cx="35814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dirty="0">
                <a:solidFill>
                  <a:srgbClr val="9900FF"/>
                </a:solidFill>
                <a:cs typeface="+mn-cs"/>
              </a:rPr>
              <a:t>The Klan began in Pulaski, Tennessee as a social club.</a:t>
            </a:r>
          </a:p>
          <a:p>
            <a:pPr algn="ctr" eaLnBrk="1" hangingPunct="1">
              <a:defRPr/>
            </a:pPr>
            <a:endParaRPr lang="en-US" dirty="0">
              <a:solidFill>
                <a:srgbClr val="9900FF"/>
              </a:solidFill>
              <a:cs typeface="+mn-cs"/>
            </a:endParaRPr>
          </a:p>
          <a:p>
            <a:pPr algn="ctr" eaLnBrk="1" hangingPunct="1">
              <a:defRPr/>
            </a:pPr>
            <a:r>
              <a:rPr lang="en-US" dirty="0">
                <a:solidFill>
                  <a:srgbClr val="9900FF"/>
                </a:solidFill>
                <a:cs typeface="+mn-cs"/>
              </a:rPr>
              <a:t>Its members dressed in robes with hoods.</a:t>
            </a:r>
          </a:p>
          <a:p>
            <a:pPr algn="ctr" eaLnBrk="1" hangingPunct="1">
              <a:defRPr/>
            </a:pPr>
            <a:endParaRPr lang="en-US" dirty="0">
              <a:solidFill>
                <a:srgbClr val="9900FF"/>
              </a:solidFill>
              <a:cs typeface="+mn-cs"/>
            </a:endParaRPr>
          </a:p>
          <a:p>
            <a:pPr algn="ctr" eaLnBrk="1" hangingPunct="1">
              <a:defRPr/>
            </a:pPr>
            <a:r>
              <a:rPr lang="en-US" dirty="0">
                <a:solidFill>
                  <a:srgbClr val="9900FF"/>
                </a:solidFill>
                <a:cs typeface="+mn-cs"/>
              </a:rPr>
              <a:t>The objective of the Klan was to terrorize and intimidate blacks.</a:t>
            </a:r>
          </a:p>
          <a:p>
            <a:pPr algn="ctr" eaLnBrk="1" hangingPunct="1">
              <a:defRPr/>
            </a:pPr>
            <a:endParaRPr lang="en-US" dirty="0">
              <a:solidFill>
                <a:srgbClr val="9900FF"/>
              </a:solidFill>
              <a:cs typeface="+mn-cs"/>
            </a:endParaRPr>
          </a:p>
          <a:p>
            <a:pPr algn="ctr" eaLnBrk="1" hangingPunct="1">
              <a:defRPr/>
            </a:pPr>
            <a:r>
              <a:rPr lang="en-US" dirty="0">
                <a:solidFill>
                  <a:srgbClr val="9900FF"/>
                </a:solidFill>
                <a:cs typeface="+mn-cs"/>
              </a:rPr>
              <a:t>They did this through beatings, whippings, and even murder</a:t>
            </a:r>
            <a:r>
              <a:rPr lang="en-US" dirty="0">
                <a:cs typeface="+mn-cs"/>
              </a:rPr>
              <a:t>.</a:t>
            </a:r>
          </a:p>
        </p:txBody>
      </p:sp>
      <p:pic>
        <p:nvPicPr>
          <p:cNvPr id="231435"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5800" y="2743200"/>
            <a:ext cx="4038600"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31429">
                                            <p:txEl>
                                              <p:pRg st="0" end="0"/>
                                            </p:txEl>
                                          </p:spTgt>
                                        </p:tgtEl>
                                        <p:attrNameLst>
                                          <p:attrName>style.visibility</p:attrName>
                                        </p:attrNameLst>
                                      </p:cBhvr>
                                      <p:to>
                                        <p:strVal val="visible"/>
                                      </p:to>
                                    </p:set>
                                    <p:anim calcmode="lin" valueType="num">
                                      <p:cBhvr>
                                        <p:cTn id="7" dur="1000" fill="hold"/>
                                        <p:tgtEl>
                                          <p:spTgt spid="23142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3142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142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31430">
                                            <p:txEl>
                                              <p:pRg st="0" end="0"/>
                                            </p:txEl>
                                          </p:spTgt>
                                        </p:tgtEl>
                                        <p:attrNameLst>
                                          <p:attrName>style.visibility</p:attrName>
                                        </p:attrNameLst>
                                      </p:cBhvr>
                                      <p:to>
                                        <p:strVal val="visible"/>
                                      </p:to>
                                    </p:set>
                                    <p:anim calcmode="discrete" valueType="clr">
                                      <p:cBhvr override="childStyle">
                                        <p:cTn id="14" dur="80"/>
                                        <p:tgtEl>
                                          <p:spTgt spid="2314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143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31430">
                                            <p:txEl>
                                              <p:pRg st="0" end="0"/>
                                            </p:txEl>
                                          </p:spTgt>
                                        </p:tgtEl>
                                        <p:attrNameLst>
                                          <p:attrName>fill.type</p:attrName>
                                        </p:attrNameLst>
                                      </p:cBhvr>
                                      <p:to>
                                        <p:strVal val="solid"/>
                                      </p:to>
                                    </p:set>
                                  </p:childTnLst>
                                </p:cTn>
                              </p:par>
                            </p:childTnLst>
                          </p:cTn>
                        </p:par>
                        <p:par>
                          <p:cTn id="17" fill="hold" nodeType="afterGroup">
                            <p:stCondLst>
                              <p:cond delay="2040"/>
                            </p:stCondLst>
                            <p:childTnLst>
                              <p:par>
                                <p:cTn id="18" presetID="51" presetClass="entr" presetSubtype="0" fill="hold" nodeType="afterEffect">
                                  <p:stCondLst>
                                    <p:cond delay="0"/>
                                  </p:stCondLst>
                                  <p:childTnLst>
                                    <p:set>
                                      <p:cBhvr>
                                        <p:cTn id="19" dur="1" fill="hold">
                                          <p:stCondLst>
                                            <p:cond delay="0"/>
                                          </p:stCondLst>
                                        </p:cTn>
                                        <p:tgtEl>
                                          <p:spTgt spid="231435"/>
                                        </p:tgtEl>
                                        <p:attrNameLst>
                                          <p:attrName>style.visibility</p:attrName>
                                        </p:attrNameLst>
                                      </p:cBhvr>
                                      <p:to>
                                        <p:strVal val="visible"/>
                                      </p:to>
                                    </p:set>
                                    <p:animEffect transition="in" filter="fade">
                                      <p:cBhvr>
                                        <p:cTn id="20" dur="770" decel="100000"/>
                                        <p:tgtEl>
                                          <p:spTgt spid="231435"/>
                                        </p:tgtEl>
                                      </p:cBhvr>
                                    </p:animEffect>
                                    <p:animScale>
                                      <p:cBhvr>
                                        <p:cTn id="21" dur="770" decel="100000"/>
                                        <p:tgtEl>
                                          <p:spTgt spid="231435"/>
                                        </p:tgtEl>
                                      </p:cBhvr>
                                      <p:from x="10000" y="10000"/>
                                      <p:to x="200000" y="450000"/>
                                    </p:animScale>
                                    <p:animScale>
                                      <p:cBhvr>
                                        <p:cTn id="22" dur="1230" accel="100000" fill="hold">
                                          <p:stCondLst>
                                            <p:cond delay="770"/>
                                          </p:stCondLst>
                                        </p:cTn>
                                        <p:tgtEl>
                                          <p:spTgt spid="231435"/>
                                        </p:tgtEl>
                                      </p:cBhvr>
                                      <p:from x="200000" y="450000"/>
                                      <p:to x="100000" y="100000"/>
                                    </p:animScale>
                                    <p:set>
                                      <p:cBhvr>
                                        <p:cTn id="23" dur="770" fill="hold"/>
                                        <p:tgtEl>
                                          <p:spTgt spid="231435"/>
                                        </p:tgtEl>
                                        <p:attrNameLst>
                                          <p:attrName>ppt_x</p:attrName>
                                        </p:attrNameLst>
                                      </p:cBhvr>
                                      <p:to>
                                        <p:strVal val="(0.5)"/>
                                      </p:to>
                                    </p:set>
                                    <p:anim from="(0.5)" to="(#ppt_x)" calcmode="lin" valueType="num">
                                      <p:cBhvr>
                                        <p:cTn id="24" dur="1230" accel="100000" fill="hold">
                                          <p:stCondLst>
                                            <p:cond delay="770"/>
                                          </p:stCondLst>
                                        </p:cTn>
                                        <p:tgtEl>
                                          <p:spTgt spid="231435"/>
                                        </p:tgtEl>
                                        <p:attrNameLst>
                                          <p:attrName>ppt_x</p:attrName>
                                        </p:attrNameLst>
                                      </p:cBhvr>
                                    </p:anim>
                                    <p:set>
                                      <p:cBhvr>
                                        <p:cTn id="25" dur="770" fill="hold"/>
                                        <p:tgtEl>
                                          <p:spTgt spid="231435"/>
                                        </p:tgtEl>
                                        <p:attrNameLst>
                                          <p:attrName>ppt_y</p:attrName>
                                        </p:attrNameLst>
                                      </p:cBhvr>
                                      <p:to>
                                        <p:strVal val="(#ppt_y+0.4)"/>
                                      </p:to>
                                    </p:set>
                                    <p:anim from="(#ppt_y+0.4)" to="(#ppt_y)" calcmode="lin" valueType="num">
                                      <p:cBhvr>
                                        <p:cTn id="26" dur="1230" accel="100000" fill="hold">
                                          <p:stCondLst>
                                            <p:cond delay="770"/>
                                          </p:stCondLst>
                                        </p:cTn>
                                        <p:tgtEl>
                                          <p:spTgt spid="231435"/>
                                        </p:tgtEl>
                                        <p:attrNameLst>
                                          <p:attrName>ppt_y</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1431">
                                            <p:txEl>
                                              <p:pRg st="0" end="0"/>
                                            </p:txEl>
                                          </p:spTgt>
                                        </p:tgtEl>
                                        <p:attrNameLst>
                                          <p:attrName>style.visibility</p:attrName>
                                        </p:attrNameLst>
                                      </p:cBhvr>
                                      <p:to>
                                        <p:strVal val="visible"/>
                                      </p:to>
                                    </p:set>
                                    <p:anim calcmode="lin" valueType="num">
                                      <p:cBhvr additive="base">
                                        <p:cTn id="31" dur="500" fill="hold"/>
                                        <p:tgtEl>
                                          <p:spTgt spid="23143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14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31431">
                                            <p:txEl>
                                              <p:pRg st="2" end="2"/>
                                            </p:txEl>
                                          </p:spTgt>
                                        </p:tgtEl>
                                        <p:attrNameLst>
                                          <p:attrName>style.visibility</p:attrName>
                                        </p:attrNameLst>
                                      </p:cBhvr>
                                      <p:to>
                                        <p:strVal val="visible"/>
                                      </p:to>
                                    </p:set>
                                    <p:anim calcmode="lin" valueType="num">
                                      <p:cBhvr additive="base">
                                        <p:cTn id="37" dur="500" fill="hold"/>
                                        <p:tgtEl>
                                          <p:spTgt spid="231431">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14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31431">
                                            <p:txEl>
                                              <p:pRg st="4" end="4"/>
                                            </p:txEl>
                                          </p:spTgt>
                                        </p:tgtEl>
                                        <p:attrNameLst>
                                          <p:attrName>style.visibility</p:attrName>
                                        </p:attrNameLst>
                                      </p:cBhvr>
                                      <p:to>
                                        <p:strVal val="visible"/>
                                      </p:to>
                                    </p:set>
                                    <p:anim calcmode="lin" valueType="num">
                                      <p:cBhvr additive="base">
                                        <p:cTn id="43" dur="500" fill="hold"/>
                                        <p:tgtEl>
                                          <p:spTgt spid="231431">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14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31431">
                                            <p:txEl>
                                              <p:pRg st="6" end="6"/>
                                            </p:txEl>
                                          </p:spTgt>
                                        </p:tgtEl>
                                        <p:attrNameLst>
                                          <p:attrName>style.visibility</p:attrName>
                                        </p:attrNameLst>
                                      </p:cBhvr>
                                      <p:to>
                                        <p:strVal val="visible"/>
                                      </p:to>
                                    </p:set>
                                    <p:anim calcmode="lin" valueType="num">
                                      <p:cBhvr additive="base">
                                        <p:cTn id="49" dur="500" fill="hold"/>
                                        <p:tgtEl>
                                          <p:spTgt spid="231431">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143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409700" y="131763"/>
            <a:ext cx="63246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3200" dirty="0">
                <a:solidFill>
                  <a:srgbClr val="CC3300"/>
                </a:solidFill>
                <a:cs typeface="+mn-cs"/>
              </a:rPr>
              <a:t>Former Confederates promoted Black </a:t>
            </a:r>
            <a:r>
              <a:rPr lang="en-US" sz="3200" dirty="0">
                <a:solidFill>
                  <a:srgbClr val="BF1F04"/>
                </a:solidFill>
                <a:cs typeface="+mn-cs"/>
              </a:rPr>
              <a:t>Codes.</a:t>
            </a:r>
          </a:p>
        </p:txBody>
      </p:sp>
      <p:sp>
        <p:nvSpPr>
          <p:cNvPr id="233477" name="Rectangle 5"/>
          <p:cNvSpPr>
            <a:spLocks noChangeArrowheads="1"/>
          </p:cNvSpPr>
          <p:nvPr/>
        </p:nvSpPr>
        <p:spPr bwMode="auto">
          <a:xfrm>
            <a:off x="304800" y="1203325"/>
            <a:ext cx="8572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2000" dirty="0">
                <a:solidFill>
                  <a:srgbClr val="000099"/>
                </a:solidFill>
                <a:cs typeface="+mn-cs"/>
              </a:rPr>
              <a:t>The Black Codes were designed to restrict the rights of the freedmen.</a:t>
            </a:r>
          </a:p>
        </p:txBody>
      </p:sp>
      <p:sp>
        <p:nvSpPr>
          <p:cNvPr id="233478" name="Rectangle 6"/>
          <p:cNvSpPr>
            <a:spLocks noChangeArrowheads="1"/>
          </p:cNvSpPr>
          <p:nvPr/>
        </p:nvSpPr>
        <p:spPr bwMode="auto">
          <a:xfrm>
            <a:off x="1600200" y="1752600"/>
            <a:ext cx="1804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defRPr/>
            </a:pPr>
            <a:r>
              <a:rPr lang="en-US" sz="2400" dirty="0">
                <a:solidFill>
                  <a:srgbClr val="CC3300"/>
                </a:solidFill>
                <a:cs typeface="+mn-cs"/>
              </a:rPr>
              <a:t>The Codes</a:t>
            </a:r>
            <a:r>
              <a:rPr lang="en-US" dirty="0">
                <a:solidFill>
                  <a:srgbClr val="CC3300"/>
                </a:solidFill>
                <a:cs typeface="+mn-cs"/>
              </a:rPr>
              <a:t> </a:t>
            </a:r>
          </a:p>
        </p:txBody>
      </p:sp>
      <p:sp>
        <p:nvSpPr>
          <p:cNvPr id="233479" name="Rectangle 7"/>
          <p:cNvSpPr>
            <a:spLocks noChangeArrowheads="1"/>
          </p:cNvSpPr>
          <p:nvPr/>
        </p:nvSpPr>
        <p:spPr bwMode="auto">
          <a:xfrm>
            <a:off x="228600" y="2201863"/>
            <a:ext cx="45720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dirty="0">
                <a:solidFill>
                  <a:srgbClr val="000099"/>
                </a:solidFill>
                <a:cs typeface="+mn-cs"/>
              </a:rPr>
              <a:t>-controlled the types of jobs freedmen could have.</a:t>
            </a:r>
          </a:p>
          <a:p>
            <a:pPr eaLnBrk="1" hangingPunct="1">
              <a:defRPr/>
            </a:pPr>
            <a:r>
              <a:rPr lang="en-US" dirty="0">
                <a:solidFill>
                  <a:srgbClr val="9900FF"/>
                </a:solidFill>
                <a:cs typeface="+mn-cs"/>
              </a:rPr>
              <a:t>-permitted whipping as a punishment.</a:t>
            </a:r>
          </a:p>
          <a:p>
            <a:pPr eaLnBrk="1" hangingPunct="1">
              <a:defRPr/>
            </a:pPr>
            <a:r>
              <a:rPr lang="en-US" dirty="0">
                <a:solidFill>
                  <a:srgbClr val="000099"/>
                </a:solidFill>
                <a:cs typeface="+mn-cs"/>
              </a:rPr>
              <a:t>-established work hours from sunrise to sunset, six days per week.</a:t>
            </a:r>
          </a:p>
          <a:p>
            <a:pPr eaLnBrk="1" hangingPunct="1">
              <a:defRPr/>
            </a:pPr>
            <a:r>
              <a:rPr lang="en-US" dirty="0">
                <a:solidFill>
                  <a:srgbClr val="9900FF"/>
                </a:solidFill>
                <a:cs typeface="+mn-cs"/>
              </a:rPr>
              <a:t>-permitted the imprisonment of unemployed blacks.</a:t>
            </a:r>
          </a:p>
          <a:p>
            <a:pPr eaLnBrk="1" hangingPunct="1">
              <a:defRPr/>
            </a:pPr>
            <a:r>
              <a:rPr lang="en-US" dirty="0">
                <a:solidFill>
                  <a:srgbClr val="000099"/>
                </a:solidFill>
                <a:cs typeface="+mn-cs"/>
              </a:rPr>
              <a:t>-took away the right of blacks to vote.</a:t>
            </a:r>
          </a:p>
          <a:p>
            <a:pPr eaLnBrk="1" hangingPunct="1">
              <a:defRPr/>
            </a:pPr>
            <a:r>
              <a:rPr lang="en-US" dirty="0">
                <a:solidFill>
                  <a:srgbClr val="9900FF"/>
                </a:solidFill>
                <a:cs typeface="+mn-cs"/>
              </a:rPr>
              <a:t>-did not permit blacks to serve on juries</a:t>
            </a:r>
            <a:r>
              <a:rPr lang="en-US" dirty="0">
                <a:solidFill>
                  <a:schemeClr val="tx2"/>
                </a:solidFill>
                <a:cs typeface="+mn-cs"/>
              </a:rPr>
              <a:t>.</a:t>
            </a:r>
          </a:p>
          <a:p>
            <a:pPr eaLnBrk="1" hangingPunct="1">
              <a:defRPr/>
            </a:pPr>
            <a:r>
              <a:rPr lang="en-US" dirty="0">
                <a:solidFill>
                  <a:srgbClr val="000099"/>
                </a:solidFill>
                <a:cs typeface="+mn-cs"/>
              </a:rPr>
              <a:t>-did not permit blacks to testify against whites in courts.</a:t>
            </a:r>
          </a:p>
          <a:p>
            <a:pPr eaLnBrk="1" hangingPunct="1">
              <a:defRPr/>
            </a:pPr>
            <a:r>
              <a:rPr lang="en-US" dirty="0">
                <a:solidFill>
                  <a:srgbClr val="9900FF"/>
                </a:solidFill>
                <a:cs typeface="+mn-cs"/>
              </a:rPr>
              <a:t>-did not permit marriage between the races.</a:t>
            </a:r>
          </a:p>
        </p:txBody>
      </p:sp>
      <p:sp>
        <p:nvSpPr>
          <p:cNvPr id="233480" name="Rectangle 8"/>
          <p:cNvSpPr>
            <a:spLocks noChangeArrowheads="1"/>
          </p:cNvSpPr>
          <p:nvPr/>
        </p:nvSpPr>
        <p:spPr bwMode="auto">
          <a:xfrm>
            <a:off x="4724400" y="4953000"/>
            <a:ext cx="422275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dirty="0">
                <a:cs typeface="+mn-cs"/>
              </a:rPr>
              <a:t>Congress reacted to the Black Codes by passing the Civil Rights Act of 1866 and the Fourteenth Amendment to the United States Constitution.  Both of these acts gave blacks the rights of citizenship.</a:t>
            </a:r>
          </a:p>
        </p:txBody>
      </p:sp>
      <p:pic>
        <p:nvPicPr>
          <p:cNvPr id="233483"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2025650"/>
            <a:ext cx="3429000"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33477"/>
                                        </p:tgtEl>
                                        <p:attrNameLst>
                                          <p:attrName>style.visibility</p:attrName>
                                        </p:attrNameLst>
                                      </p:cBhvr>
                                      <p:to>
                                        <p:strVal val="visible"/>
                                      </p:to>
                                    </p:set>
                                    <p:animEffect transition="in" filter="fade">
                                      <p:cBhvr>
                                        <p:cTn id="7" dur="500"/>
                                        <p:tgtEl>
                                          <p:spTgt spid="233477"/>
                                        </p:tgtEl>
                                      </p:cBhvr>
                                    </p:animEffect>
                                    <p:anim calcmode="lin" valueType="num">
                                      <p:cBhvr>
                                        <p:cTn id="8" dur="500" fill="hold"/>
                                        <p:tgtEl>
                                          <p:spTgt spid="233477"/>
                                        </p:tgtEl>
                                        <p:attrNameLst>
                                          <p:attrName>ppt_x</p:attrName>
                                        </p:attrNameLst>
                                      </p:cBhvr>
                                      <p:tavLst>
                                        <p:tav tm="0">
                                          <p:val>
                                            <p:strVal val="#ppt_x-.1"/>
                                          </p:val>
                                        </p:tav>
                                        <p:tav tm="100000">
                                          <p:val>
                                            <p:strVal val="#ppt_x"/>
                                          </p:val>
                                        </p:tav>
                                      </p:tavLst>
                                    </p:anim>
                                    <p:anim calcmode="lin" valueType="num">
                                      <p:cBhvr>
                                        <p:cTn id="9" dur="500" fill="hold"/>
                                        <p:tgtEl>
                                          <p:spTgt spid="233477"/>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33478">
                                            <p:txEl>
                                              <p:pRg st="0" end="0"/>
                                            </p:txEl>
                                          </p:spTgt>
                                        </p:tgtEl>
                                        <p:attrNameLst>
                                          <p:attrName>style.visibility</p:attrName>
                                        </p:attrNameLst>
                                      </p:cBhvr>
                                      <p:to>
                                        <p:strVal val="visible"/>
                                      </p:to>
                                    </p:set>
                                    <p:anim calcmode="discrete" valueType="clr">
                                      <p:cBhvr override="childStyle">
                                        <p:cTn id="14" dur="80"/>
                                        <p:tgtEl>
                                          <p:spTgt spid="2334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347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33478">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9" fill="hold" nodeType="clickEffect">
                                  <p:stCondLst>
                                    <p:cond delay="0"/>
                                  </p:stCondLst>
                                  <p:childTnLst>
                                    <p:set>
                                      <p:cBhvr>
                                        <p:cTn id="20" dur="1" fill="hold">
                                          <p:stCondLst>
                                            <p:cond delay="0"/>
                                          </p:stCondLst>
                                        </p:cTn>
                                        <p:tgtEl>
                                          <p:spTgt spid="233479">
                                            <p:txEl>
                                              <p:pRg st="0" end="0"/>
                                            </p:txEl>
                                          </p:spTgt>
                                        </p:tgtEl>
                                        <p:attrNameLst>
                                          <p:attrName>style.visibility</p:attrName>
                                        </p:attrNameLst>
                                      </p:cBhvr>
                                      <p:to>
                                        <p:strVal val="visible"/>
                                      </p:to>
                                    </p:set>
                                    <p:anim calcmode="lin" valueType="num">
                                      <p:cBhvr additive="base">
                                        <p:cTn id="21" dur="500" fill="hold"/>
                                        <p:tgtEl>
                                          <p:spTgt spid="233479">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3347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9" fill="hold" nodeType="clickEffect">
                                  <p:stCondLst>
                                    <p:cond delay="0"/>
                                  </p:stCondLst>
                                  <p:childTnLst>
                                    <p:set>
                                      <p:cBhvr>
                                        <p:cTn id="26" dur="1" fill="hold">
                                          <p:stCondLst>
                                            <p:cond delay="0"/>
                                          </p:stCondLst>
                                        </p:cTn>
                                        <p:tgtEl>
                                          <p:spTgt spid="233479">
                                            <p:txEl>
                                              <p:pRg st="1" end="1"/>
                                            </p:txEl>
                                          </p:spTgt>
                                        </p:tgtEl>
                                        <p:attrNameLst>
                                          <p:attrName>style.visibility</p:attrName>
                                        </p:attrNameLst>
                                      </p:cBhvr>
                                      <p:to>
                                        <p:strVal val="visible"/>
                                      </p:to>
                                    </p:set>
                                    <p:anim calcmode="lin" valueType="num">
                                      <p:cBhvr additive="base">
                                        <p:cTn id="27" dur="500" fill="hold"/>
                                        <p:tgtEl>
                                          <p:spTgt spid="233479">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3347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9" fill="hold" nodeType="clickEffect">
                                  <p:stCondLst>
                                    <p:cond delay="0"/>
                                  </p:stCondLst>
                                  <p:childTnLst>
                                    <p:set>
                                      <p:cBhvr>
                                        <p:cTn id="32" dur="1" fill="hold">
                                          <p:stCondLst>
                                            <p:cond delay="0"/>
                                          </p:stCondLst>
                                        </p:cTn>
                                        <p:tgtEl>
                                          <p:spTgt spid="233479">
                                            <p:txEl>
                                              <p:pRg st="2" end="2"/>
                                            </p:txEl>
                                          </p:spTgt>
                                        </p:tgtEl>
                                        <p:attrNameLst>
                                          <p:attrName>style.visibility</p:attrName>
                                        </p:attrNameLst>
                                      </p:cBhvr>
                                      <p:to>
                                        <p:strVal val="visible"/>
                                      </p:to>
                                    </p:set>
                                    <p:anim calcmode="lin" valueType="num">
                                      <p:cBhvr additive="base">
                                        <p:cTn id="33" dur="500" fill="hold"/>
                                        <p:tgtEl>
                                          <p:spTgt spid="233479">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3347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9" fill="hold" nodeType="clickEffect">
                                  <p:stCondLst>
                                    <p:cond delay="0"/>
                                  </p:stCondLst>
                                  <p:childTnLst>
                                    <p:set>
                                      <p:cBhvr>
                                        <p:cTn id="38" dur="1" fill="hold">
                                          <p:stCondLst>
                                            <p:cond delay="0"/>
                                          </p:stCondLst>
                                        </p:cTn>
                                        <p:tgtEl>
                                          <p:spTgt spid="233479">
                                            <p:txEl>
                                              <p:pRg st="3" end="3"/>
                                            </p:txEl>
                                          </p:spTgt>
                                        </p:tgtEl>
                                        <p:attrNameLst>
                                          <p:attrName>style.visibility</p:attrName>
                                        </p:attrNameLst>
                                      </p:cBhvr>
                                      <p:to>
                                        <p:strVal val="visible"/>
                                      </p:to>
                                    </p:set>
                                    <p:anim calcmode="lin" valueType="num">
                                      <p:cBhvr additive="base">
                                        <p:cTn id="39" dur="500" fill="hold"/>
                                        <p:tgtEl>
                                          <p:spTgt spid="233479">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3347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9" fill="hold" nodeType="clickEffect">
                                  <p:stCondLst>
                                    <p:cond delay="0"/>
                                  </p:stCondLst>
                                  <p:childTnLst>
                                    <p:set>
                                      <p:cBhvr>
                                        <p:cTn id="44" dur="1" fill="hold">
                                          <p:stCondLst>
                                            <p:cond delay="0"/>
                                          </p:stCondLst>
                                        </p:cTn>
                                        <p:tgtEl>
                                          <p:spTgt spid="233479">
                                            <p:txEl>
                                              <p:pRg st="4" end="4"/>
                                            </p:txEl>
                                          </p:spTgt>
                                        </p:tgtEl>
                                        <p:attrNameLst>
                                          <p:attrName>style.visibility</p:attrName>
                                        </p:attrNameLst>
                                      </p:cBhvr>
                                      <p:to>
                                        <p:strVal val="visible"/>
                                      </p:to>
                                    </p:set>
                                    <p:anim calcmode="lin" valueType="num">
                                      <p:cBhvr additive="base">
                                        <p:cTn id="45" dur="500" fill="hold"/>
                                        <p:tgtEl>
                                          <p:spTgt spid="233479">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33479">
                                            <p:txEl>
                                              <p:pRg st="4" end="4"/>
                                            </p:txEl>
                                          </p:spTgt>
                                        </p:tgtEl>
                                        <p:attrNameLst>
                                          <p:attrName>ppt_y</p:attrName>
                                        </p:attrNameLst>
                                      </p:cBhvr>
                                      <p:tavLst>
                                        <p:tav tm="0">
                                          <p:val>
                                            <p:strVal val="0-#ppt_h/2"/>
                                          </p:val>
                                        </p:tav>
                                        <p:tav tm="100000">
                                          <p:val>
                                            <p:strVal val="#ppt_y"/>
                                          </p:val>
                                        </p:tav>
                                      </p:tavLst>
                                    </p:anim>
                                  </p:childTnLst>
                                </p:cTn>
                              </p:par>
                            </p:childTnLst>
                          </p:cTn>
                        </p:par>
                        <p:par>
                          <p:cTn id="47" fill="hold" nodeType="afterGroup">
                            <p:stCondLst>
                              <p:cond delay="500"/>
                            </p:stCondLst>
                            <p:childTnLst>
                              <p:par>
                                <p:cTn id="48" presetID="25" presetClass="entr" presetSubtype="0" fill="hold" nodeType="afterEffect">
                                  <p:stCondLst>
                                    <p:cond delay="0"/>
                                  </p:stCondLst>
                                  <p:childTnLst>
                                    <p:set>
                                      <p:cBhvr>
                                        <p:cTn id="49" dur="1" fill="hold">
                                          <p:stCondLst>
                                            <p:cond delay="0"/>
                                          </p:stCondLst>
                                        </p:cTn>
                                        <p:tgtEl>
                                          <p:spTgt spid="233483"/>
                                        </p:tgtEl>
                                        <p:attrNameLst>
                                          <p:attrName>style.visibility</p:attrName>
                                        </p:attrNameLst>
                                      </p:cBhvr>
                                      <p:to>
                                        <p:strVal val="visible"/>
                                      </p:to>
                                    </p:set>
                                    <p:anim calcmode="lin" valueType="num">
                                      <p:cBhvr>
                                        <p:cTn id="50" dur="500" decel="50000" fill="hold">
                                          <p:stCondLst>
                                            <p:cond delay="0"/>
                                          </p:stCondLst>
                                        </p:cTn>
                                        <p:tgtEl>
                                          <p:spTgt spid="233483"/>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233483"/>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233483"/>
                                        </p:tgtEl>
                                        <p:attrNameLst>
                                          <p:attrName>ppt_w</p:attrName>
                                        </p:attrNameLst>
                                      </p:cBhvr>
                                      <p:tavLst>
                                        <p:tav tm="0">
                                          <p:val>
                                            <p:strVal val="#ppt_w*.05"/>
                                          </p:val>
                                        </p:tav>
                                        <p:tav tm="100000">
                                          <p:val>
                                            <p:strVal val="#ppt_w"/>
                                          </p:val>
                                        </p:tav>
                                      </p:tavLst>
                                    </p:anim>
                                    <p:anim calcmode="lin" valueType="num">
                                      <p:cBhvr>
                                        <p:cTn id="53" dur="1000" fill="hold"/>
                                        <p:tgtEl>
                                          <p:spTgt spid="233483"/>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233483"/>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233483"/>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233483"/>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23348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9" fill="hold" nodeType="clickEffect">
                                  <p:stCondLst>
                                    <p:cond delay="0"/>
                                  </p:stCondLst>
                                  <p:childTnLst>
                                    <p:set>
                                      <p:cBhvr>
                                        <p:cTn id="61" dur="1" fill="hold">
                                          <p:stCondLst>
                                            <p:cond delay="0"/>
                                          </p:stCondLst>
                                        </p:cTn>
                                        <p:tgtEl>
                                          <p:spTgt spid="233479">
                                            <p:txEl>
                                              <p:pRg st="5" end="5"/>
                                            </p:txEl>
                                          </p:spTgt>
                                        </p:tgtEl>
                                        <p:attrNameLst>
                                          <p:attrName>style.visibility</p:attrName>
                                        </p:attrNameLst>
                                      </p:cBhvr>
                                      <p:to>
                                        <p:strVal val="visible"/>
                                      </p:to>
                                    </p:set>
                                    <p:anim calcmode="lin" valueType="num">
                                      <p:cBhvr additive="base">
                                        <p:cTn id="62" dur="500" fill="hold"/>
                                        <p:tgtEl>
                                          <p:spTgt spid="233479">
                                            <p:txEl>
                                              <p:pRg st="5" end="5"/>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23347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9" fill="hold" nodeType="clickEffect">
                                  <p:stCondLst>
                                    <p:cond delay="0"/>
                                  </p:stCondLst>
                                  <p:childTnLst>
                                    <p:set>
                                      <p:cBhvr>
                                        <p:cTn id="67" dur="1" fill="hold">
                                          <p:stCondLst>
                                            <p:cond delay="0"/>
                                          </p:stCondLst>
                                        </p:cTn>
                                        <p:tgtEl>
                                          <p:spTgt spid="233479">
                                            <p:txEl>
                                              <p:pRg st="6" end="6"/>
                                            </p:txEl>
                                          </p:spTgt>
                                        </p:tgtEl>
                                        <p:attrNameLst>
                                          <p:attrName>style.visibility</p:attrName>
                                        </p:attrNameLst>
                                      </p:cBhvr>
                                      <p:to>
                                        <p:strVal val="visible"/>
                                      </p:to>
                                    </p:set>
                                    <p:anim calcmode="lin" valueType="num">
                                      <p:cBhvr additive="base">
                                        <p:cTn id="68" dur="500" fill="hold"/>
                                        <p:tgtEl>
                                          <p:spTgt spid="233479">
                                            <p:txEl>
                                              <p:pRg st="6" end="6"/>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233479">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9" fill="hold" nodeType="clickEffect">
                                  <p:stCondLst>
                                    <p:cond delay="0"/>
                                  </p:stCondLst>
                                  <p:childTnLst>
                                    <p:set>
                                      <p:cBhvr>
                                        <p:cTn id="73" dur="1" fill="hold">
                                          <p:stCondLst>
                                            <p:cond delay="0"/>
                                          </p:stCondLst>
                                        </p:cTn>
                                        <p:tgtEl>
                                          <p:spTgt spid="233479">
                                            <p:txEl>
                                              <p:pRg st="7" end="7"/>
                                            </p:txEl>
                                          </p:spTgt>
                                        </p:tgtEl>
                                        <p:attrNameLst>
                                          <p:attrName>style.visibility</p:attrName>
                                        </p:attrNameLst>
                                      </p:cBhvr>
                                      <p:to>
                                        <p:strVal val="visible"/>
                                      </p:to>
                                    </p:set>
                                    <p:anim calcmode="lin" valueType="num">
                                      <p:cBhvr additive="base">
                                        <p:cTn id="74" dur="500" fill="hold"/>
                                        <p:tgtEl>
                                          <p:spTgt spid="233479">
                                            <p:txEl>
                                              <p:pRg st="7" end="7"/>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233479">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30" presetClass="entr" presetSubtype="0" fill="hold" grpId="0" nodeType="clickEffect">
                                  <p:stCondLst>
                                    <p:cond delay="0"/>
                                  </p:stCondLst>
                                  <p:childTnLst>
                                    <p:set>
                                      <p:cBhvr>
                                        <p:cTn id="79" dur="1" fill="hold">
                                          <p:stCondLst>
                                            <p:cond delay="0"/>
                                          </p:stCondLst>
                                        </p:cTn>
                                        <p:tgtEl>
                                          <p:spTgt spid="233480"/>
                                        </p:tgtEl>
                                        <p:attrNameLst>
                                          <p:attrName>style.visibility</p:attrName>
                                        </p:attrNameLst>
                                      </p:cBhvr>
                                      <p:to>
                                        <p:strVal val="visible"/>
                                      </p:to>
                                    </p:set>
                                    <p:animEffect transition="in" filter="fade">
                                      <p:cBhvr>
                                        <p:cTn id="80" dur="800" decel="100000"/>
                                        <p:tgtEl>
                                          <p:spTgt spid="233480"/>
                                        </p:tgtEl>
                                      </p:cBhvr>
                                    </p:animEffect>
                                    <p:anim calcmode="lin" valueType="num">
                                      <p:cBhvr>
                                        <p:cTn id="81" dur="800" decel="100000" fill="hold"/>
                                        <p:tgtEl>
                                          <p:spTgt spid="233480"/>
                                        </p:tgtEl>
                                        <p:attrNameLst>
                                          <p:attrName>style.rotation</p:attrName>
                                        </p:attrNameLst>
                                      </p:cBhvr>
                                      <p:tavLst>
                                        <p:tav tm="0">
                                          <p:val>
                                            <p:fltVal val="-90"/>
                                          </p:val>
                                        </p:tav>
                                        <p:tav tm="100000">
                                          <p:val>
                                            <p:fltVal val="0"/>
                                          </p:val>
                                        </p:tav>
                                      </p:tavLst>
                                    </p:anim>
                                    <p:anim calcmode="lin" valueType="num">
                                      <p:cBhvr>
                                        <p:cTn id="82" dur="800" decel="100000" fill="hold"/>
                                        <p:tgtEl>
                                          <p:spTgt spid="233480"/>
                                        </p:tgtEl>
                                        <p:attrNameLst>
                                          <p:attrName>ppt_x</p:attrName>
                                        </p:attrNameLst>
                                      </p:cBhvr>
                                      <p:tavLst>
                                        <p:tav tm="0">
                                          <p:val>
                                            <p:strVal val="#ppt_x+0.4"/>
                                          </p:val>
                                        </p:tav>
                                        <p:tav tm="100000">
                                          <p:val>
                                            <p:strVal val="#ppt_x-0.05"/>
                                          </p:val>
                                        </p:tav>
                                      </p:tavLst>
                                    </p:anim>
                                    <p:anim calcmode="lin" valueType="num">
                                      <p:cBhvr>
                                        <p:cTn id="83" dur="800" decel="100000" fill="hold"/>
                                        <p:tgtEl>
                                          <p:spTgt spid="233480"/>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233480"/>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23348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p:bldP spid="2334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609600" y="2020888"/>
            <a:ext cx="7924800"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4800" dirty="0" smtClean="0">
                <a:cs typeface="+mn-cs"/>
              </a:rPr>
              <a:t>SECTION 2</a:t>
            </a:r>
          </a:p>
          <a:p>
            <a:pPr algn="ctr" eaLnBrk="1" hangingPunct="1">
              <a:spcBef>
                <a:spcPct val="50000"/>
              </a:spcBef>
              <a:defRPr/>
            </a:pPr>
            <a:endParaRPr lang="en-US" sz="1800" dirty="0" smtClean="0">
              <a:cs typeface="+mn-cs"/>
            </a:endParaRPr>
          </a:p>
          <a:p>
            <a:pPr algn="ctr" eaLnBrk="1" hangingPunct="1">
              <a:spcBef>
                <a:spcPct val="50000"/>
              </a:spcBef>
              <a:defRPr/>
            </a:pPr>
            <a:r>
              <a:rPr lang="en-US" sz="4400" dirty="0" smtClean="0">
                <a:solidFill>
                  <a:srgbClr val="CC3300"/>
                </a:solidFill>
                <a:cs typeface="+mn-cs"/>
              </a:rPr>
              <a:t>Political Changes</a:t>
            </a:r>
          </a:p>
        </p:txBody>
      </p:sp>
      <p:sp>
        <p:nvSpPr>
          <p:cNvPr id="17411" name="Text Box 5"/>
          <p:cNvSpPr txBox="1">
            <a:spLocks noChangeArrowheads="1"/>
          </p:cNvSpPr>
          <p:nvPr/>
        </p:nvSpPr>
        <p:spPr bwMode="auto">
          <a:xfrm>
            <a:off x="6400800" y="59436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endParaRPr lang="en-US" sz="1800" smtClean="0">
              <a:cs typeface="+mn-cs"/>
            </a:endParaRPr>
          </a:p>
        </p:txBody>
      </p:sp>
      <p:sp>
        <p:nvSpPr>
          <p:cNvPr id="17412" name="Text Box 6"/>
          <p:cNvSpPr txBox="1">
            <a:spLocks noChangeArrowheads="1"/>
          </p:cNvSpPr>
          <p:nvPr/>
        </p:nvSpPr>
        <p:spPr bwMode="auto">
          <a:xfrm>
            <a:off x="7010400" y="61722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sz="1800" smtClean="0">
                <a:cs typeface="+mn-cs"/>
                <a:hlinkClick r:id="" action="ppaction://hlinkshowjump?jump=firstslide"/>
              </a:rPr>
              <a:t>Main Menu</a:t>
            </a:r>
            <a:endParaRPr lang="en-US" sz="180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Text Box 4"/>
          <p:cNvSpPr txBox="1">
            <a:spLocks noChangeArrowheads="1"/>
          </p:cNvSpPr>
          <p:nvPr/>
        </p:nvSpPr>
        <p:spPr bwMode="auto">
          <a:xfrm>
            <a:off x="228600" y="247650"/>
            <a:ext cx="8686800"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defRPr/>
            </a:pPr>
            <a:r>
              <a:rPr lang="en-US" dirty="0" smtClean="0">
                <a:solidFill>
                  <a:srgbClr val="CC3300"/>
                </a:solidFill>
                <a:cs typeface="+mn-cs"/>
              </a:rPr>
              <a:t>PROBLEMS IN WEST VIRGINIA AFTER THE CIVIL WAR</a:t>
            </a:r>
          </a:p>
          <a:p>
            <a:pPr algn="ctr" eaLnBrk="1" hangingPunct="1">
              <a:spcBef>
                <a:spcPct val="50000"/>
              </a:spcBef>
              <a:defRPr/>
            </a:pPr>
            <a:r>
              <a:rPr lang="en-US" sz="2800" dirty="0" smtClean="0">
                <a:solidFill>
                  <a:srgbClr val="009900"/>
                </a:solidFill>
                <a:cs typeface="+mn-cs"/>
              </a:rPr>
              <a:t>Problems for West Virginia after the Civil War included</a:t>
            </a:r>
          </a:p>
          <a:p>
            <a:pPr algn="ctr" eaLnBrk="1" hangingPunct="1">
              <a:spcBef>
                <a:spcPct val="50000"/>
              </a:spcBef>
              <a:defRPr/>
            </a:pPr>
            <a:endParaRPr lang="en-US" sz="1600" dirty="0" smtClean="0">
              <a:solidFill>
                <a:srgbClr val="009900"/>
              </a:solidFill>
              <a:cs typeface="+mn-cs"/>
            </a:endParaRPr>
          </a:p>
          <a:p>
            <a:pPr algn="ctr" eaLnBrk="1" hangingPunct="1">
              <a:spcBef>
                <a:spcPct val="50000"/>
              </a:spcBef>
              <a:buFont typeface="Wingdings" charset="0"/>
              <a:buChar char="ü"/>
              <a:defRPr/>
            </a:pPr>
            <a:r>
              <a:rPr lang="en-US" sz="2400" dirty="0" smtClean="0">
                <a:solidFill>
                  <a:srgbClr val="000099"/>
                </a:solidFill>
                <a:cs typeface="+mn-cs"/>
              </a:rPr>
              <a:t>boundary disputes with neighboring states.</a:t>
            </a:r>
          </a:p>
          <a:p>
            <a:pPr algn="ctr" eaLnBrk="1" hangingPunct="1">
              <a:spcBef>
                <a:spcPct val="50000"/>
              </a:spcBef>
              <a:buFont typeface="Wingdings" charset="0"/>
              <a:buChar char="ü"/>
              <a:defRPr/>
            </a:pPr>
            <a:endParaRPr lang="en-US" sz="1600" dirty="0" smtClean="0">
              <a:solidFill>
                <a:srgbClr val="000099"/>
              </a:solidFill>
              <a:cs typeface="+mn-cs"/>
            </a:endParaRPr>
          </a:p>
          <a:p>
            <a:pPr algn="ctr" eaLnBrk="1" hangingPunct="1">
              <a:spcBef>
                <a:spcPct val="50000"/>
              </a:spcBef>
              <a:buFont typeface="Wingdings" charset="0"/>
              <a:buChar char="ü"/>
              <a:defRPr/>
            </a:pPr>
            <a:r>
              <a:rPr lang="en-US" sz="2400" dirty="0" smtClean="0">
                <a:solidFill>
                  <a:srgbClr val="000099"/>
                </a:solidFill>
                <a:cs typeface="+mn-cs"/>
              </a:rPr>
              <a:t>a debt to Virginia.</a:t>
            </a:r>
          </a:p>
          <a:p>
            <a:pPr algn="ctr" eaLnBrk="1" hangingPunct="1">
              <a:spcBef>
                <a:spcPct val="50000"/>
              </a:spcBef>
              <a:buFont typeface="Wingdings" charset="0"/>
              <a:buChar char="ü"/>
              <a:defRPr/>
            </a:pPr>
            <a:endParaRPr lang="en-US" sz="1600" dirty="0" smtClean="0">
              <a:solidFill>
                <a:srgbClr val="000099"/>
              </a:solidFill>
              <a:cs typeface="+mn-cs"/>
            </a:endParaRPr>
          </a:p>
          <a:p>
            <a:pPr algn="ctr" eaLnBrk="1" hangingPunct="1">
              <a:spcBef>
                <a:spcPct val="50000"/>
              </a:spcBef>
              <a:buFont typeface="Wingdings" charset="0"/>
              <a:buChar char="ü"/>
              <a:defRPr/>
            </a:pPr>
            <a:r>
              <a:rPr lang="en-US" sz="2400" dirty="0" smtClean="0">
                <a:solidFill>
                  <a:srgbClr val="000099"/>
                </a:solidFill>
                <a:cs typeface="+mn-cs"/>
              </a:rPr>
              <a:t>the location of the state capitol.</a:t>
            </a:r>
          </a:p>
          <a:p>
            <a:pPr algn="ctr" eaLnBrk="1" hangingPunct="1">
              <a:spcBef>
                <a:spcPct val="50000"/>
              </a:spcBef>
              <a:buFont typeface="Wingdings" charset="0"/>
              <a:buNone/>
              <a:defRPr/>
            </a:pPr>
            <a:endParaRPr lang="en-US" sz="1600" dirty="0" smtClean="0">
              <a:solidFill>
                <a:srgbClr val="000099"/>
              </a:solidFill>
              <a:cs typeface="+mn-cs"/>
            </a:endParaRPr>
          </a:p>
          <a:p>
            <a:pPr algn="ctr" eaLnBrk="1" hangingPunct="1">
              <a:spcBef>
                <a:spcPct val="50000"/>
              </a:spcBef>
              <a:buFont typeface="Wingdings" charset="0"/>
              <a:buChar char="ü"/>
              <a:defRPr/>
            </a:pPr>
            <a:r>
              <a:rPr lang="en-US" sz="2400" dirty="0" smtClean="0">
                <a:solidFill>
                  <a:srgbClr val="000099"/>
                </a:solidFill>
                <a:cs typeface="+mn-cs"/>
              </a:rPr>
              <a:t>voting rights.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65892">
                                            <p:txEl>
                                              <p:pRg st="1" end="1"/>
                                            </p:txEl>
                                          </p:spTgt>
                                        </p:tgtEl>
                                        <p:attrNameLst>
                                          <p:attrName>style.visibility</p:attrName>
                                        </p:attrNameLst>
                                      </p:cBhvr>
                                      <p:to>
                                        <p:strVal val="visible"/>
                                      </p:to>
                                    </p:set>
                                    <p:anim calcmode="lin" valueType="num">
                                      <p:cBhvr>
                                        <p:cTn id="7" dur="500" decel="50000" fill="hold">
                                          <p:stCondLst>
                                            <p:cond delay="0"/>
                                          </p:stCondLst>
                                        </p:cTn>
                                        <p:tgtEl>
                                          <p:spTgt spid="165892">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5892">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5892">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165892">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5892">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5892">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5892">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5892">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165892">
                                            <p:txEl>
                                              <p:pRg st="3" end="3"/>
                                            </p:txEl>
                                          </p:spTgt>
                                        </p:tgtEl>
                                        <p:attrNameLst>
                                          <p:attrName>style.visibility</p:attrName>
                                        </p:attrNameLst>
                                      </p:cBhvr>
                                      <p:to>
                                        <p:strVal val="visible"/>
                                      </p:to>
                                    </p:set>
                                    <p:anim calcmode="lin" valueType="num">
                                      <p:cBhvr>
                                        <p:cTn id="19" dur="500" decel="50000" fill="hold">
                                          <p:stCondLst>
                                            <p:cond delay="0"/>
                                          </p:stCondLst>
                                        </p:cTn>
                                        <p:tgtEl>
                                          <p:spTgt spid="165892">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5892">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5892">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165892">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5892">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5892">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5892">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5892">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165892">
                                            <p:txEl>
                                              <p:pRg st="5" end="5"/>
                                            </p:txEl>
                                          </p:spTgt>
                                        </p:tgtEl>
                                        <p:attrNameLst>
                                          <p:attrName>style.visibility</p:attrName>
                                        </p:attrNameLst>
                                      </p:cBhvr>
                                      <p:to>
                                        <p:strVal val="visible"/>
                                      </p:to>
                                    </p:set>
                                    <p:anim calcmode="lin" valueType="num">
                                      <p:cBhvr>
                                        <p:cTn id="31" dur="500" decel="50000" fill="hold">
                                          <p:stCondLst>
                                            <p:cond delay="0"/>
                                          </p:stCondLst>
                                        </p:cTn>
                                        <p:tgtEl>
                                          <p:spTgt spid="165892">
                                            <p:txEl>
                                              <p:pRg st="5" end="5"/>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65892">
                                            <p:txEl>
                                              <p:pRg st="5" end="5"/>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65892">
                                            <p:txEl>
                                              <p:pRg st="5" end="5"/>
                                            </p:txEl>
                                          </p:spTgt>
                                        </p:tgtEl>
                                        <p:attrNameLst>
                                          <p:attrName>ppt_w</p:attrName>
                                        </p:attrNameLst>
                                      </p:cBhvr>
                                      <p:tavLst>
                                        <p:tav tm="0">
                                          <p:val>
                                            <p:strVal val="#ppt_w*.05"/>
                                          </p:val>
                                        </p:tav>
                                        <p:tav tm="100000">
                                          <p:val>
                                            <p:strVal val="#ppt_w"/>
                                          </p:val>
                                        </p:tav>
                                      </p:tavLst>
                                    </p:anim>
                                    <p:anim calcmode="lin" valueType="num">
                                      <p:cBhvr>
                                        <p:cTn id="34" dur="1000" fill="hold"/>
                                        <p:tgtEl>
                                          <p:spTgt spid="165892">
                                            <p:txEl>
                                              <p:pRg st="5" end="5"/>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65892">
                                            <p:txEl>
                                              <p:pRg st="5" end="5"/>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65892">
                                            <p:txEl>
                                              <p:pRg st="5" end="5"/>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65892">
                                            <p:txEl>
                                              <p:pRg st="5" end="5"/>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65892">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nodeType="clickEffect">
                                  <p:stCondLst>
                                    <p:cond delay="0"/>
                                  </p:stCondLst>
                                  <p:childTnLst>
                                    <p:set>
                                      <p:cBhvr>
                                        <p:cTn id="42" dur="1" fill="hold">
                                          <p:stCondLst>
                                            <p:cond delay="0"/>
                                          </p:stCondLst>
                                        </p:cTn>
                                        <p:tgtEl>
                                          <p:spTgt spid="165892">
                                            <p:txEl>
                                              <p:pRg st="7" end="7"/>
                                            </p:txEl>
                                          </p:spTgt>
                                        </p:tgtEl>
                                        <p:attrNameLst>
                                          <p:attrName>style.visibility</p:attrName>
                                        </p:attrNameLst>
                                      </p:cBhvr>
                                      <p:to>
                                        <p:strVal val="visible"/>
                                      </p:to>
                                    </p:set>
                                    <p:anim calcmode="lin" valueType="num">
                                      <p:cBhvr>
                                        <p:cTn id="43" dur="500" decel="50000" fill="hold">
                                          <p:stCondLst>
                                            <p:cond delay="0"/>
                                          </p:stCondLst>
                                        </p:cTn>
                                        <p:tgtEl>
                                          <p:spTgt spid="165892">
                                            <p:txEl>
                                              <p:pRg st="7" end="7"/>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65892">
                                            <p:txEl>
                                              <p:pRg st="7" end="7"/>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65892">
                                            <p:txEl>
                                              <p:pRg st="7" end="7"/>
                                            </p:txEl>
                                          </p:spTgt>
                                        </p:tgtEl>
                                        <p:attrNameLst>
                                          <p:attrName>ppt_w</p:attrName>
                                        </p:attrNameLst>
                                      </p:cBhvr>
                                      <p:tavLst>
                                        <p:tav tm="0">
                                          <p:val>
                                            <p:strVal val="#ppt_w*.05"/>
                                          </p:val>
                                        </p:tav>
                                        <p:tav tm="100000">
                                          <p:val>
                                            <p:strVal val="#ppt_w"/>
                                          </p:val>
                                        </p:tav>
                                      </p:tavLst>
                                    </p:anim>
                                    <p:anim calcmode="lin" valueType="num">
                                      <p:cBhvr>
                                        <p:cTn id="46" dur="1000" fill="hold"/>
                                        <p:tgtEl>
                                          <p:spTgt spid="165892">
                                            <p:txEl>
                                              <p:pRg st="7" end="7"/>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65892">
                                            <p:txEl>
                                              <p:pRg st="7" end="7"/>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65892">
                                            <p:txEl>
                                              <p:pRg st="7" end="7"/>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65892">
                                            <p:txEl>
                                              <p:pRg st="7" end="7"/>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65892">
                                            <p:txEl>
                                              <p:pRg st="7" end="7"/>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nodeType="clickEffect">
                                  <p:stCondLst>
                                    <p:cond delay="0"/>
                                  </p:stCondLst>
                                  <p:childTnLst>
                                    <p:set>
                                      <p:cBhvr>
                                        <p:cTn id="54" dur="1" fill="hold">
                                          <p:stCondLst>
                                            <p:cond delay="0"/>
                                          </p:stCondLst>
                                        </p:cTn>
                                        <p:tgtEl>
                                          <p:spTgt spid="165892">
                                            <p:txEl>
                                              <p:pRg st="9" end="9"/>
                                            </p:txEl>
                                          </p:spTgt>
                                        </p:tgtEl>
                                        <p:attrNameLst>
                                          <p:attrName>style.visibility</p:attrName>
                                        </p:attrNameLst>
                                      </p:cBhvr>
                                      <p:to>
                                        <p:strVal val="visible"/>
                                      </p:to>
                                    </p:set>
                                    <p:anim calcmode="lin" valueType="num">
                                      <p:cBhvr>
                                        <p:cTn id="55" dur="500" decel="50000" fill="hold">
                                          <p:stCondLst>
                                            <p:cond delay="0"/>
                                          </p:stCondLst>
                                        </p:cTn>
                                        <p:tgtEl>
                                          <p:spTgt spid="165892">
                                            <p:txEl>
                                              <p:pRg st="9" end="9"/>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65892">
                                            <p:txEl>
                                              <p:pRg st="9" end="9"/>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65892">
                                            <p:txEl>
                                              <p:pRg st="9" end="9"/>
                                            </p:txEl>
                                          </p:spTgt>
                                        </p:tgtEl>
                                        <p:attrNameLst>
                                          <p:attrName>ppt_w</p:attrName>
                                        </p:attrNameLst>
                                      </p:cBhvr>
                                      <p:tavLst>
                                        <p:tav tm="0">
                                          <p:val>
                                            <p:strVal val="#ppt_w*.05"/>
                                          </p:val>
                                        </p:tav>
                                        <p:tav tm="100000">
                                          <p:val>
                                            <p:strVal val="#ppt_w"/>
                                          </p:val>
                                        </p:tav>
                                      </p:tavLst>
                                    </p:anim>
                                    <p:anim calcmode="lin" valueType="num">
                                      <p:cBhvr>
                                        <p:cTn id="58" dur="1000" fill="hold"/>
                                        <p:tgtEl>
                                          <p:spTgt spid="165892">
                                            <p:txEl>
                                              <p:pRg st="9" end="9"/>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65892">
                                            <p:txEl>
                                              <p:pRg st="9" end="9"/>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65892">
                                            <p:txEl>
                                              <p:pRg st="9" end="9"/>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65892">
                                            <p:txEl>
                                              <p:pRg st="9" end="9"/>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6589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8203</TotalTime>
  <Words>2858</Words>
  <Application>Microsoft Macintosh PowerPoint</Application>
  <PresentationFormat>On-screen Show (4:3)</PresentationFormat>
  <Paragraphs>300</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ＭＳ Ｐゴシック</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(c) 2019 Clairmont Press,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Its Land and People</dc:title>
  <dc:subject>Chapter 13</dc:subject>
  <dc:creator>Vicki Wood</dc:creator>
  <cp:keywords/>
  <dc:description/>
  <cp:lastModifiedBy>Michael Mullins</cp:lastModifiedBy>
  <cp:revision>74</cp:revision>
  <dcterms:created xsi:type="dcterms:W3CDTF">2010-02-10T15:51:41Z</dcterms:created>
  <dcterms:modified xsi:type="dcterms:W3CDTF">2019-06-11T19:47:35Z</dcterms:modified>
  <cp:category/>
</cp:coreProperties>
</file>