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2" r:id="rId3"/>
    <p:sldId id="271" r:id="rId4"/>
    <p:sldId id="321" r:id="rId5"/>
    <p:sldId id="330" r:id="rId6"/>
    <p:sldId id="331" r:id="rId7"/>
    <p:sldId id="270" r:id="rId8"/>
    <p:sldId id="278" r:id="rId9"/>
    <p:sldId id="279" r:id="rId10"/>
    <p:sldId id="333" r:id="rId11"/>
    <p:sldId id="334" r:id="rId12"/>
    <p:sldId id="324" r:id="rId13"/>
    <p:sldId id="329" r:id="rId14"/>
    <p:sldId id="282" r:id="rId15"/>
    <p:sldId id="325" r:id="rId16"/>
    <p:sldId id="326" r:id="rId17"/>
    <p:sldId id="327" r:id="rId18"/>
    <p:sldId id="284" r:id="rId19"/>
    <p:sldId id="328" r:id="rId20"/>
    <p:sldId id="304" r:id="rId21"/>
    <p:sldId id="332" r:id="rId22"/>
    <p:sldId id="319" r:id="rId23"/>
    <p:sldId id="320" r:id="rId24"/>
    <p:sldId id="277" r:id="rId25"/>
    <p:sldId id="335" r:id="rId26"/>
    <p:sldId id="342" r:id="rId27"/>
    <p:sldId id="337" r:id="rId28"/>
    <p:sldId id="343" r:id="rId29"/>
    <p:sldId id="339" r:id="rId30"/>
    <p:sldId id="346" r:id="rId31"/>
    <p:sldId id="344" r:id="rId32"/>
    <p:sldId id="341" r:id="rId33"/>
    <p:sldId id="347" r:id="rId34"/>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9900"/>
    <a:srgbClr val="006600"/>
    <a:srgbClr val="FF6600"/>
    <a:srgbClr val="CCCCFF"/>
    <a:srgbClr val="0033CC"/>
    <a:srgbClr val="00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38" autoAdjust="0"/>
    <p:restoredTop sz="94678" autoAdjust="0"/>
  </p:normalViewPr>
  <p:slideViewPr>
    <p:cSldViewPr>
      <p:cViewPr varScale="1">
        <p:scale>
          <a:sx n="117" d="100"/>
          <a:sy n="117" d="100"/>
        </p:scale>
        <p:origin x="111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E55E097-C3B1-4561-BA72-7F2B159A977E}" type="slidenum">
              <a:rPr lang="en-US"/>
              <a:pPr/>
              <a:t>‹#›</a:t>
            </a:fld>
            <a:endParaRPr lang="en-US"/>
          </a:p>
        </p:txBody>
      </p:sp>
    </p:spTree>
    <p:extLst>
      <p:ext uri="{BB962C8B-B14F-4D97-AF65-F5344CB8AC3E}">
        <p14:creationId xmlns:p14="http://schemas.microsoft.com/office/powerpoint/2010/main" val="39253546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A0F64-EA91-4001-86A4-B56393DCAB5D}" type="slidenum">
              <a:rPr lang="en-US"/>
              <a:pPr/>
              <a:t>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4E51E-16D0-43FB-8655-E259D63D4C25}" type="slidenum">
              <a:rPr lang="en-US"/>
              <a:pPr/>
              <a:t>10</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24F5F-EF2E-4A87-A40B-CF727B2D5451}" type="slidenum">
              <a:rPr lang="en-US"/>
              <a:pPr/>
              <a:t>11</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357FA-F2C6-4BB9-BF7C-B31C7641F743}" type="slidenum">
              <a:rPr lang="en-US"/>
              <a:pPr/>
              <a:t>12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8D5D2-84DD-499D-8180-3710A94B5422}" type="slidenum">
              <a:rPr lang="en-US"/>
              <a:pPr/>
              <a:t>13</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6236D-5F2C-43AB-8897-99600D424C12}" type="slidenum">
              <a:rPr lang="en-US"/>
              <a:pPr/>
              <a:t>14</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F672D-C896-49A1-BE00-261657B8EFB7}" type="slidenum">
              <a:rPr lang="en-US"/>
              <a:pPr/>
              <a:t>15</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871BE-E565-4080-9D2D-6934464214F3}" type="slidenum">
              <a:rPr lang="en-US"/>
              <a:pPr/>
              <a:t>16</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D4D3B-77F3-4C03-80A7-DFADFF20A241}" type="slidenum">
              <a:rPr lang="en-US"/>
              <a:pPr/>
              <a:t>17</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CE68B-7778-49EF-B961-47D1645D4FD5}" type="slidenum">
              <a:rPr lang="en-US"/>
              <a:pPr/>
              <a:t>18</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DA0D9-EC99-473C-AE28-583BAEFE8F70}" type="slidenum">
              <a:rPr lang="en-US"/>
              <a:pPr/>
              <a:t>19</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5C587-9332-4505-832C-253D27B1C8C0}" type="slidenum">
              <a:rPr lang="en-US"/>
              <a:pPr/>
              <a:t>2</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77258-6555-4E22-A7F9-E54C17E913E4}" type="slidenum">
              <a:rPr lang="en-US"/>
              <a:pPr/>
              <a:t>20</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CCAE9-BD3C-496F-A07C-F26C56F7445F}" type="slidenum">
              <a:rPr lang="en-US"/>
              <a:pPr/>
              <a:t>21</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691D7-66FF-4674-ABF2-82463C4C4A97}" type="slidenum">
              <a:rPr lang="en-US"/>
              <a:pPr/>
              <a:t>22</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3203A-47A8-4BE2-B26D-F05CA9492306}" type="slidenum">
              <a:rPr lang="en-US"/>
              <a:pPr/>
              <a:t>23</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C7557-FABC-4D4C-97AC-3E221150DC9A}" type="slidenum">
              <a:rPr lang="en-US"/>
              <a:pPr/>
              <a:t>24</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1A312-DE63-4A96-ADD2-19AA6EA738C7}" type="slidenum">
              <a:rPr lang="en-US"/>
              <a:pPr/>
              <a:t>25</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41953-ECBE-4C0A-97ED-22355A3140F7}" type="slidenum">
              <a:rPr lang="en-US"/>
              <a:pPr/>
              <a:t>26</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A1FA1-62AB-4349-ACB0-AB14523994FE}" type="slidenum">
              <a:rPr lang="en-US"/>
              <a:pPr/>
              <a:t>27</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4A543-AEAD-4177-B8E7-26B616573B48}" type="slidenum">
              <a:rPr lang="en-US"/>
              <a:pPr/>
              <a:t>28</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BB03E-5C9E-49D8-9D86-58CAD812DE1B}" type="slidenum">
              <a:rPr lang="en-US"/>
              <a:pPr/>
              <a:t>29</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6E2785-2CBE-4121-A8AC-25132A6DCBD4}" type="slidenum">
              <a:rPr lang="en-US"/>
              <a:pPr/>
              <a:t>3</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41F3B-3F48-49E7-8E43-4D47A2CC56D9}" type="slidenum">
              <a:rPr lang="en-US"/>
              <a:pPr/>
              <a:t>30</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913D1-4112-4C91-8C3E-4407B5E60037}" type="slidenum">
              <a:rPr lang="en-US"/>
              <a:pPr/>
              <a:t>31</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80E56-4521-406F-BBBC-CABFAB49937F}" type="slidenum">
              <a:rPr lang="en-US"/>
              <a:pPr/>
              <a:t>32</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5DBA4-4AC5-4039-87BF-6A7324788D1E}" type="slidenum">
              <a:rPr lang="en-US"/>
              <a:pPr/>
              <a:t>33</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1F5CB-63A9-4284-9425-2278E095C797}" type="slidenum">
              <a:rPr lang="en-US"/>
              <a:pPr/>
              <a:t>4</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7E244-6CC0-4702-9330-75712B550B89}" type="slidenum">
              <a:rPr lang="en-US"/>
              <a:pPr/>
              <a:t>5</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6E01A-A044-403D-9582-40F8C25DC497}" type="slidenum">
              <a:rPr lang="en-US"/>
              <a:pPr/>
              <a:t>6</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7C2BF-E226-4990-8BE4-C3D3C48AA141}" type="slidenum">
              <a:rPr lang="en-US"/>
              <a:pPr/>
              <a:t>7</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72A0D-C0C6-44A1-B2D4-39E8486647D0}" type="slidenum">
              <a:rPr lang="en-US"/>
              <a:pPr/>
              <a:t>8</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4B7EF-AFEF-4175-98F7-FDC6DE7E7D77}" type="slidenum">
              <a:rPr lang="en-US"/>
              <a:pPr/>
              <a:t>9</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94E991D-1C1B-4425-A80F-BF112BDBDC8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277312E-A6CC-47EC-8072-555AE952075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20637FE-56AD-4181-AD3C-B0A6E2E7AF5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ABA3DC9-F9BE-4709-B968-18BAB03A3A1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865B0D-4770-44FC-976A-54590946B32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C79A5F6-68FE-4294-8DF5-FCC1AABD66E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6E15928-A472-4F53-9E2D-AB8FA5A5349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D5022383-5871-4C0F-AB75-B207C52593D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F71C6F6-EB81-459D-B448-791B31C9E7E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3C09E66-0E1F-4629-A7E7-2ABBFCA9999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5D526B1-3F3B-4AF0-8791-0EA01E9E501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0CBAE72B-D060-7941-BD05-A14A5969840F}"/>
              </a:ext>
            </a:extLst>
          </p:cNvPr>
          <p:cNvSpPr txBox="1"/>
          <p:nvPr userDrawn="1"/>
        </p:nvSpPr>
        <p:spPr>
          <a:xfrm>
            <a:off x="7559040" y="6591439"/>
            <a:ext cx="1600200" cy="215444"/>
          </a:xfrm>
          <a:prstGeom prst="rect">
            <a:avLst/>
          </a:prstGeom>
          <a:noFill/>
        </p:spPr>
        <p:txBody>
          <a:bodyPr wrap="square" rtlCol="0">
            <a:spAutoFit/>
          </a:bodyPr>
          <a:lstStyle/>
          <a:p>
            <a:r>
              <a:rPr lang="en-US" sz="800" dirty="0"/>
              <a:t>© 2019 Clairmont Press, Inc. </a:t>
            </a:r>
          </a:p>
        </p:txBody>
      </p:sp>
      <p:pic>
        <p:nvPicPr>
          <p:cNvPr id="4" name="Picture 3">
            <a:extLst>
              <a:ext uri="{FF2B5EF4-FFF2-40B4-BE49-F238E27FC236}">
                <a16:creationId xmlns:a16="http://schemas.microsoft.com/office/drawing/2014/main" id="{AD85541C-8A7E-5447-9958-3F582A722CFC}"/>
              </a:ext>
            </a:extLst>
          </p:cNvPr>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6549073"/>
            <a:ext cx="897503" cy="2730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81000" y="457200"/>
            <a:ext cx="8458200" cy="6324808"/>
          </a:xfrm>
          <a:prstGeom prst="rect">
            <a:avLst/>
          </a:prstGeom>
          <a:noFill/>
          <a:ln w="9525">
            <a:noFill/>
            <a:miter lim="800000"/>
            <a:headEnd/>
            <a:tailEnd/>
          </a:ln>
          <a:effectLst/>
        </p:spPr>
        <p:txBody>
          <a:bodyPr>
            <a:spAutoFit/>
          </a:bodyPr>
          <a:lstStyle/>
          <a:p>
            <a:pPr algn="ctr">
              <a:spcBef>
                <a:spcPct val="50000"/>
              </a:spcBef>
            </a:pPr>
            <a:r>
              <a:rPr lang="en-US" sz="2800" dirty="0"/>
              <a:t>CHAPTER 2</a:t>
            </a:r>
          </a:p>
          <a:p>
            <a:pPr algn="ctr">
              <a:spcBef>
                <a:spcPct val="50000"/>
              </a:spcBef>
            </a:pPr>
            <a:r>
              <a:rPr lang="en-US" sz="3200" dirty="0">
                <a:solidFill>
                  <a:srgbClr val="CC3300"/>
                </a:solidFill>
              </a:rPr>
              <a:t>STATE AND LOCAL GOVERNMENT IN WEST VIRGINIA</a:t>
            </a:r>
            <a:endParaRPr lang="en-US" sz="3200" dirty="0"/>
          </a:p>
          <a:p>
            <a:pPr>
              <a:spcBef>
                <a:spcPct val="50000"/>
              </a:spcBef>
            </a:pPr>
            <a:endParaRPr lang="en-US" b="0" dirty="0"/>
          </a:p>
          <a:p>
            <a:pPr>
              <a:spcBef>
                <a:spcPct val="50000"/>
              </a:spcBef>
            </a:pPr>
            <a:r>
              <a:rPr lang="en-US" sz="2400" dirty="0">
                <a:solidFill>
                  <a:srgbClr val="0033CC"/>
                </a:solidFill>
              </a:rPr>
              <a:t>Section 1	</a:t>
            </a:r>
            <a:r>
              <a:rPr lang="en-US" sz="2400" dirty="0">
                <a:solidFill>
                  <a:srgbClr val="0033CC"/>
                </a:solidFill>
                <a:hlinkClick r:id="" action="ppaction://hlinkshowjump?jump=nextslide"/>
              </a:rPr>
              <a:t>A History of West Virginia Government</a:t>
            </a:r>
            <a:endParaRPr lang="en-US" sz="2400" dirty="0">
              <a:solidFill>
                <a:srgbClr val="0033CC"/>
              </a:solidFill>
            </a:endParaRPr>
          </a:p>
          <a:p>
            <a:pPr>
              <a:spcBef>
                <a:spcPct val="50000"/>
              </a:spcBef>
            </a:pPr>
            <a:endParaRPr lang="en-US" sz="2400" b="0" dirty="0">
              <a:solidFill>
                <a:srgbClr val="0033CC"/>
              </a:solidFill>
            </a:endParaRPr>
          </a:p>
          <a:p>
            <a:pPr>
              <a:spcBef>
                <a:spcPct val="50000"/>
              </a:spcBef>
            </a:pPr>
            <a:r>
              <a:rPr lang="en-US" sz="2400" dirty="0">
                <a:solidFill>
                  <a:srgbClr val="0033CC"/>
                </a:solidFill>
              </a:rPr>
              <a:t>Section 2	</a:t>
            </a:r>
            <a:r>
              <a:rPr lang="en-US" sz="2400" dirty="0">
                <a:solidFill>
                  <a:srgbClr val="0033CC"/>
                </a:solidFill>
                <a:hlinkClick r:id="rId3" action="ppaction://hlinksldjump"/>
              </a:rPr>
              <a:t>The Three Branches of State Government</a:t>
            </a:r>
            <a:endParaRPr lang="en-US" sz="2400" dirty="0">
              <a:solidFill>
                <a:srgbClr val="0033CC"/>
              </a:solidFill>
            </a:endParaRPr>
          </a:p>
          <a:p>
            <a:pPr>
              <a:spcBef>
                <a:spcPct val="50000"/>
              </a:spcBef>
            </a:pPr>
            <a:endParaRPr lang="en-US" sz="2400" b="0" dirty="0"/>
          </a:p>
          <a:p>
            <a:pPr>
              <a:spcBef>
                <a:spcPct val="50000"/>
              </a:spcBef>
            </a:pPr>
            <a:r>
              <a:rPr lang="en-US" sz="2400" dirty="0">
                <a:solidFill>
                  <a:srgbClr val="0033CC"/>
                </a:solidFill>
              </a:rPr>
              <a:t>Section 3	</a:t>
            </a:r>
            <a:r>
              <a:rPr lang="en-US" sz="2400" dirty="0">
                <a:solidFill>
                  <a:srgbClr val="0033CC"/>
                </a:solidFill>
                <a:hlinkClick r:id="rId4" action="ppaction://hlinksldjump"/>
              </a:rPr>
              <a:t>County and Municipal Government</a:t>
            </a:r>
            <a:endParaRPr lang="en-US" sz="2400" dirty="0">
              <a:solidFill>
                <a:srgbClr val="0033CC"/>
              </a:solidFill>
            </a:endParaRPr>
          </a:p>
          <a:p>
            <a:pPr algn="ctr">
              <a:spcBef>
                <a:spcPct val="50000"/>
              </a:spcBef>
            </a:pPr>
            <a:endParaRPr lang="en-US" sz="2400" dirty="0">
              <a:solidFill>
                <a:srgbClr val="0033CC"/>
              </a:solidFill>
            </a:endParaRPr>
          </a:p>
          <a:p>
            <a:pPr algn="ctr">
              <a:spcBef>
                <a:spcPct val="50000"/>
              </a:spcBef>
            </a:pPr>
            <a:endParaRPr lang="en-US" dirty="0"/>
          </a:p>
          <a:p>
            <a:pPr algn="ctr">
              <a:spcBef>
                <a:spcPct val="50000"/>
              </a:spcBef>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116740" name="Picture 4" descr="2916FCA4"/>
          <p:cNvPicPr>
            <a:picLocks noChangeAspect="1" noChangeArrowheads="1"/>
          </p:cNvPicPr>
          <p:nvPr/>
        </p:nvPicPr>
        <p:blipFill>
          <a:blip r:embed="rId3" cstate="screen">
            <a:lum bright="-12000" contrast="6000"/>
            <a:extLst>
              <a:ext uri="{28A0092B-C50C-407E-A947-70E740481C1C}">
                <a14:useLocalDpi xmlns:a14="http://schemas.microsoft.com/office/drawing/2010/main"/>
              </a:ext>
            </a:extLst>
          </a:blip>
          <a:srcRect/>
          <a:stretch>
            <a:fillRect/>
          </a:stretch>
        </p:blipFill>
        <p:spPr bwMode="auto">
          <a:xfrm>
            <a:off x="1066800" y="304800"/>
            <a:ext cx="7010400" cy="6415088"/>
          </a:xfrm>
          <a:prstGeom prst="rect">
            <a:avLst/>
          </a:prstGeom>
          <a:noFill/>
        </p:spPr>
      </p:pic>
      <p:sp>
        <p:nvSpPr>
          <p:cNvPr id="116741" name="Text Box 5"/>
          <p:cNvSpPr txBox="1">
            <a:spLocks noChangeArrowheads="1"/>
          </p:cNvSpPr>
          <p:nvPr/>
        </p:nvSpPr>
        <p:spPr bwMode="auto">
          <a:xfrm>
            <a:off x="4724400" y="762000"/>
            <a:ext cx="3200400" cy="1066800"/>
          </a:xfrm>
          <a:prstGeom prst="rect">
            <a:avLst/>
          </a:prstGeom>
          <a:solidFill>
            <a:srgbClr val="CCCCFF"/>
          </a:solidFill>
          <a:ln w="9525">
            <a:noFill/>
            <a:miter lim="800000"/>
            <a:headEnd/>
            <a:tailEnd/>
          </a:ln>
          <a:effectLst/>
        </p:spPr>
        <p:txBody>
          <a:bodyPr>
            <a:spAutoFit/>
          </a:bodyPr>
          <a:lstStyle/>
          <a:p>
            <a:pPr algn="ctr">
              <a:spcBef>
                <a:spcPct val="50000"/>
              </a:spcBef>
            </a:pPr>
            <a:r>
              <a:rPr lang="en-US" sz="3200"/>
              <a:t>State  Senate Districts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dissolve">
                                      <p:cBhvr>
                                        <p:cTn id="7" dur="1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118788" name="Picture 4" descr="62F11E52"/>
          <p:cNvPicPr>
            <a:picLocks noChangeAspect="1" noChangeArrowheads="1"/>
          </p:cNvPicPr>
          <p:nvPr/>
        </p:nvPicPr>
        <p:blipFill>
          <a:blip r:embed="rId3" cstate="screen">
            <a:lum bright="-12000" contrast="12000"/>
            <a:extLst>
              <a:ext uri="{28A0092B-C50C-407E-A947-70E740481C1C}">
                <a14:useLocalDpi xmlns:a14="http://schemas.microsoft.com/office/drawing/2010/main"/>
              </a:ext>
            </a:extLst>
          </a:blip>
          <a:srcRect/>
          <a:stretch>
            <a:fillRect/>
          </a:stretch>
        </p:blipFill>
        <p:spPr bwMode="auto">
          <a:xfrm>
            <a:off x="1295400" y="457200"/>
            <a:ext cx="6553200" cy="5943600"/>
          </a:xfrm>
          <a:prstGeom prst="rect">
            <a:avLst/>
          </a:prstGeom>
          <a:noFill/>
        </p:spPr>
      </p:pic>
      <p:sp>
        <p:nvSpPr>
          <p:cNvPr id="118789" name="Text Box 5"/>
          <p:cNvSpPr txBox="1">
            <a:spLocks noChangeArrowheads="1"/>
          </p:cNvSpPr>
          <p:nvPr/>
        </p:nvSpPr>
        <p:spPr bwMode="auto">
          <a:xfrm>
            <a:off x="4648200" y="601663"/>
            <a:ext cx="3657600" cy="955675"/>
          </a:xfrm>
          <a:prstGeom prst="rect">
            <a:avLst/>
          </a:prstGeom>
          <a:solidFill>
            <a:srgbClr val="CCCCFF"/>
          </a:solidFill>
          <a:ln w="9525">
            <a:solidFill>
              <a:schemeClr val="tx2"/>
            </a:solidFill>
            <a:miter lim="800000"/>
            <a:headEnd/>
            <a:tailEnd/>
          </a:ln>
          <a:effectLst/>
        </p:spPr>
        <p:txBody>
          <a:bodyPr>
            <a:spAutoFit/>
          </a:bodyPr>
          <a:lstStyle/>
          <a:p>
            <a:pPr algn="ctr">
              <a:spcBef>
                <a:spcPct val="50000"/>
              </a:spcBef>
            </a:pPr>
            <a:r>
              <a:rPr lang="en-US" sz="2800"/>
              <a:t>House of Delegates Districts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dissolve">
                                      <p:cBhvr>
                                        <p:cTn id="7" dur="10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457200" y="152400"/>
            <a:ext cx="8305800" cy="1190625"/>
          </a:xfrm>
          <a:prstGeom prst="rect">
            <a:avLst/>
          </a:prstGeom>
          <a:noFill/>
          <a:ln w="9525">
            <a:noFill/>
            <a:miter lim="800000"/>
            <a:headEnd/>
            <a:tailEnd/>
          </a:ln>
          <a:effectLst/>
        </p:spPr>
        <p:txBody>
          <a:bodyPr>
            <a:spAutoFit/>
          </a:bodyPr>
          <a:lstStyle/>
          <a:p>
            <a:pPr algn="ctr">
              <a:spcBef>
                <a:spcPct val="50000"/>
              </a:spcBef>
            </a:pPr>
            <a:r>
              <a:rPr lang="en-US" sz="3600">
                <a:solidFill>
                  <a:srgbClr val="CC3300"/>
                </a:solidFill>
              </a:rPr>
              <a:t>REQUIREMENTS TO SERVE IN THE LEGISLATURE</a:t>
            </a:r>
            <a:endParaRPr lang="en-US" sz="2000">
              <a:solidFill>
                <a:srgbClr val="CC3300"/>
              </a:solidFill>
            </a:endParaRPr>
          </a:p>
        </p:txBody>
      </p:sp>
      <p:graphicFrame>
        <p:nvGraphicFramePr>
          <p:cNvPr id="74798" name="Group 46"/>
          <p:cNvGraphicFramePr>
            <a:graphicFrameLocks noGrp="1"/>
          </p:cNvGraphicFramePr>
          <p:nvPr/>
        </p:nvGraphicFramePr>
        <p:xfrm>
          <a:off x="304800" y="1371600"/>
          <a:ext cx="8686800" cy="5202872"/>
        </p:xfrm>
        <a:graphic>
          <a:graphicData uri="http://schemas.openxmlformats.org/drawingml/2006/table">
            <a:tbl>
              <a:tblPr/>
              <a:tblGrid>
                <a:gridCol w="4225925">
                  <a:extLst>
                    <a:ext uri="{9D8B030D-6E8A-4147-A177-3AD203B41FA5}">
                      <a16:colId xmlns:a16="http://schemas.microsoft.com/office/drawing/2014/main" val="20000"/>
                    </a:ext>
                  </a:extLst>
                </a:gridCol>
                <a:gridCol w="4460875">
                  <a:extLst>
                    <a:ext uri="{9D8B030D-6E8A-4147-A177-3AD203B41FA5}">
                      <a16:colId xmlns:a16="http://schemas.microsoft.com/office/drawing/2014/main" val="20001"/>
                    </a:ext>
                  </a:extLst>
                </a:gridCol>
              </a:tblGrid>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House of Delegates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Senate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84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CC"/>
                          </a:solidFill>
                          <a:effectLst/>
                          <a:latin typeface="Arial" charset="0"/>
                        </a:rPr>
                        <a:t>Eligible to vote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CC33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CC3300"/>
                          </a:solidFill>
                          <a:effectLst/>
                          <a:latin typeface="Arial" charset="0"/>
                        </a:rPr>
                        <a:t>Resident of state for one year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33CC"/>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CC"/>
                          </a:solidFill>
                          <a:effectLst/>
                          <a:latin typeface="Arial" charset="0"/>
                        </a:rPr>
                        <a:t>Resident of district in which they are running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CC33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CC3300"/>
                          </a:solidFill>
                          <a:effectLst/>
                          <a:latin typeface="Arial" charset="0"/>
                        </a:rPr>
                        <a:t>At least 18 years of 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CC"/>
                          </a:solidFill>
                          <a:effectLst/>
                          <a:latin typeface="Arial" charset="0"/>
                        </a:rPr>
                        <a:t>Eligible to vote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CC33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CC3300"/>
                          </a:solidFill>
                          <a:effectLst/>
                          <a:latin typeface="Arial" charset="0"/>
                        </a:rPr>
                        <a:t>Resident of state for one year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33CC"/>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33CC"/>
                          </a:solidFill>
                          <a:effectLst/>
                          <a:latin typeface="Arial" charset="0"/>
                        </a:rPr>
                        <a:t>Resident of district in which they are running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CC33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CC3300"/>
                          </a:solidFill>
                          <a:effectLst/>
                          <a:latin typeface="Arial" charset="0"/>
                        </a:rPr>
                        <a:t>At least 25 years of 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4798"/>
                                        </p:tgtEl>
                                        <p:attrNameLst>
                                          <p:attrName>style.visibility</p:attrName>
                                        </p:attrNameLst>
                                      </p:cBhvr>
                                      <p:to>
                                        <p:strVal val="visible"/>
                                      </p:to>
                                    </p:set>
                                    <p:animEffect transition="in" filter="dissolve">
                                      <p:cBhvr>
                                        <p:cTn id="7" dur="2000"/>
                                        <p:tgtEl>
                                          <p:spTgt spid="74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WV_Ch06_Fig_13_Bill_La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117600"/>
            <a:ext cx="9144000" cy="5740400"/>
          </a:xfrm>
          <a:prstGeom prst="rect">
            <a:avLst/>
          </a:prstGeom>
          <a:noFill/>
        </p:spPr>
      </p:pic>
      <p:sp>
        <p:nvSpPr>
          <p:cNvPr id="102405" name="Rectangle 5"/>
          <p:cNvSpPr>
            <a:spLocks noChangeArrowheads="1"/>
          </p:cNvSpPr>
          <p:nvPr/>
        </p:nvSpPr>
        <p:spPr bwMode="auto">
          <a:xfrm>
            <a:off x="1752600" y="0"/>
            <a:ext cx="6019800" cy="457200"/>
          </a:xfrm>
          <a:prstGeom prst="rect">
            <a:avLst/>
          </a:prstGeom>
          <a:noFill/>
          <a:ln w="9525">
            <a:noFill/>
            <a:miter lim="800000"/>
            <a:headEnd/>
            <a:tailEnd/>
          </a:ln>
          <a:effectLst/>
        </p:spPr>
        <p:txBody>
          <a:bodyPr>
            <a:spAutoFit/>
          </a:bodyPr>
          <a:lstStyle/>
          <a:p>
            <a:pPr algn="ctr"/>
            <a:r>
              <a:rPr lang="en-US" sz="2400">
                <a:solidFill>
                  <a:srgbClr val="CC3300"/>
                </a:solidFill>
              </a:rPr>
              <a:t>LAW MAKING PROCESS</a:t>
            </a:r>
          </a:p>
        </p:txBody>
      </p:sp>
      <p:sp>
        <p:nvSpPr>
          <p:cNvPr id="102407" name="Rectangle 7"/>
          <p:cNvSpPr>
            <a:spLocks noChangeArrowheads="1"/>
          </p:cNvSpPr>
          <p:nvPr/>
        </p:nvSpPr>
        <p:spPr bwMode="auto">
          <a:xfrm>
            <a:off x="9525" y="533400"/>
            <a:ext cx="9124950" cy="366713"/>
          </a:xfrm>
          <a:prstGeom prst="rect">
            <a:avLst/>
          </a:prstGeom>
          <a:noFill/>
          <a:ln w="9525">
            <a:noFill/>
            <a:miter lim="800000"/>
            <a:headEnd/>
            <a:tailEnd/>
          </a:ln>
          <a:effectLst/>
        </p:spPr>
        <p:txBody>
          <a:bodyPr>
            <a:spAutoFit/>
          </a:bodyPr>
          <a:lstStyle/>
          <a:p>
            <a:pPr>
              <a:spcBef>
                <a:spcPct val="50000"/>
              </a:spcBef>
            </a:pPr>
            <a:r>
              <a:rPr lang="en-US"/>
              <a:t>To become a law, a bill goes through a process similar to that at the national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407">
                                            <p:txEl>
                                              <p:pRg st="0" end="0"/>
                                            </p:txEl>
                                          </p:spTgt>
                                        </p:tgtEl>
                                        <p:attrNameLst>
                                          <p:attrName>style.visibility</p:attrName>
                                        </p:attrNameLst>
                                      </p:cBhvr>
                                      <p:to>
                                        <p:strVal val="visible"/>
                                      </p:to>
                                    </p:set>
                                    <p:anim calcmode="discrete" valueType="clr">
                                      <p:cBhvr override="childStyle">
                                        <p:cTn id="7" dur="80"/>
                                        <p:tgtEl>
                                          <p:spTgt spid="1024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40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2404"/>
                                        </p:tgtEl>
                                        <p:attrNameLst>
                                          <p:attrName>style.visibility</p:attrName>
                                        </p:attrNameLst>
                                      </p:cBhvr>
                                      <p:to>
                                        <p:strVal val="visible"/>
                                      </p:to>
                                    </p:set>
                                    <p:animEffect transition="in" filter="dissolve">
                                      <p:cBhvr>
                                        <p:cTn id="14" dur="10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990600" y="914400"/>
            <a:ext cx="6934200" cy="366713"/>
          </a:xfrm>
          <a:prstGeom prst="rect">
            <a:avLst/>
          </a:prstGeom>
          <a:noFill/>
          <a:ln w="9525">
            <a:noFill/>
            <a:miter lim="800000"/>
            <a:headEnd/>
            <a:tailEnd/>
          </a:ln>
          <a:effectLst/>
        </p:spPr>
        <p:txBody>
          <a:bodyPr>
            <a:spAutoFit/>
          </a:bodyPr>
          <a:lstStyle/>
          <a:p>
            <a:pPr algn="ctr">
              <a:spcBef>
                <a:spcPct val="50000"/>
              </a:spcBef>
            </a:pPr>
            <a:endParaRPr lang="en-US"/>
          </a:p>
        </p:txBody>
      </p:sp>
      <p:sp>
        <p:nvSpPr>
          <p:cNvPr id="28677" name="Text Box 5"/>
          <p:cNvSpPr txBox="1">
            <a:spLocks noChangeArrowheads="1"/>
          </p:cNvSpPr>
          <p:nvPr/>
        </p:nvSpPr>
        <p:spPr bwMode="auto">
          <a:xfrm>
            <a:off x="228600" y="296863"/>
            <a:ext cx="8382000" cy="519112"/>
          </a:xfrm>
          <a:prstGeom prst="rect">
            <a:avLst/>
          </a:prstGeom>
          <a:noFill/>
          <a:ln w="9525">
            <a:noFill/>
            <a:miter lim="800000"/>
            <a:headEnd/>
            <a:tailEnd/>
          </a:ln>
          <a:effectLst/>
        </p:spPr>
        <p:txBody>
          <a:bodyPr>
            <a:spAutoFit/>
          </a:bodyPr>
          <a:lstStyle/>
          <a:p>
            <a:pPr algn="ctr">
              <a:spcBef>
                <a:spcPct val="50000"/>
              </a:spcBef>
            </a:pPr>
            <a:endParaRPr lang="en-US" sz="2800"/>
          </a:p>
        </p:txBody>
      </p:sp>
      <p:sp>
        <p:nvSpPr>
          <p:cNvPr id="28678" name="Text Box 6"/>
          <p:cNvSpPr txBox="1">
            <a:spLocks noChangeArrowheads="1"/>
          </p:cNvSpPr>
          <p:nvPr/>
        </p:nvSpPr>
        <p:spPr bwMode="auto">
          <a:xfrm>
            <a:off x="228600" y="152400"/>
            <a:ext cx="8229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8679" name="Text Box 7"/>
          <p:cNvSpPr txBox="1">
            <a:spLocks noChangeArrowheads="1"/>
          </p:cNvSpPr>
          <p:nvPr/>
        </p:nvSpPr>
        <p:spPr bwMode="auto">
          <a:xfrm>
            <a:off x="304800" y="304800"/>
            <a:ext cx="8229600" cy="762000"/>
          </a:xfrm>
          <a:prstGeom prst="rect">
            <a:avLst/>
          </a:prstGeom>
          <a:noFill/>
          <a:ln w="9525">
            <a:noFill/>
            <a:miter lim="800000"/>
            <a:headEnd/>
            <a:tailEnd/>
          </a:ln>
          <a:effectLst/>
        </p:spPr>
        <p:txBody>
          <a:bodyPr>
            <a:spAutoFit/>
          </a:bodyPr>
          <a:lstStyle/>
          <a:p>
            <a:pPr algn="ctr">
              <a:spcBef>
                <a:spcPct val="50000"/>
              </a:spcBef>
            </a:pPr>
            <a:r>
              <a:rPr lang="en-US" sz="4400">
                <a:solidFill>
                  <a:srgbClr val="0033CC"/>
                </a:solidFill>
              </a:rPr>
              <a:t>EXECUTIVE BRANCH</a:t>
            </a:r>
            <a:endParaRPr lang="en-US" sz="4400"/>
          </a:p>
        </p:txBody>
      </p:sp>
      <p:sp>
        <p:nvSpPr>
          <p:cNvPr id="28680" name="Rectangle 8"/>
          <p:cNvSpPr>
            <a:spLocks noChangeArrowheads="1"/>
          </p:cNvSpPr>
          <p:nvPr/>
        </p:nvSpPr>
        <p:spPr bwMode="auto">
          <a:xfrm>
            <a:off x="152400" y="5410200"/>
            <a:ext cx="9144000" cy="701675"/>
          </a:xfrm>
          <a:prstGeom prst="rect">
            <a:avLst/>
          </a:prstGeom>
          <a:noFill/>
          <a:ln w="9525">
            <a:noFill/>
            <a:miter lim="800000"/>
            <a:headEnd/>
            <a:tailEnd/>
          </a:ln>
          <a:effectLst/>
        </p:spPr>
        <p:txBody>
          <a:bodyPr>
            <a:spAutoFit/>
          </a:bodyPr>
          <a:lstStyle/>
          <a:p>
            <a:pPr>
              <a:spcBef>
                <a:spcPct val="50000"/>
              </a:spcBef>
            </a:pPr>
            <a:r>
              <a:rPr lang="en-US" sz="4000" dirty="0">
                <a:solidFill>
                  <a:srgbClr val="006600"/>
                </a:solidFill>
              </a:rPr>
              <a:t>VARIOUS AGENCIES AND OFFICES</a:t>
            </a:r>
          </a:p>
        </p:txBody>
      </p:sp>
      <p:sp>
        <p:nvSpPr>
          <p:cNvPr id="28681" name="Rectangle 9"/>
          <p:cNvSpPr>
            <a:spLocks noChangeArrowheads="1"/>
          </p:cNvSpPr>
          <p:nvPr/>
        </p:nvSpPr>
        <p:spPr bwMode="auto">
          <a:xfrm>
            <a:off x="3199606" y="3833019"/>
            <a:ext cx="2439988" cy="701675"/>
          </a:xfrm>
          <a:prstGeom prst="rect">
            <a:avLst/>
          </a:prstGeom>
          <a:noFill/>
          <a:ln w="9525">
            <a:noFill/>
            <a:miter lim="800000"/>
            <a:headEnd/>
            <a:tailEnd/>
          </a:ln>
          <a:effectLst/>
        </p:spPr>
        <p:txBody>
          <a:bodyPr wrap="none">
            <a:spAutoFit/>
          </a:bodyPr>
          <a:lstStyle/>
          <a:p>
            <a:pPr>
              <a:spcBef>
                <a:spcPct val="50000"/>
              </a:spcBef>
            </a:pPr>
            <a:r>
              <a:rPr lang="en-US" sz="4000" dirty="0">
                <a:solidFill>
                  <a:srgbClr val="006600"/>
                </a:solidFill>
              </a:rPr>
              <a:t>CABINET</a:t>
            </a:r>
          </a:p>
        </p:txBody>
      </p:sp>
      <p:sp>
        <p:nvSpPr>
          <p:cNvPr id="28682" name="Rectangle 10"/>
          <p:cNvSpPr>
            <a:spLocks noChangeArrowheads="1"/>
          </p:cNvSpPr>
          <p:nvPr/>
        </p:nvSpPr>
        <p:spPr bwMode="auto">
          <a:xfrm>
            <a:off x="1166458" y="2613819"/>
            <a:ext cx="6784975" cy="701675"/>
          </a:xfrm>
          <a:prstGeom prst="rect">
            <a:avLst/>
          </a:prstGeom>
          <a:noFill/>
          <a:ln w="9525">
            <a:noFill/>
            <a:miter lim="800000"/>
            <a:headEnd/>
            <a:tailEnd/>
          </a:ln>
          <a:effectLst/>
        </p:spPr>
        <p:txBody>
          <a:bodyPr wrap="none">
            <a:spAutoFit/>
          </a:bodyPr>
          <a:lstStyle/>
          <a:p>
            <a:pPr>
              <a:spcBef>
                <a:spcPct val="50000"/>
              </a:spcBef>
            </a:pPr>
            <a:r>
              <a:rPr lang="en-US" sz="4000" dirty="0">
                <a:solidFill>
                  <a:srgbClr val="006600"/>
                </a:solidFill>
              </a:rPr>
              <a:t>BOARD of PUBLIC WORKS</a:t>
            </a:r>
          </a:p>
        </p:txBody>
      </p:sp>
      <p:sp>
        <p:nvSpPr>
          <p:cNvPr id="28683" name="Rectangle 11"/>
          <p:cNvSpPr>
            <a:spLocks noChangeArrowheads="1"/>
          </p:cNvSpPr>
          <p:nvPr/>
        </p:nvSpPr>
        <p:spPr bwMode="auto">
          <a:xfrm>
            <a:off x="2667000" y="1524000"/>
            <a:ext cx="3444875" cy="762000"/>
          </a:xfrm>
          <a:prstGeom prst="rect">
            <a:avLst/>
          </a:prstGeom>
          <a:noFill/>
          <a:ln w="9525">
            <a:noFill/>
            <a:miter lim="800000"/>
            <a:headEnd/>
            <a:tailEnd/>
          </a:ln>
          <a:effectLst/>
        </p:spPr>
        <p:txBody>
          <a:bodyPr wrap="none">
            <a:spAutoFit/>
          </a:bodyPr>
          <a:lstStyle/>
          <a:p>
            <a:pPr>
              <a:spcBef>
                <a:spcPct val="50000"/>
              </a:spcBef>
            </a:pPr>
            <a:r>
              <a:rPr lang="en-US" sz="4400" dirty="0">
                <a:solidFill>
                  <a:srgbClr val="CC3300"/>
                </a:solidFill>
              </a:rPr>
              <a:t>GOVERNOR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683"/>
                                        </p:tgtEl>
                                        <p:attrNameLst>
                                          <p:attrName>style.visibility</p:attrName>
                                        </p:attrNameLst>
                                      </p:cBhvr>
                                      <p:to>
                                        <p:strVal val="visible"/>
                                      </p:to>
                                    </p:set>
                                    <p:anim calcmode="lin" valueType="num">
                                      <p:cBhvr>
                                        <p:cTn id="7" dur="500" fill="hold"/>
                                        <p:tgtEl>
                                          <p:spTgt spid="28683"/>
                                        </p:tgtEl>
                                        <p:attrNameLst>
                                          <p:attrName>ppt_w</p:attrName>
                                        </p:attrNameLst>
                                      </p:cBhvr>
                                      <p:tavLst>
                                        <p:tav tm="0">
                                          <p:val>
                                            <p:fltVal val="0"/>
                                          </p:val>
                                        </p:tav>
                                        <p:tav tm="100000">
                                          <p:val>
                                            <p:strVal val="#ppt_w"/>
                                          </p:val>
                                        </p:tav>
                                      </p:tavLst>
                                    </p:anim>
                                    <p:anim calcmode="lin" valueType="num">
                                      <p:cBhvr>
                                        <p:cTn id="8" dur="500" fill="hold"/>
                                        <p:tgtEl>
                                          <p:spTgt spid="28683"/>
                                        </p:tgtEl>
                                        <p:attrNameLst>
                                          <p:attrName>ppt_h</p:attrName>
                                        </p:attrNameLst>
                                      </p:cBhvr>
                                      <p:tavLst>
                                        <p:tav tm="0">
                                          <p:val>
                                            <p:fltVal val="0"/>
                                          </p:val>
                                        </p:tav>
                                        <p:tav tm="100000">
                                          <p:val>
                                            <p:strVal val="#ppt_h"/>
                                          </p:val>
                                        </p:tav>
                                      </p:tavLst>
                                    </p:anim>
                                    <p:animEffect transition="in" filter="fade">
                                      <p:cBhvr>
                                        <p:cTn id="9" dur="500"/>
                                        <p:tgtEl>
                                          <p:spTgt spid="2868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8682"/>
                                        </p:tgtEl>
                                        <p:attrNameLst>
                                          <p:attrName>style.visibility</p:attrName>
                                        </p:attrNameLst>
                                      </p:cBhvr>
                                      <p:to>
                                        <p:strVal val="visible"/>
                                      </p:to>
                                    </p:set>
                                    <p:anim calcmode="lin" valueType="num">
                                      <p:cBhvr>
                                        <p:cTn id="14" dur="500" fill="hold"/>
                                        <p:tgtEl>
                                          <p:spTgt spid="28682"/>
                                        </p:tgtEl>
                                        <p:attrNameLst>
                                          <p:attrName>ppt_w</p:attrName>
                                        </p:attrNameLst>
                                      </p:cBhvr>
                                      <p:tavLst>
                                        <p:tav tm="0">
                                          <p:val>
                                            <p:fltVal val="0"/>
                                          </p:val>
                                        </p:tav>
                                        <p:tav tm="100000">
                                          <p:val>
                                            <p:strVal val="#ppt_w"/>
                                          </p:val>
                                        </p:tav>
                                      </p:tavLst>
                                    </p:anim>
                                    <p:anim calcmode="lin" valueType="num">
                                      <p:cBhvr>
                                        <p:cTn id="15" dur="500" fill="hold"/>
                                        <p:tgtEl>
                                          <p:spTgt spid="28682"/>
                                        </p:tgtEl>
                                        <p:attrNameLst>
                                          <p:attrName>ppt_h</p:attrName>
                                        </p:attrNameLst>
                                      </p:cBhvr>
                                      <p:tavLst>
                                        <p:tav tm="0">
                                          <p:val>
                                            <p:fltVal val="0"/>
                                          </p:val>
                                        </p:tav>
                                        <p:tav tm="100000">
                                          <p:val>
                                            <p:strVal val="#ppt_h"/>
                                          </p:val>
                                        </p:tav>
                                      </p:tavLst>
                                    </p:anim>
                                    <p:animEffect transition="in" filter="fade">
                                      <p:cBhvr>
                                        <p:cTn id="16" dur="500"/>
                                        <p:tgtEl>
                                          <p:spTgt spid="2868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681"/>
                                        </p:tgtEl>
                                        <p:attrNameLst>
                                          <p:attrName>style.visibility</p:attrName>
                                        </p:attrNameLst>
                                      </p:cBhvr>
                                      <p:to>
                                        <p:strVal val="visible"/>
                                      </p:to>
                                    </p:set>
                                    <p:anim calcmode="lin" valueType="num">
                                      <p:cBhvr>
                                        <p:cTn id="21" dur="500" fill="hold"/>
                                        <p:tgtEl>
                                          <p:spTgt spid="28681"/>
                                        </p:tgtEl>
                                        <p:attrNameLst>
                                          <p:attrName>ppt_w</p:attrName>
                                        </p:attrNameLst>
                                      </p:cBhvr>
                                      <p:tavLst>
                                        <p:tav tm="0">
                                          <p:val>
                                            <p:fltVal val="0"/>
                                          </p:val>
                                        </p:tav>
                                        <p:tav tm="100000">
                                          <p:val>
                                            <p:strVal val="#ppt_w"/>
                                          </p:val>
                                        </p:tav>
                                      </p:tavLst>
                                    </p:anim>
                                    <p:anim calcmode="lin" valueType="num">
                                      <p:cBhvr>
                                        <p:cTn id="22" dur="500" fill="hold"/>
                                        <p:tgtEl>
                                          <p:spTgt spid="28681"/>
                                        </p:tgtEl>
                                        <p:attrNameLst>
                                          <p:attrName>ppt_h</p:attrName>
                                        </p:attrNameLst>
                                      </p:cBhvr>
                                      <p:tavLst>
                                        <p:tav tm="0">
                                          <p:val>
                                            <p:fltVal val="0"/>
                                          </p:val>
                                        </p:tav>
                                        <p:tav tm="100000">
                                          <p:val>
                                            <p:strVal val="#ppt_h"/>
                                          </p:val>
                                        </p:tav>
                                      </p:tavLst>
                                    </p:anim>
                                    <p:animEffect transition="in" filter="fade">
                                      <p:cBhvr>
                                        <p:cTn id="23" dur="500"/>
                                        <p:tgtEl>
                                          <p:spTgt spid="2868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680"/>
                                        </p:tgtEl>
                                        <p:attrNameLst>
                                          <p:attrName>style.visibility</p:attrName>
                                        </p:attrNameLst>
                                      </p:cBhvr>
                                      <p:to>
                                        <p:strVal val="visible"/>
                                      </p:to>
                                    </p:set>
                                    <p:anim calcmode="lin" valueType="num">
                                      <p:cBhvr>
                                        <p:cTn id="28" dur="500" fill="hold"/>
                                        <p:tgtEl>
                                          <p:spTgt spid="28680"/>
                                        </p:tgtEl>
                                        <p:attrNameLst>
                                          <p:attrName>ppt_w</p:attrName>
                                        </p:attrNameLst>
                                      </p:cBhvr>
                                      <p:tavLst>
                                        <p:tav tm="0">
                                          <p:val>
                                            <p:fltVal val="0"/>
                                          </p:val>
                                        </p:tav>
                                        <p:tav tm="100000">
                                          <p:val>
                                            <p:strVal val="#ppt_w"/>
                                          </p:val>
                                        </p:tav>
                                      </p:tavLst>
                                    </p:anim>
                                    <p:anim calcmode="lin" valueType="num">
                                      <p:cBhvr>
                                        <p:cTn id="29" dur="500" fill="hold"/>
                                        <p:tgtEl>
                                          <p:spTgt spid="28680"/>
                                        </p:tgtEl>
                                        <p:attrNameLst>
                                          <p:attrName>ppt_h</p:attrName>
                                        </p:attrNameLst>
                                      </p:cBhvr>
                                      <p:tavLst>
                                        <p:tav tm="0">
                                          <p:val>
                                            <p:fltVal val="0"/>
                                          </p:val>
                                        </p:tav>
                                        <p:tav tm="100000">
                                          <p:val>
                                            <p:strVal val="#ppt_h"/>
                                          </p:val>
                                        </p:tav>
                                      </p:tavLst>
                                    </p:anim>
                                    <p:animEffect transition="in" filter="fade">
                                      <p:cBhvr>
                                        <p:cTn id="30"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1" grpId="0"/>
      <p:bldP spid="28682" grpId="0"/>
      <p:bldP spid="286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228600" y="0"/>
            <a:ext cx="8077200" cy="6924973"/>
          </a:xfrm>
          <a:prstGeom prst="rect">
            <a:avLst/>
          </a:prstGeom>
          <a:noFill/>
          <a:ln w="9525">
            <a:noFill/>
            <a:miter lim="800000"/>
            <a:headEnd/>
            <a:tailEnd/>
          </a:ln>
          <a:effectLst/>
        </p:spPr>
        <p:txBody>
          <a:bodyPr>
            <a:spAutoFit/>
          </a:bodyPr>
          <a:lstStyle/>
          <a:p>
            <a:pPr algn="ctr">
              <a:spcBef>
                <a:spcPct val="50000"/>
              </a:spcBef>
            </a:pPr>
            <a:r>
              <a:rPr lang="en-US" sz="3200" dirty="0">
                <a:solidFill>
                  <a:srgbClr val="CC3300"/>
                </a:solidFill>
              </a:rPr>
              <a:t>GOVERNOR</a:t>
            </a:r>
          </a:p>
          <a:p>
            <a:pPr>
              <a:spcBef>
                <a:spcPct val="50000"/>
              </a:spcBef>
            </a:pPr>
            <a:r>
              <a:rPr lang="en-US" sz="3200" dirty="0">
                <a:solidFill>
                  <a:srgbClr val="FF0000"/>
                </a:solidFill>
              </a:rPr>
              <a:t>Jim Justice </a:t>
            </a:r>
            <a:r>
              <a:rPr lang="en-US" sz="2400" dirty="0"/>
              <a:t>became the 36</a:t>
            </a:r>
            <a:r>
              <a:rPr lang="en-US" sz="2400" baseline="30000" dirty="0"/>
              <a:t>th</a:t>
            </a:r>
            <a:r>
              <a:rPr lang="en-US" sz="2400" dirty="0"/>
              <a:t> governor in 2017. To be governor, a person must be at least 30 years of age and have lived in the state for five years prior to the election.</a:t>
            </a:r>
            <a:br>
              <a:rPr lang="en-US" sz="2400" dirty="0"/>
            </a:br>
            <a:r>
              <a:rPr lang="en-US" sz="2400" dirty="0"/>
              <a:t>			       </a:t>
            </a:r>
            <a:r>
              <a:rPr lang="en-US" sz="2800" dirty="0">
                <a:solidFill>
                  <a:srgbClr val="CC3300"/>
                </a:solidFill>
              </a:rPr>
              <a:t>DUTIES</a:t>
            </a:r>
          </a:p>
          <a:p>
            <a:pPr>
              <a:spcBef>
                <a:spcPct val="50000"/>
              </a:spcBef>
              <a:buFont typeface="Wingdings" pitchFamily="2" charset="2"/>
              <a:buChar char="Ø"/>
            </a:pPr>
            <a:r>
              <a:rPr lang="en-US" sz="2400" dirty="0">
                <a:solidFill>
                  <a:srgbClr val="0033CC"/>
                </a:solidFill>
              </a:rPr>
              <a:t>Enforces state laws</a:t>
            </a:r>
          </a:p>
          <a:p>
            <a:pPr>
              <a:spcBef>
                <a:spcPct val="50000"/>
              </a:spcBef>
              <a:buFont typeface="Wingdings" pitchFamily="2" charset="2"/>
              <a:buChar char="Ø"/>
            </a:pPr>
            <a:r>
              <a:rPr lang="en-US" sz="2400" dirty="0">
                <a:solidFill>
                  <a:srgbClr val="0033CC"/>
                </a:solidFill>
              </a:rPr>
              <a:t>Prepares annual budget</a:t>
            </a:r>
          </a:p>
          <a:p>
            <a:pPr>
              <a:spcBef>
                <a:spcPct val="50000"/>
              </a:spcBef>
              <a:buFont typeface="Wingdings" pitchFamily="2" charset="2"/>
              <a:buChar char="Ø"/>
            </a:pPr>
            <a:r>
              <a:rPr lang="en-US" sz="2400" dirty="0">
                <a:solidFill>
                  <a:srgbClr val="0033CC"/>
                </a:solidFill>
              </a:rPr>
              <a:t>Commander-in-chief of state’s military</a:t>
            </a:r>
          </a:p>
          <a:p>
            <a:pPr>
              <a:spcBef>
                <a:spcPct val="50000"/>
              </a:spcBef>
              <a:buFont typeface="Wingdings" pitchFamily="2" charset="2"/>
              <a:buChar char="Ø"/>
            </a:pPr>
            <a:r>
              <a:rPr lang="en-US" sz="2400" dirty="0">
                <a:solidFill>
                  <a:srgbClr val="0033CC"/>
                </a:solidFill>
              </a:rPr>
              <a:t>Pardons people accused of crimes</a:t>
            </a:r>
          </a:p>
          <a:p>
            <a:pPr>
              <a:spcBef>
                <a:spcPct val="50000"/>
              </a:spcBef>
              <a:buFont typeface="Wingdings" pitchFamily="2" charset="2"/>
              <a:buChar char="Ø"/>
            </a:pPr>
            <a:r>
              <a:rPr lang="en-US" sz="2400" dirty="0">
                <a:solidFill>
                  <a:srgbClr val="0033CC"/>
                </a:solidFill>
              </a:rPr>
              <a:t>Appoints heads of various agencies</a:t>
            </a:r>
          </a:p>
          <a:p>
            <a:pPr>
              <a:spcBef>
                <a:spcPct val="50000"/>
              </a:spcBef>
              <a:buFont typeface="Wingdings" pitchFamily="2" charset="2"/>
              <a:buChar char="Ø"/>
            </a:pPr>
            <a:r>
              <a:rPr lang="en-US" sz="2400" dirty="0">
                <a:solidFill>
                  <a:srgbClr val="0033CC"/>
                </a:solidFill>
              </a:rPr>
              <a:t>Serves on state boards and commissions</a:t>
            </a:r>
          </a:p>
          <a:p>
            <a:pPr>
              <a:spcBef>
                <a:spcPct val="50000"/>
              </a:spcBef>
              <a:buFont typeface="Wingdings" pitchFamily="2" charset="2"/>
              <a:buChar char="Ø"/>
            </a:pPr>
            <a:r>
              <a:rPr lang="en-US" sz="2400" dirty="0">
                <a:solidFill>
                  <a:srgbClr val="0033CC"/>
                </a:solidFill>
              </a:rPr>
              <a:t>Holds press conferences to keep people informed</a:t>
            </a:r>
            <a:endParaRPr lang="en-US" sz="2400" dirty="0"/>
          </a:p>
        </p:txBody>
      </p:sp>
      <p:pic>
        <p:nvPicPr>
          <p:cNvPr id="2050" name="Picture 2" descr="Governor Justice">
            <a:extLst>
              <a:ext uri="{FF2B5EF4-FFF2-40B4-BE49-F238E27FC236}">
                <a16:creationId xmlns:a16="http://schemas.microsoft.com/office/drawing/2014/main" id="{9F3000EA-86A5-4E16-BCCF-B35313817B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2819400"/>
            <a:ext cx="2228850" cy="27860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5780">
                                            <p:txEl>
                                              <p:pRg st="1" end="1"/>
                                            </p:txEl>
                                          </p:spTgt>
                                        </p:tgtEl>
                                        <p:attrNameLst>
                                          <p:attrName>style.visibility</p:attrName>
                                        </p:attrNameLst>
                                      </p:cBhvr>
                                      <p:to>
                                        <p:strVal val="visible"/>
                                      </p:to>
                                    </p:set>
                                    <p:animEffect transition="in" filter="blinds(vertical)">
                                      <p:cBhvr>
                                        <p:cTn id="7" dur="1000"/>
                                        <p:tgtEl>
                                          <p:spTgt spid="7578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75780">
                                            <p:txEl>
                                              <p:pRg st="2" end="2"/>
                                            </p:txEl>
                                          </p:spTgt>
                                        </p:tgtEl>
                                        <p:attrNameLst>
                                          <p:attrName>style.visibility</p:attrName>
                                        </p:attrNameLst>
                                      </p:cBhvr>
                                      <p:to>
                                        <p:strVal val="visible"/>
                                      </p:to>
                                    </p:set>
                                    <p:anim calcmode="discrete" valueType="clr">
                                      <p:cBhvr override="childStyle">
                                        <p:cTn id="12" dur="80"/>
                                        <p:tgtEl>
                                          <p:spTgt spid="7578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5780">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75780">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75780">
                                            <p:txEl>
                                              <p:pRg st="3" end="3"/>
                                            </p:txEl>
                                          </p:spTgt>
                                        </p:tgtEl>
                                        <p:attrNameLst>
                                          <p:attrName>style.visibility</p:attrName>
                                        </p:attrNameLst>
                                      </p:cBhvr>
                                      <p:to>
                                        <p:strVal val="visible"/>
                                      </p:to>
                                    </p:set>
                                    <p:anim calcmode="discrete" valueType="clr">
                                      <p:cBhvr override="childStyle">
                                        <p:cTn id="19" dur="80"/>
                                        <p:tgtEl>
                                          <p:spTgt spid="7578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5780">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75780">
                                            <p:txEl>
                                              <p:pRg st="3" end="3"/>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75780">
                                            <p:txEl>
                                              <p:pRg st="4" end="4"/>
                                            </p:txEl>
                                          </p:spTgt>
                                        </p:tgtEl>
                                        <p:attrNameLst>
                                          <p:attrName>style.visibility</p:attrName>
                                        </p:attrNameLst>
                                      </p:cBhvr>
                                      <p:to>
                                        <p:strVal val="visible"/>
                                      </p:to>
                                    </p:set>
                                    <p:anim calcmode="discrete" valueType="clr">
                                      <p:cBhvr override="childStyle">
                                        <p:cTn id="26" dur="80"/>
                                        <p:tgtEl>
                                          <p:spTgt spid="7578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5780">
                                            <p:txEl>
                                              <p:pRg st="4" end="4"/>
                                            </p:txEl>
                                          </p:spTgt>
                                        </p:tgtEl>
                                        <p:attrNameLst>
                                          <p:attrName>fillcolor</p:attrName>
                                        </p:attrNameLst>
                                      </p:cBhvr>
                                      <p:tavLst>
                                        <p:tav tm="0">
                                          <p:val>
                                            <p:clrVal>
                                              <a:schemeClr val="accent2"/>
                                            </p:clrVal>
                                          </p:val>
                                        </p:tav>
                                        <p:tav tm="50000">
                                          <p:val>
                                            <p:clrVal>
                                              <a:schemeClr val="hlink"/>
                                            </p:clrVal>
                                          </p:val>
                                        </p:tav>
                                      </p:tavLst>
                                    </p:anim>
                                    <p:set>
                                      <p:cBhvr>
                                        <p:cTn id="28" dur="80"/>
                                        <p:tgtEl>
                                          <p:spTgt spid="75780">
                                            <p:txEl>
                                              <p:pRg st="4" end="4"/>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75780">
                                            <p:txEl>
                                              <p:pRg st="5" end="5"/>
                                            </p:txEl>
                                          </p:spTgt>
                                        </p:tgtEl>
                                        <p:attrNameLst>
                                          <p:attrName>style.visibility</p:attrName>
                                        </p:attrNameLst>
                                      </p:cBhvr>
                                      <p:to>
                                        <p:strVal val="visible"/>
                                      </p:to>
                                    </p:set>
                                    <p:anim calcmode="discrete" valueType="clr">
                                      <p:cBhvr override="childStyle">
                                        <p:cTn id="33" dur="80"/>
                                        <p:tgtEl>
                                          <p:spTgt spid="75780">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5780">
                                            <p:txEl>
                                              <p:pRg st="5" end="5"/>
                                            </p:txEl>
                                          </p:spTgt>
                                        </p:tgtEl>
                                        <p:attrNameLst>
                                          <p:attrName>fillcolor</p:attrName>
                                        </p:attrNameLst>
                                      </p:cBhvr>
                                      <p:tavLst>
                                        <p:tav tm="0">
                                          <p:val>
                                            <p:clrVal>
                                              <a:schemeClr val="accent2"/>
                                            </p:clrVal>
                                          </p:val>
                                        </p:tav>
                                        <p:tav tm="50000">
                                          <p:val>
                                            <p:clrVal>
                                              <a:schemeClr val="hlink"/>
                                            </p:clrVal>
                                          </p:val>
                                        </p:tav>
                                      </p:tavLst>
                                    </p:anim>
                                    <p:set>
                                      <p:cBhvr>
                                        <p:cTn id="35" dur="80"/>
                                        <p:tgtEl>
                                          <p:spTgt spid="75780">
                                            <p:txEl>
                                              <p:pRg st="5" end="5"/>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75780">
                                            <p:txEl>
                                              <p:pRg st="6" end="6"/>
                                            </p:txEl>
                                          </p:spTgt>
                                        </p:tgtEl>
                                        <p:attrNameLst>
                                          <p:attrName>style.visibility</p:attrName>
                                        </p:attrNameLst>
                                      </p:cBhvr>
                                      <p:to>
                                        <p:strVal val="visible"/>
                                      </p:to>
                                    </p:set>
                                    <p:anim calcmode="discrete" valueType="clr">
                                      <p:cBhvr override="childStyle">
                                        <p:cTn id="40" dur="80"/>
                                        <p:tgtEl>
                                          <p:spTgt spid="75780">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5780">
                                            <p:txEl>
                                              <p:pRg st="6" end="6"/>
                                            </p:txEl>
                                          </p:spTgt>
                                        </p:tgtEl>
                                        <p:attrNameLst>
                                          <p:attrName>fillcolor</p:attrName>
                                        </p:attrNameLst>
                                      </p:cBhvr>
                                      <p:tavLst>
                                        <p:tav tm="0">
                                          <p:val>
                                            <p:clrVal>
                                              <a:schemeClr val="accent2"/>
                                            </p:clrVal>
                                          </p:val>
                                        </p:tav>
                                        <p:tav tm="50000">
                                          <p:val>
                                            <p:clrVal>
                                              <a:schemeClr val="hlink"/>
                                            </p:clrVal>
                                          </p:val>
                                        </p:tav>
                                      </p:tavLst>
                                    </p:anim>
                                    <p:set>
                                      <p:cBhvr>
                                        <p:cTn id="42" dur="80"/>
                                        <p:tgtEl>
                                          <p:spTgt spid="75780">
                                            <p:txEl>
                                              <p:pRg st="6" end="6"/>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75780">
                                            <p:txEl>
                                              <p:pRg st="7" end="7"/>
                                            </p:txEl>
                                          </p:spTgt>
                                        </p:tgtEl>
                                        <p:attrNameLst>
                                          <p:attrName>style.visibility</p:attrName>
                                        </p:attrNameLst>
                                      </p:cBhvr>
                                      <p:to>
                                        <p:strVal val="visible"/>
                                      </p:to>
                                    </p:set>
                                    <p:anim calcmode="discrete" valueType="clr">
                                      <p:cBhvr override="childStyle">
                                        <p:cTn id="47" dur="80"/>
                                        <p:tgtEl>
                                          <p:spTgt spid="75780">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75780">
                                            <p:txEl>
                                              <p:pRg st="7" end="7"/>
                                            </p:txEl>
                                          </p:spTgt>
                                        </p:tgtEl>
                                        <p:attrNameLst>
                                          <p:attrName>fillcolor</p:attrName>
                                        </p:attrNameLst>
                                      </p:cBhvr>
                                      <p:tavLst>
                                        <p:tav tm="0">
                                          <p:val>
                                            <p:clrVal>
                                              <a:schemeClr val="accent2"/>
                                            </p:clrVal>
                                          </p:val>
                                        </p:tav>
                                        <p:tav tm="50000">
                                          <p:val>
                                            <p:clrVal>
                                              <a:schemeClr val="hlink"/>
                                            </p:clrVal>
                                          </p:val>
                                        </p:tav>
                                      </p:tavLst>
                                    </p:anim>
                                    <p:set>
                                      <p:cBhvr>
                                        <p:cTn id="49" dur="80"/>
                                        <p:tgtEl>
                                          <p:spTgt spid="75780">
                                            <p:txEl>
                                              <p:pRg st="7" end="7"/>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75780">
                                            <p:txEl>
                                              <p:pRg st="8" end="8"/>
                                            </p:txEl>
                                          </p:spTgt>
                                        </p:tgtEl>
                                        <p:attrNameLst>
                                          <p:attrName>style.visibility</p:attrName>
                                        </p:attrNameLst>
                                      </p:cBhvr>
                                      <p:to>
                                        <p:strVal val="visible"/>
                                      </p:to>
                                    </p:set>
                                    <p:anim calcmode="discrete" valueType="clr">
                                      <p:cBhvr override="childStyle">
                                        <p:cTn id="54" dur="80"/>
                                        <p:tgtEl>
                                          <p:spTgt spid="75780">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75780">
                                            <p:txEl>
                                              <p:pRg st="8" end="8"/>
                                            </p:txEl>
                                          </p:spTgt>
                                        </p:tgtEl>
                                        <p:attrNameLst>
                                          <p:attrName>fillcolor</p:attrName>
                                        </p:attrNameLst>
                                      </p:cBhvr>
                                      <p:tavLst>
                                        <p:tav tm="0">
                                          <p:val>
                                            <p:clrVal>
                                              <a:schemeClr val="accent2"/>
                                            </p:clrVal>
                                          </p:val>
                                        </p:tav>
                                        <p:tav tm="50000">
                                          <p:val>
                                            <p:clrVal>
                                              <a:schemeClr val="hlink"/>
                                            </p:clrVal>
                                          </p:val>
                                        </p:tav>
                                      </p:tavLst>
                                    </p:anim>
                                    <p:set>
                                      <p:cBhvr>
                                        <p:cTn id="56" dur="80"/>
                                        <p:tgtEl>
                                          <p:spTgt spid="75780">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a:off x="774577" y="86988"/>
            <a:ext cx="8382000" cy="5663089"/>
          </a:xfrm>
          <a:prstGeom prst="rect">
            <a:avLst/>
          </a:prstGeom>
          <a:noFill/>
          <a:ln w="9525">
            <a:noFill/>
            <a:miter lim="800000"/>
            <a:headEnd/>
            <a:tailEnd/>
          </a:ln>
          <a:effectLst/>
        </p:spPr>
        <p:txBody>
          <a:bodyPr wrap="square">
            <a:spAutoFit/>
          </a:bodyPr>
          <a:lstStyle/>
          <a:p>
            <a:pPr algn="ctr">
              <a:spcBef>
                <a:spcPct val="50000"/>
              </a:spcBef>
            </a:pPr>
            <a:r>
              <a:rPr lang="en-US" sz="3200" dirty="0">
                <a:solidFill>
                  <a:srgbClr val="0033CC"/>
                </a:solidFill>
              </a:rPr>
              <a:t>BOARD OF PUBLIC WORKS</a:t>
            </a:r>
          </a:p>
          <a:p>
            <a:pPr>
              <a:spcBef>
                <a:spcPct val="50000"/>
              </a:spcBef>
            </a:pPr>
            <a:r>
              <a:rPr lang="en-US" sz="2800" dirty="0">
                <a:solidFill>
                  <a:srgbClr val="CC3300"/>
                </a:solidFill>
              </a:rPr>
              <a:t>Secretary of State</a:t>
            </a:r>
          </a:p>
          <a:p>
            <a:pPr>
              <a:spcBef>
                <a:spcPct val="50000"/>
              </a:spcBef>
            </a:pPr>
            <a:r>
              <a:rPr lang="en-US" sz="2400" dirty="0"/>
              <a:t>Keeper of Great and Less Seal of State</a:t>
            </a:r>
          </a:p>
          <a:p>
            <a:pPr>
              <a:spcBef>
                <a:spcPct val="50000"/>
              </a:spcBef>
            </a:pPr>
            <a:r>
              <a:rPr lang="en-US" sz="2400" dirty="0"/>
              <a:t>Chief state election officer</a:t>
            </a:r>
          </a:p>
          <a:p>
            <a:pPr>
              <a:spcBef>
                <a:spcPct val="50000"/>
              </a:spcBef>
            </a:pPr>
            <a:r>
              <a:rPr lang="en-US" sz="2400" dirty="0"/>
              <a:t>Maintains all official state papers</a:t>
            </a:r>
          </a:p>
          <a:p>
            <a:pPr>
              <a:spcBef>
                <a:spcPct val="50000"/>
              </a:spcBef>
            </a:pPr>
            <a:endParaRPr lang="en-US" sz="2400" dirty="0"/>
          </a:p>
          <a:p>
            <a:pPr>
              <a:spcBef>
                <a:spcPct val="50000"/>
              </a:spcBef>
            </a:pPr>
            <a:r>
              <a:rPr lang="en-US" sz="2400" dirty="0">
                <a:solidFill>
                  <a:srgbClr val="CC3300"/>
                </a:solidFill>
              </a:rPr>
              <a:t>State Treasurer</a:t>
            </a:r>
          </a:p>
          <a:p>
            <a:pPr>
              <a:spcBef>
                <a:spcPct val="50000"/>
              </a:spcBef>
            </a:pPr>
            <a:r>
              <a:rPr lang="en-US" sz="2400" dirty="0"/>
              <a:t>Receives state revenues</a:t>
            </a:r>
          </a:p>
          <a:p>
            <a:pPr>
              <a:spcBef>
                <a:spcPct val="50000"/>
              </a:spcBef>
            </a:pPr>
            <a:r>
              <a:rPr lang="en-US" sz="2400" dirty="0"/>
              <a:t>Pays the state’s bills</a:t>
            </a:r>
          </a:p>
          <a:p>
            <a:pPr>
              <a:spcBef>
                <a:spcPct val="50000"/>
              </a:spcBef>
            </a:pPr>
            <a:endParaRPr lang="en-US" sz="2400" dirty="0"/>
          </a:p>
        </p:txBody>
      </p:sp>
      <p:pic>
        <p:nvPicPr>
          <p:cNvPr id="2" name="Picture 1">
            <a:extLst>
              <a:ext uri="{FF2B5EF4-FFF2-40B4-BE49-F238E27FC236}">
                <a16:creationId xmlns:a16="http://schemas.microsoft.com/office/drawing/2014/main" id="{CAB04B22-4F7A-46A3-A537-6078712C37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7045" y="693028"/>
            <a:ext cx="1817095" cy="2353139"/>
          </a:xfrm>
          <a:prstGeom prst="rect">
            <a:avLst/>
          </a:prstGeom>
        </p:spPr>
      </p:pic>
      <p:sp>
        <p:nvSpPr>
          <p:cNvPr id="4" name="TextBox 3">
            <a:extLst>
              <a:ext uri="{FF2B5EF4-FFF2-40B4-BE49-F238E27FC236}">
                <a16:creationId xmlns:a16="http://schemas.microsoft.com/office/drawing/2014/main" id="{221483B0-986C-42F2-AF9E-03B08B33C60C}"/>
              </a:ext>
            </a:extLst>
          </p:cNvPr>
          <p:cNvSpPr txBox="1"/>
          <p:nvPr/>
        </p:nvSpPr>
        <p:spPr>
          <a:xfrm>
            <a:off x="4114800" y="2960703"/>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59F09CE-C404-4385-A2EE-FEC729F84FE4}"/>
              </a:ext>
            </a:extLst>
          </p:cNvPr>
          <p:cNvSpPr txBox="1"/>
          <p:nvPr/>
        </p:nvSpPr>
        <p:spPr>
          <a:xfrm>
            <a:off x="7057121" y="3046167"/>
            <a:ext cx="1600200" cy="369332"/>
          </a:xfrm>
          <a:prstGeom prst="rect">
            <a:avLst/>
          </a:prstGeom>
          <a:noFill/>
        </p:spPr>
        <p:txBody>
          <a:bodyPr wrap="square" rtlCol="0">
            <a:spAutoFit/>
          </a:bodyPr>
          <a:lstStyle/>
          <a:p>
            <a:r>
              <a:rPr lang="en-US" dirty="0"/>
              <a:t>Mac Warner</a:t>
            </a:r>
          </a:p>
        </p:txBody>
      </p:sp>
      <p:sp>
        <p:nvSpPr>
          <p:cNvPr id="6" name="TextBox 5">
            <a:extLst>
              <a:ext uri="{FF2B5EF4-FFF2-40B4-BE49-F238E27FC236}">
                <a16:creationId xmlns:a16="http://schemas.microsoft.com/office/drawing/2014/main" id="{87413B6C-CDC4-4ECE-9EE9-4D0343498E39}"/>
              </a:ext>
            </a:extLst>
          </p:cNvPr>
          <p:cNvSpPr txBox="1"/>
          <p:nvPr/>
        </p:nvSpPr>
        <p:spPr>
          <a:xfrm>
            <a:off x="7067592" y="5911123"/>
            <a:ext cx="1752599" cy="369332"/>
          </a:xfrm>
          <a:prstGeom prst="rect">
            <a:avLst/>
          </a:prstGeom>
          <a:noFill/>
        </p:spPr>
        <p:txBody>
          <a:bodyPr wrap="square" rtlCol="0">
            <a:spAutoFit/>
          </a:bodyPr>
          <a:lstStyle/>
          <a:p>
            <a:r>
              <a:rPr lang="en-US" dirty="0"/>
              <a:t>John Perdue</a:t>
            </a:r>
          </a:p>
        </p:txBody>
      </p:sp>
      <p:pic>
        <p:nvPicPr>
          <p:cNvPr id="7" name="Picture 6">
            <a:extLst>
              <a:ext uri="{FF2B5EF4-FFF2-40B4-BE49-F238E27FC236}">
                <a16:creationId xmlns:a16="http://schemas.microsoft.com/office/drawing/2014/main" id="{46786C4E-B58A-064F-98E7-3E1F9C12EA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9028" y="3642142"/>
            <a:ext cx="1813130" cy="22664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6804">
                                            <p:txEl>
                                              <p:pRg st="1" end="1"/>
                                            </p:txEl>
                                          </p:spTgt>
                                        </p:tgtEl>
                                        <p:attrNameLst>
                                          <p:attrName>style.visibility</p:attrName>
                                        </p:attrNameLst>
                                      </p:cBhvr>
                                      <p:to>
                                        <p:strVal val="visible"/>
                                      </p:to>
                                    </p:set>
                                    <p:anim calcmode="lin" valueType="num">
                                      <p:cBhvr>
                                        <p:cTn id="11" dur="500" fill="hold"/>
                                        <p:tgtEl>
                                          <p:spTgt spid="7680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76804">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7680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6804">
                                            <p:txEl>
                                              <p:pRg st="2" end="2"/>
                                            </p:txEl>
                                          </p:spTgt>
                                        </p:tgtEl>
                                        <p:attrNameLst>
                                          <p:attrName>style.visibility</p:attrName>
                                        </p:attrNameLst>
                                      </p:cBhvr>
                                      <p:to>
                                        <p:strVal val="visible"/>
                                      </p:to>
                                    </p:set>
                                    <p:anim calcmode="lin" valueType="num">
                                      <p:cBhvr additive="base">
                                        <p:cTn id="29" dur="500" fill="hold"/>
                                        <p:tgtEl>
                                          <p:spTgt spid="7680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68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6804">
                                            <p:txEl>
                                              <p:pRg st="3" end="3"/>
                                            </p:txEl>
                                          </p:spTgt>
                                        </p:tgtEl>
                                        <p:attrNameLst>
                                          <p:attrName>style.visibility</p:attrName>
                                        </p:attrNameLst>
                                      </p:cBhvr>
                                      <p:to>
                                        <p:strVal val="visible"/>
                                      </p:to>
                                    </p:set>
                                    <p:anim calcmode="lin" valueType="num">
                                      <p:cBhvr additive="base">
                                        <p:cTn id="35" dur="500" fill="hold"/>
                                        <p:tgtEl>
                                          <p:spTgt spid="7680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68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6804">
                                            <p:txEl>
                                              <p:pRg st="4" end="4"/>
                                            </p:txEl>
                                          </p:spTgt>
                                        </p:tgtEl>
                                        <p:attrNameLst>
                                          <p:attrName>style.visibility</p:attrName>
                                        </p:attrNameLst>
                                      </p:cBhvr>
                                      <p:to>
                                        <p:strVal val="visible"/>
                                      </p:to>
                                    </p:set>
                                    <p:anim calcmode="lin" valueType="num">
                                      <p:cBhvr additive="base">
                                        <p:cTn id="41" dur="500" fill="hold"/>
                                        <p:tgtEl>
                                          <p:spTgt spid="7680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680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76804">
                                            <p:txEl>
                                              <p:pRg st="6" end="6"/>
                                            </p:txEl>
                                          </p:spTgt>
                                        </p:tgtEl>
                                        <p:attrNameLst>
                                          <p:attrName>style.visibility</p:attrName>
                                        </p:attrNameLst>
                                      </p:cBhvr>
                                      <p:to>
                                        <p:strVal val="visible"/>
                                      </p:to>
                                    </p:set>
                                    <p:anim calcmode="lin" valueType="num">
                                      <p:cBhvr>
                                        <p:cTn id="47" dur="500" fill="hold"/>
                                        <p:tgtEl>
                                          <p:spTgt spid="76804">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76804">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7680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6804">
                                            <p:txEl>
                                              <p:pRg st="7" end="7"/>
                                            </p:txEl>
                                          </p:spTgt>
                                        </p:tgtEl>
                                        <p:attrNameLst>
                                          <p:attrName>style.visibility</p:attrName>
                                        </p:attrNameLst>
                                      </p:cBhvr>
                                      <p:to>
                                        <p:strVal val="visible"/>
                                      </p:to>
                                    </p:set>
                                    <p:anim calcmode="lin" valueType="num">
                                      <p:cBhvr additive="base">
                                        <p:cTn id="54" dur="500" fill="hold"/>
                                        <p:tgtEl>
                                          <p:spTgt spid="7680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680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76804">
                                            <p:txEl>
                                              <p:pRg st="8" end="8"/>
                                            </p:txEl>
                                          </p:spTgt>
                                        </p:tgtEl>
                                        <p:attrNameLst>
                                          <p:attrName>style.visibility</p:attrName>
                                        </p:attrNameLst>
                                      </p:cBhvr>
                                      <p:to>
                                        <p:strVal val="visible"/>
                                      </p:to>
                                    </p:set>
                                    <p:anim calcmode="lin" valueType="num">
                                      <p:cBhvr additive="base">
                                        <p:cTn id="60" dur="500" fill="hold"/>
                                        <p:tgtEl>
                                          <p:spTgt spid="76804">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680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ppt_x"/>
                                          </p:val>
                                        </p:tav>
                                        <p:tav tm="100000">
                                          <p:val>
                                            <p:strVal val="#ppt_x"/>
                                          </p:val>
                                        </p:tav>
                                      </p:tavLst>
                                    </p:anim>
                                    <p:anim calcmode="lin" valueType="num">
                                      <p:cBhvr additive="base">
                                        <p:cTn id="7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2895600" y="517803"/>
            <a:ext cx="4876801" cy="6463308"/>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CC3300"/>
                </a:solidFill>
              </a:rPr>
              <a:t>Attorney General</a:t>
            </a:r>
          </a:p>
          <a:p>
            <a:pPr>
              <a:spcBef>
                <a:spcPct val="50000"/>
              </a:spcBef>
            </a:pPr>
            <a:r>
              <a:rPr lang="en-US" sz="2000" dirty="0"/>
              <a:t>Heads state legal department</a:t>
            </a:r>
          </a:p>
          <a:p>
            <a:pPr>
              <a:spcBef>
                <a:spcPct val="50000"/>
              </a:spcBef>
            </a:pPr>
            <a:r>
              <a:rPr lang="en-US" sz="2000" dirty="0"/>
              <a:t>Serves as the state’s lawyer</a:t>
            </a:r>
            <a:br>
              <a:rPr lang="en-US" sz="2000" dirty="0"/>
            </a:br>
            <a:br>
              <a:rPr lang="en-US" sz="2000" dirty="0"/>
            </a:br>
            <a:r>
              <a:rPr lang="en-US" sz="2400" dirty="0">
                <a:solidFill>
                  <a:srgbClr val="CC3300"/>
                </a:solidFill>
              </a:rPr>
              <a:t>State Auditor</a:t>
            </a:r>
          </a:p>
          <a:p>
            <a:pPr>
              <a:spcBef>
                <a:spcPct val="50000"/>
              </a:spcBef>
            </a:pPr>
            <a:r>
              <a:rPr lang="en-US" sz="2000" dirty="0"/>
              <a:t>State’s official bookkeeper</a:t>
            </a:r>
          </a:p>
          <a:p>
            <a:pPr>
              <a:spcBef>
                <a:spcPct val="50000"/>
              </a:spcBef>
            </a:pPr>
            <a:r>
              <a:rPr lang="en-US" sz="2400" dirty="0">
                <a:solidFill>
                  <a:srgbClr val="CC3300"/>
                </a:solidFill>
              </a:rPr>
              <a:t>Commissioner of Agriculture</a:t>
            </a:r>
          </a:p>
          <a:p>
            <a:pPr>
              <a:spcBef>
                <a:spcPct val="50000"/>
              </a:spcBef>
            </a:pPr>
            <a:r>
              <a:rPr lang="en-US" sz="2000" dirty="0"/>
              <a:t>Sets standards</a:t>
            </a:r>
          </a:p>
          <a:p>
            <a:pPr>
              <a:spcBef>
                <a:spcPct val="50000"/>
              </a:spcBef>
            </a:pPr>
            <a:r>
              <a:rPr lang="en-US" sz="2000" dirty="0"/>
              <a:t>Grades all farm products</a:t>
            </a:r>
          </a:p>
          <a:p>
            <a:pPr>
              <a:spcBef>
                <a:spcPct val="50000"/>
              </a:spcBef>
            </a:pPr>
            <a:r>
              <a:rPr lang="en-US" sz="2000" dirty="0"/>
              <a:t>Identifies markets for farm products</a:t>
            </a:r>
          </a:p>
          <a:p>
            <a:pPr>
              <a:spcBef>
                <a:spcPct val="50000"/>
              </a:spcBef>
            </a:pPr>
            <a:r>
              <a:rPr lang="en-US" sz="2400" dirty="0">
                <a:solidFill>
                  <a:srgbClr val="CC3300"/>
                </a:solidFill>
              </a:rPr>
              <a:t>State Superintendent of Schools</a:t>
            </a:r>
          </a:p>
          <a:p>
            <a:pPr>
              <a:spcBef>
                <a:spcPct val="50000"/>
              </a:spcBef>
            </a:pPr>
            <a:r>
              <a:rPr lang="en-US" sz="2000" dirty="0"/>
              <a:t>Oversees state’s public school system, including teacher certification, curriculum, and textbook adoptions</a:t>
            </a:r>
          </a:p>
        </p:txBody>
      </p:sp>
      <p:pic>
        <p:nvPicPr>
          <p:cNvPr id="5" name="Picture 4">
            <a:extLst>
              <a:ext uri="{FF2B5EF4-FFF2-40B4-BE49-F238E27FC236}">
                <a16:creationId xmlns:a16="http://schemas.microsoft.com/office/drawing/2014/main" id="{30BF7234-4B56-4C26-967E-1AC923A61485}"/>
              </a:ext>
            </a:extLst>
          </p:cNvPr>
          <p:cNvPicPr>
            <a:picLocks noChangeAspect="1"/>
          </p:cNvPicPr>
          <p:nvPr/>
        </p:nvPicPr>
        <p:blipFill>
          <a:blip r:embed="rId3"/>
          <a:stretch>
            <a:fillRect/>
          </a:stretch>
        </p:blipFill>
        <p:spPr>
          <a:xfrm>
            <a:off x="6984084" y="381000"/>
            <a:ext cx="1770997" cy="2327260"/>
          </a:xfrm>
          <a:prstGeom prst="rect">
            <a:avLst/>
          </a:prstGeom>
        </p:spPr>
      </p:pic>
      <p:sp>
        <p:nvSpPr>
          <p:cNvPr id="2" name="TextBox 1">
            <a:extLst>
              <a:ext uri="{FF2B5EF4-FFF2-40B4-BE49-F238E27FC236}">
                <a16:creationId xmlns:a16="http://schemas.microsoft.com/office/drawing/2014/main" id="{E0A7EC76-CB2D-4D68-A7A7-0F3093A8DB3B}"/>
              </a:ext>
            </a:extLst>
          </p:cNvPr>
          <p:cNvSpPr txBox="1"/>
          <p:nvPr/>
        </p:nvSpPr>
        <p:spPr>
          <a:xfrm>
            <a:off x="7156515" y="2843469"/>
            <a:ext cx="1987486" cy="369332"/>
          </a:xfrm>
          <a:prstGeom prst="rect">
            <a:avLst/>
          </a:prstGeom>
          <a:noFill/>
        </p:spPr>
        <p:txBody>
          <a:bodyPr wrap="square" rtlCol="0">
            <a:spAutoFit/>
          </a:bodyPr>
          <a:lstStyle/>
          <a:p>
            <a:r>
              <a:rPr lang="en-US" dirty="0"/>
              <a:t>John McCuskey</a:t>
            </a:r>
          </a:p>
        </p:txBody>
      </p:sp>
      <p:sp>
        <p:nvSpPr>
          <p:cNvPr id="3" name="TextBox 2">
            <a:extLst>
              <a:ext uri="{FF2B5EF4-FFF2-40B4-BE49-F238E27FC236}">
                <a16:creationId xmlns:a16="http://schemas.microsoft.com/office/drawing/2014/main" id="{F128A50A-DF11-49C2-B462-A2AE64D21BDF}"/>
              </a:ext>
            </a:extLst>
          </p:cNvPr>
          <p:cNvSpPr txBox="1"/>
          <p:nvPr/>
        </p:nvSpPr>
        <p:spPr>
          <a:xfrm>
            <a:off x="4114800" y="2974019"/>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CF41E233-041E-49F7-9334-EEDF5D97B219}"/>
              </a:ext>
            </a:extLst>
          </p:cNvPr>
          <p:cNvSpPr txBox="1"/>
          <p:nvPr/>
        </p:nvSpPr>
        <p:spPr>
          <a:xfrm>
            <a:off x="281129" y="2708260"/>
            <a:ext cx="2015970" cy="369332"/>
          </a:xfrm>
          <a:prstGeom prst="rect">
            <a:avLst/>
          </a:prstGeom>
          <a:noFill/>
        </p:spPr>
        <p:txBody>
          <a:bodyPr wrap="square" rtlCol="0">
            <a:spAutoFit/>
          </a:bodyPr>
          <a:lstStyle/>
          <a:p>
            <a:r>
              <a:rPr lang="en-US" dirty="0"/>
              <a:t>Patrick Morrisey</a:t>
            </a:r>
          </a:p>
        </p:txBody>
      </p:sp>
      <p:sp>
        <p:nvSpPr>
          <p:cNvPr id="6" name="TextBox 5">
            <a:extLst>
              <a:ext uri="{FF2B5EF4-FFF2-40B4-BE49-F238E27FC236}">
                <a16:creationId xmlns:a16="http://schemas.microsoft.com/office/drawing/2014/main" id="{E4E6DFE0-9EE6-4EDD-80C5-7EDDDE6E573F}"/>
              </a:ext>
            </a:extLst>
          </p:cNvPr>
          <p:cNvSpPr txBox="1"/>
          <p:nvPr/>
        </p:nvSpPr>
        <p:spPr>
          <a:xfrm>
            <a:off x="4114800" y="2974019"/>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46271540-5B00-4133-A832-6DFC46DA005F}"/>
              </a:ext>
            </a:extLst>
          </p:cNvPr>
          <p:cNvSpPr txBox="1"/>
          <p:nvPr/>
        </p:nvSpPr>
        <p:spPr>
          <a:xfrm>
            <a:off x="7156515" y="5502803"/>
            <a:ext cx="2063686" cy="369332"/>
          </a:xfrm>
          <a:prstGeom prst="rect">
            <a:avLst/>
          </a:prstGeom>
          <a:noFill/>
        </p:spPr>
        <p:txBody>
          <a:bodyPr wrap="square" rtlCol="0">
            <a:spAutoFit/>
          </a:bodyPr>
          <a:lstStyle/>
          <a:p>
            <a:r>
              <a:rPr lang="en-US" dirty="0"/>
              <a:t>Kent Leonhardt</a:t>
            </a:r>
          </a:p>
        </p:txBody>
      </p:sp>
      <p:sp>
        <p:nvSpPr>
          <p:cNvPr id="8" name="TextBox 7">
            <a:extLst>
              <a:ext uri="{FF2B5EF4-FFF2-40B4-BE49-F238E27FC236}">
                <a16:creationId xmlns:a16="http://schemas.microsoft.com/office/drawing/2014/main" id="{7F2ACCA5-FC56-4175-98A7-5B2439D428D3}"/>
              </a:ext>
            </a:extLst>
          </p:cNvPr>
          <p:cNvSpPr txBox="1"/>
          <p:nvPr/>
        </p:nvSpPr>
        <p:spPr>
          <a:xfrm>
            <a:off x="395679" y="6107668"/>
            <a:ext cx="2015970" cy="369332"/>
          </a:xfrm>
          <a:prstGeom prst="rect">
            <a:avLst/>
          </a:prstGeom>
          <a:noFill/>
        </p:spPr>
        <p:txBody>
          <a:bodyPr wrap="square" rtlCol="0">
            <a:spAutoFit/>
          </a:bodyPr>
          <a:lstStyle/>
          <a:p>
            <a:r>
              <a:rPr lang="en-US" dirty="0"/>
              <a:t>   Steven Paine</a:t>
            </a:r>
          </a:p>
        </p:txBody>
      </p:sp>
      <p:sp>
        <p:nvSpPr>
          <p:cNvPr id="9" name="Rectangle 7">
            <a:extLst>
              <a:ext uri="{FF2B5EF4-FFF2-40B4-BE49-F238E27FC236}">
                <a16:creationId xmlns:a16="http://schemas.microsoft.com/office/drawing/2014/main" id="{64E579E4-6725-45BB-9CAF-51203E6DBCDF}"/>
              </a:ext>
            </a:extLst>
          </p:cNvPr>
          <p:cNvSpPr>
            <a:spLocks noChangeArrowheads="1"/>
          </p:cNvSpPr>
          <p:nvPr/>
        </p:nvSpPr>
        <p:spPr bwMode="auto">
          <a:xfrm>
            <a:off x="-1523999" y="-4301318"/>
            <a:ext cx="685799" cy="12865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rgbClr val="000000"/>
                </a:solidFill>
                <a:effectLst/>
                <a:latin typeface="Fira Sans"/>
              </a:rPr>
            </a:br>
            <a:r>
              <a:rPr kumimoji="0" lang="en-US" altLang="en-US" sz="1100" b="0" i="0" u="none" strike="noStrike" cap="none" normalizeH="0" baseline="0" dirty="0">
                <a:ln>
                  <a:noFill/>
                </a:ln>
                <a:solidFill>
                  <a:srgbClr val="000000"/>
                </a:solidFill>
                <a:effectLst/>
                <a:latin typeface="Fira Sans"/>
              </a:rPr>
              <a:t>  </a:t>
            </a:r>
            <a:r>
              <a:rPr kumimoji="0" lang="en-US" altLang="en-US" sz="20200" b="0" i="0" u="none" strike="noStrike" cap="none" normalizeH="0" baseline="0" dirty="0">
                <a:ln>
                  <a:noFill/>
                </a:ln>
                <a:solidFill>
                  <a:srgbClr val="000000"/>
                </a:solidFill>
                <a:effectLst/>
                <a:latin typeface="Fira Sans"/>
              </a:rPr>
              <a:t>    </a:t>
            </a:r>
            <a:endParaRPr kumimoji="0" lang="en-US" altLang="en-US" sz="600" b="0" i="0" u="none" strike="noStrike" cap="none" normalizeH="0" baseline="0" dirty="0">
              <a:ln>
                <a:noFill/>
              </a:ln>
              <a:solidFill>
                <a:schemeClr val="tx1"/>
              </a:solidFill>
              <a:effectLst/>
            </a:endParaRPr>
          </a:p>
        </p:txBody>
      </p:sp>
      <p:pic>
        <p:nvPicPr>
          <p:cNvPr id="2056" name="Picture 8" descr="Photo of Dr. Paine">
            <a:extLst>
              <a:ext uri="{FF2B5EF4-FFF2-40B4-BE49-F238E27FC236}">
                <a16:creationId xmlns:a16="http://schemas.microsoft.com/office/drawing/2014/main" id="{32139FFE-3A07-42D1-9C95-ED5222C5BC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5548" y="3398298"/>
            <a:ext cx="1716232" cy="257053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a:extLst>
              <a:ext uri="{FF2B5EF4-FFF2-40B4-BE49-F238E27FC236}">
                <a16:creationId xmlns:a16="http://schemas.microsoft.com/office/drawing/2014/main" id="{E2583BAB-0B4D-1248-AB11-70CAC8C864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280" y="237644"/>
            <a:ext cx="1770691" cy="2286000"/>
          </a:xfrm>
          <a:prstGeom prst="rect">
            <a:avLst/>
          </a:prstGeom>
        </p:spPr>
      </p:pic>
      <p:pic>
        <p:nvPicPr>
          <p:cNvPr id="15" name="Picture 14">
            <a:extLst>
              <a:ext uri="{FF2B5EF4-FFF2-40B4-BE49-F238E27FC236}">
                <a16:creationId xmlns:a16="http://schemas.microsoft.com/office/drawing/2014/main" id="{22B7A22F-18E9-5B4D-AB89-16296E0EECB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71295" y="3659803"/>
            <a:ext cx="1674198" cy="1674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 calcmode="lin" valueType="num">
                                      <p:cBhvr>
                                        <p:cTn id="7" dur="500" fill="hold"/>
                                        <p:tgtEl>
                                          <p:spTgt spid="778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782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782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7828">
                                            <p:txEl>
                                              <p:pRg st="1" end="1"/>
                                            </p:txEl>
                                          </p:spTgt>
                                        </p:tgtEl>
                                        <p:attrNameLst>
                                          <p:attrName>style.visibility</p:attrName>
                                        </p:attrNameLst>
                                      </p:cBhvr>
                                      <p:to>
                                        <p:strVal val="visible"/>
                                      </p:to>
                                    </p:set>
                                    <p:anim calcmode="lin" valueType="num">
                                      <p:cBhvr additive="base">
                                        <p:cTn id="14" dur="500" fill="hold"/>
                                        <p:tgtEl>
                                          <p:spTgt spid="77828">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78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7828">
                                            <p:txEl>
                                              <p:pRg st="2" end="2"/>
                                            </p:txEl>
                                          </p:spTgt>
                                        </p:tgtEl>
                                        <p:attrNameLst>
                                          <p:attrName>style.visibility</p:attrName>
                                        </p:attrNameLst>
                                      </p:cBhvr>
                                      <p:to>
                                        <p:strVal val="visible"/>
                                      </p:to>
                                    </p:set>
                                    <p:anim calcmode="lin" valueType="num">
                                      <p:cBhvr additive="base">
                                        <p:cTn id="20" dur="500" fill="hold"/>
                                        <p:tgtEl>
                                          <p:spTgt spid="7782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78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7828">
                                            <p:txEl>
                                              <p:pRg st="3" end="3"/>
                                            </p:txEl>
                                          </p:spTgt>
                                        </p:tgtEl>
                                        <p:attrNameLst>
                                          <p:attrName>style.visibility</p:attrName>
                                        </p:attrNameLst>
                                      </p:cBhvr>
                                      <p:to>
                                        <p:strVal val="visible"/>
                                      </p:to>
                                    </p:set>
                                    <p:anim calcmode="lin" valueType="num">
                                      <p:cBhvr additive="base">
                                        <p:cTn id="26" dur="500" fill="hold"/>
                                        <p:tgtEl>
                                          <p:spTgt spid="77828">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78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fltVal val="0"/>
                                          </p:val>
                                        </p:tav>
                                        <p:tav tm="100000">
                                          <p:val>
                                            <p:strVal val="#ppt_w"/>
                                          </p:val>
                                        </p:tav>
                                      </p:tavLst>
                                    </p:anim>
                                    <p:anim calcmode="lin" valueType="num">
                                      <p:cBhvr>
                                        <p:cTn id="39" dur="1000" fill="hold"/>
                                        <p:tgtEl>
                                          <p:spTgt spid="4"/>
                                        </p:tgtEl>
                                        <p:attrNameLst>
                                          <p:attrName>ppt_h</p:attrName>
                                        </p:attrNameLst>
                                      </p:cBhvr>
                                      <p:tavLst>
                                        <p:tav tm="0">
                                          <p:val>
                                            <p:fltVal val="0"/>
                                          </p:val>
                                        </p:tav>
                                        <p:tav tm="100000">
                                          <p:val>
                                            <p:strVal val="#ppt_h"/>
                                          </p:val>
                                        </p:tav>
                                      </p:tavLst>
                                    </p:anim>
                                    <p:anim calcmode="lin" valueType="num">
                                      <p:cBhvr>
                                        <p:cTn id="40" dur="1000" fill="hold"/>
                                        <p:tgtEl>
                                          <p:spTgt spid="4"/>
                                        </p:tgtEl>
                                        <p:attrNameLst>
                                          <p:attrName>style.rotation</p:attrName>
                                        </p:attrNameLst>
                                      </p:cBhvr>
                                      <p:tavLst>
                                        <p:tav tm="0">
                                          <p:val>
                                            <p:fltVal val="90"/>
                                          </p:val>
                                        </p:tav>
                                        <p:tav tm="100000">
                                          <p:val>
                                            <p:fltVal val="0"/>
                                          </p:val>
                                        </p:tav>
                                      </p:tavLst>
                                    </p:anim>
                                    <p:animEffect transition="in" filter="fade">
                                      <p:cBhvr>
                                        <p:cTn id="41" dur="1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1000" fill="hold"/>
                                        <p:tgtEl>
                                          <p:spTgt spid="2"/>
                                        </p:tgtEl>
                                        <p:attrNameLst>
                                          <p:attrName>ppt_w</p:attrName>
                                        </p:attrNameLst>
                                      </p:cBhvr>
                                      <p:tavLst>
                                        <p:tav tm="0">
                                          <p:val>
                                            <p:fltVal val="0"/>
                                          </p:val>
                                        </p:tav>
                                        <p:tav tm="100000">
                                          <p:val>
                                            <p:strVal val="#ppt_w"/>
                                          </p:val>
                                        </p:tav>
                                      </p:tavLst>
                                    </p:anim>
                                    <p:anim calcmode="lin" valueType="num">
                                      <p:cBhvr>
                                        <p:cTn id="51" dur="1000" fill="hold"/>
                                        <p:tgtEl>
                                          <p:spTgt spid="2"/>
                                        </p:tgtEl>
                                        <p:attrNameLst>
                                          <p:attrName>ppt_h</p:attrName>
                                        </p:attrNameLst>
                                      </p:cBhvr>
                                      <p:tavLst>
                                        <p:tav tm="0">
                                          <p:val>
                                            <p:fltVal val="0"/>
                                          </p:val>
                                        </p:tav>
                                        <p:tav tm="100000">
                                          <p:val>
                                            <p:strVal val="#ppt_h"/>
                                          </p:val>
                                        </p:tav>
                                      </p:tavLst>
                                    </p:anim>
                                    <p:anim calcmode="lin" valueType="num">
                                      <p:cBhvr>
                                        <p:cTn id="52" dur="1000" fill="hold"/>
                                        <p:tgtEl>
                                          <p:spTgt spid="2"/>
                                        </p:tgtEl>
                                        <p:attrNameLst>
                                          <p:attrName>style.rotation</p:attrName>
                                        </p:attrNameLst>
                                      </p:cBhvr>
                                      <p:tavLst>
                                        <p:tav tm="0">
                                          <p:val>
                                            <p:fltVal val="90"/>
                                          </p:val>
                                        </p:tav>
                                        <p:tav tm="100000">
                                          <p:val>
                                            <p:fltVal val="0"/>
                                          </p:val>
                                        </p:tav>
                                      </p:tavLst>
                                    </p:anim>
                                    <p:animEffect transition="in" filter="fade">
                                      <p:cBhvr>
                                        <p:cTn id="53" dur="10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77828">
                                            <p:txEl>
                                              <p:pRg st="4" end="4"/>
                                            </p:txEl>
                                          </p:spTgt>
                                        </p:tgtEl>
                                        <p:attrNameLst>
                                          <p:attrName>style.visibility</p:attrName>
                                        </p:attrNameLst>
                                      </p:cBhvr>
                                      <p:to>
                                        <p:strVal val="visible"/>
                                      </p:to>
                                    </p:set>
                                    <p:anim calcmode="lin" valueType="num">
                                      <p:cBhvr>
                                        <p:cTn id="58" dur="500" fill="hold"/>
                                        <p:tgtEl>
                                          <p:spTgt spid="77828">
                                            <p:txEl>
                                              <p:pRg st="4" end="4"/>
                                            </p:txEl>
                                          </p:spTgt>
                                        </p:tgtEl>
                                        <p:attrNameLst>
                                          <p:attrName>ppt_w</p:attrName>
                                        </p:attrNameLst>
                                      </p:cBhvr>
                                      <p:tavLst>
                                        <p:tav tm="0">
                                          <p:val>
                                            <p:fltVal val="0"/>
                                          </p:val>
                                        </p:tav>
                                        <p:tav tm="100000">
                                          <p:val>
                                            <p:strVal val="#ppt_w"/>
                                          </p:val>
                                        </p:tav>
                                      </p:tavLst>
                                    </p:anim>
                                    <p:anim calcmode="lin" valueType="num">
                                      <p:cBhvr>
                                        <p:cTn id="59" dur="500" fill="hold"/>
                                        <p:tgtEl>
                                          <p:spTgt spid="77828">
                                            <p:txEl>
                                              <p:pRg st="4" end="4"/>
                                            </p:txEl>
                                          </p:spTgt>
                                        </p:tgtEl>
                                        <p:attrNameLst>
                                          <p:attrName>ppt_h</p:attrName>
                                        </p:attrNameLst>
                                      </p:cBhvr>
                                      <p:tavLst>
                                        <p:tav tm="0">
                                          <p:val>
                                            <p:fltVal val="0"/>
                                          </p:val>
                                        </p:tav>
                                        <p:tav tm="100000">
                                          <p:val>
                                            <p:strVal val="#ppt_h"/>
                                          </p:val>
                                        </p:tav>
                                      </p:tavLst>
                                    </p:anim>
                                    <p:animEffect transition="in" filter="fade">
                                      <p:cBhvr>
                                        <p:cTn id="60" dur="500"/>
                                        <p:tgtEl>
                                          <p:spTgt spid="77828">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7828">
                                            <p:txEl>
                                              <p:pRg st="5" end="5"/>
                                            </p:txEl>
                                          </p:spTgt>
                                        </p:tgtEl>
                                        <p:attrNameLst>
                                          <p:attrName>style.visibility</p:attrName>
                                        </p:attrNameLst>
                                      </p:cBhvr>
                                      <p:to>
                                        <p:strVal val="visible"/>
                                      </p:to>
                                    </p:set>
                                    <p:anim calcmode="lin" valueType="num">
                                      <p:cBhvr additive="base">
                                        <p:cTn id="65" dur="500" fill="hold"/>
                                        <p:tgtEl>
                                          <p:spTgt spid="77828">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78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7828">
                                            <p:txEl>
                                              <p:pRg st="6" end="6"/>
                                            </p:txEl>
                                          </p:spTgt>
                                        </p:tgtEl>
                                        <p:attrNameLst>
                                          <p:attrName>style.visibility</p:attrName>
                                        </p:attrNameLst>
                                      </p:cBhvr>
                                      <p:to>
                                        <p:strVal val="visible"/>
                                      </p:to>
                                    </p:set>
                                    <p:anim calcmode="lin" valueType="num">
                                      <p:cBhvr additive="base">
                                        <p:cTn id="71" dur="500" fill="hold"/>
                                        <p:tgtEl>
                                          <p:spTgt spid="77828">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782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77828">
                                            <p:txEl>
                                              <p:pRg st="7" end="7"/>
                                            </p:txEl>
                                          </p:spTgt>
                                        </p:tgtEl>
                                        <p:attrNameLst>
                                          <p:attrName>style.visibility</p:attrName>
                                        </p:attrNameLst>
                                      </p:cBhvr>
                                      <p:to>
                                        <p:strVal val="visible"/>
                                      </p:to>
                                    </p:set>
                                    <p:anim calcmode="lin" valueType="num">
                                      <p:cBhvr additive="base">
                                        <p:cTn id="77" dur="500" fill="hold"/>
                                        <p:tgtEl>
                                          <p:spTgt spid="77828">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782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1000" fill="hold"/>
                                        <p:tgtEl>
                                          <p:spTgt spid="7"/>
                                        </p:tgtEl>
                                        <p:attrNameLst>
                                          <p:attrName>ppt_w</p:attrName>
                                        </p:attrNameLst>
                                      </p:cBhvr>
                                      <p:tavLst>
                                        <p:tav tm="0">
                                          <p:val>
                                            <p:fltVal val="0"/>
                                          </p:val>
                                        </p:tav>
                                        <p:tav tm="100000">
                                          <p:val>
                                            <p:strVal val="#ppt_w"/>
                                          </p:val>
                                        </p:tav>
                                      </p:tavLst>
                                    </p:anim>
                                    <p:anim calcmode="lin" valueType="num">
                                      <p:cBhvr>
                                        <p:cTn id="90" dur="1000" fill="hold"/>
                                        <p:tgtEl>
                                          <p:spTgt spid="7"/>
                                        </p:tgtEl>
                                        <p:attrNameLst>
                                          <p:attrName>ppt_h</p:attrName>
                                        </p:attrNameLst>
                                      </p:cBhvr>
                                      <p:tavLst>
                                        <p:tav tm="0">
                                          <p:val>
                                            <p:fltVal val="0"/>
                                          </p:val>
                                        </p:tav>
                                        <p:tav tm="100000">
                                          <p:val>
                                            <p:strVal val="#ppt_h"/>
                                          </p:val>
                                        </p:tav>
                                      </p:tavLst>
                                    </p:anim>
                                    <p:anim calcmode="lin" valueType="num">
                                      <p:cBhvr>
                                        <p:cTn id="91" dur="1000" fill="hold"/>
                                        <p:tgtEl>
                                          <p:spTgt spid="7"/>
                                        </p:tgtEl>
                                        <p:attrNameLst>
                                          <p:attrName>style.rotation</p:attrName>
                                        </p:attrNameLst>
                                      </p:cBhvr>
                                      <p:tavLst>
                                        <p:tav tm="0">
                                          <p:val>
                                            <p:fltVal val="90"/>
                                          </p:val>
                                        </p:tav>
                                        <p:tav tm="100000">
                                          <p:val>
                                            <p:fltVal val="0"/>
                                          </p:val>
                                        </p:tav>
                                      </p:tavLst>
                                    </p:anim>
                                    <p:animEffect transition="in" filter="fade">
                                      <p:cBhvr>
                                        <p:cTn id="92" dur="10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77828">
                                            <p:txEl>
                                              <p:pRg st="8" end="8"/>
                                            </p:txEl>
                                          </p:spTgt>
                                        </p:tgtEl>
                                        <p:attrNameLst>
                                          <p:attrName>style.visibility</p:attrName>
                                        </p:attrNameLst>
                                      </p:cBhvr>
                                      <p:to>
                                        <p:strVal val="visible"/>
                                      </p:to>
                                    </p:set>
                                    <p:anim calcmode="lin" valueType="num">
                                      <p:cBhvr>
                                        <p:cTn id="97" dur="500" fill="hold"/>
                                        <p:tgtEl>
                                          <p:spTgt spid="77828">
                                            <p:txEl>
                                              <p:pRg st="8" end="8"/>
                                            </p:txEl>
                                          </p:spTgt>
                                        </p:tgtEl>
                                        <p:attrNameLst>
                                          <p:attrName>ppt_w</p:attrName>
                                        </p:attrNameLst>
                                      </p:cBhvr>
                                      <p:tavLst>
                                        <p:tav tm="0">
                                          <p:val>
                                            <p:fltVal val="0"/>
                                          </p:val>
                                        </p:tav>
                                        <p:tav tm="100000">
                                          <p:val>
                                            <p:strVal val="#ppt_w"/>
                                          </p:val>
                                        </p:tav>
                                      </p:tavLst>
                                    </p:anim>
                                    <p:anim calcmode="lin" valueType="num">
                                      <p:cBhvr>
                                        <p:cTn id="98" dur="500" fill="hold"/>
                                        <p:tgtEl>
                                          <p:spTgt spid="77828">
                                            <p:txEl>
                                              <p:pRg st="8" end="8"/>
                                            </p:txEl>
                                          </p:spTgt>
                                        </p:tgtEl>
                                        <p:attrNameLst>
                                          <p:attrName>ppt_h</p:attrName>
                                        </p:attrNameLst>
                                      </p:cBhvr>
                                      <p:tavLst>
                                        <p:tav tm="0">
                                          <p:val>
                                            <p:fltVal val="0"/>
                                          </p:val>
                                        </p:tav>
                                        <p:tav tm="100000">
                                          <p:val>
                                            <p:strVal val="#ppt_h"/>
                                          </p:val>
                                        </p:tav>
                                      </p:tavLst>
                                    </p:anim>
                                    <p:animEffect transition="in" filter="fade">
                                      <p:cBhvr>
                                        <p:cTn id="99" dur="500"/>
                                        <p:tgtEl>
                                          <p:spTgt spid="77828">
                                            <p:txEl>
                                              <p:pRg st="8" end="8"/>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nodeType="clickEffect">
                                  <p:stCondLst>
                                    <p:cond delay="0"/>
                                  </p:stCondLst>
                                  <p:childTnLst>
                                    <p:set>
                                      <p:cBhvr>
                                        <p:cTn id="103" dur="1" fill="hold">
                                          <p:stCondLst>
                                            <p:cond delay="0"/>
                                          </p:stCondLst>
                                        </p:cTn>
                                        <p:tgtEl>
                                          <p:spTgt spid="77828">
                                            <p:txEl>
                                              <p:pRg st="9" end="9"/>
                                            </p:txEl>
                                          </p:spTgt>
                                        </p:tgtEl>
                                        <p:attrNameLst>
                                          <p:attrName>style.visibility</p:attrName>
                                        </p:attrNameLst>
                                      </p:cBhvr>
                                      <p:to>
                                        <p:strVal val="visible"/>
                                      </p:to>
                                    </p:set>
                                    <p:anim calcmode="lin" valueType="num">
                                      <p:cBhvr>
                                        <p:cTn id="104" dur="1000" fill="hold"/>
                                        <p:tgtEl>
                                          <p:spTgt spid="77828">
                                            <p:txEl>
                                              <p:pRg st="9" end="9"/>
                                            </p:txEl>
                                          </p:spTgt>
                                        </p:tgtEl>
                                        <p:attrNameLst>
                                          <p:attrName>ppt_w</p:attrName>
                                        </p:attrNameLst>
                                      </p:cBhvr>
                                      <p:tavLst>
                                        <p:tav tm="0">
                                          <p:val>
                                            <p:fltVal val="0"/>
                                          </p:val>
                                        </p:tav>
                                        <p:tav tm="100000">
                                          <p:val>
                                            <p:strVal val="#ppt_w"/>
                                          </p:val>
                                        </p:tav>
                                      </p:tavLst>
                                    </p:anim>
                                    <p:anim calcmode="lin" valueType="num">
                                      <p:cBhvr>
                                        <p:cTn id="105" dur="1000" fill="hold"/>
                                        <p:tgtEl>
                                          <p:spTgt spid="77828">
                                            <p:txEl>
                                              <p:pRg st="9" end="9"/>
                                            </p:txEl>
                                          </p:spTgt>
                                        </p:tgtEl>
                                        <p:attrNameLst>
                                          <p:attrName>ppt_h</p:attrName>
                                        </p:attrNameLst>
                                      </p:cBhvr>
                                      <p:tavLst>
                                        <p:tav tm="0">
                                          <p:val>
                                            <p:fltVal val="0"/>
                                          </p:val>
                                        </p:tav>
                                        <p:tav tm="100000">
                                          <p:val>
                                            <p:strVal val="#ppt_h"/>
                                          </p:val>
                                        </p:tav>
                                      </p:tavLst>
                                    </p:anim>
                                    <p:anim calcmode="lin" valueType="num">
                                      <p:cBhvr>
                                        <p:cTn id="106" dur="1000" fill="hold"/>
                                        <p:tgtEl>
                                          <p:spTgt spid="77828">
                                            <p:txEl>
                                              <p:pRg st="9" end="9"/>
                                            </p:txEl>
                                          </p:spTgt>
                                        </p:tgtEl>
                                        <p:attrNameLst>
                                          <p:attrName>style.rotation</p:attrName>
                                        </p:attrNameLst>
                                      </p:cBhvr>
                                      <p:tavLst>
                                        <p:tav tm="0">
                                          <p:val>
                                            <p:fltVal val="90"/>
                                          </p:val>
                                        </p:tav>
                                        <p:tav tm="100000">
                                          <p:val>
                                            <p:fltVal val="0"/>
                                          </p:val>
                                        </p:tav>
                                      </p:tavLst>
                                    </p:anim>
                                    <p:animEffect transition="in" filter="fade">
                                      <p:cBhvr>
                                        <p:cTn id="107" dur="1000"/>
                                        <p:tgtEl>
                                          <p:spTgt spid="77828">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2056"/>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1000" fill="hold"/>
                                        <p:tgtEl>
                                          <p:spTgt spid="8"/>
                                        </p:tgtEl>
                                        <p:attrNameLst>
                                          <p:attrName>ppt_w</p:attrName>
                                        </p:attrNameLst>
                                      </p:cBhvr>
                                      <p:tavLst>
                                        <p:tav tm="0">
                                          <p:val>
                                            <p:fltVal val="0"/>
                                          </p:val>
                                        </p:tav>
                                        <p:tav tm="100000">
                                          <p:val>
                                            <p:strVal val="#ppt_w"/>
                                          </p:val>
                                        </p:tav>
                                      </p:tavLst>
                                    </p:anim>
                                    <p:anim calcmode="lin" valueType="num">
                                      <p:cBhvr>
                                        <p:cTn id="117" dur="1000" fill="hold"/>
                                        <p:tgtEl>
                                          <p:spTgt spid="8"/>
                                        </p:tgtEl>
                                        <p:attrNameLst>
                                          <p:attrName>ppt_h</p:attrName>
                                        </p:attrNameLst>
                                      </p:cBhvr>
                                      <p:tavLst>
                                        <p:tav tm="0">
                                          <p:val>
                                            <p:fltVal val="0"/>
                                          </p:val>
                                        </p:tav>
                                        <p:tav tm="100000">
                                          <p:val>
                                            <p:strVal val="#ppt_h"/>
                                          </p:val>
                                        </p:tav>
                                      </p:tavLst>
                                    </p:anim>
                                    <p:anim calcmode="lin" valueType="num">
                                      <p:cBhvr>
                                        <p:cTn id="118" dur="1000" fill="hold"/>
                                        <p:tgtEl>
                                          <p:spTgt spid="8"/>
                                        </p:tgtEl>
                                        <p:attrNameLst>
                                          <p:attrName>style.rotation</p:attrName>
                                        </p:attrNameLst>
                                      </p:cBhvr>
                                      <p:tavLst>
                                        <p:tav tm="0">
                                          <p:val>
                                            <p:fltVal val="90"/>
                                          </p:val>
                                        </p:tav>
                                        <p:tav tm="100000">
                                          <p:val>
                                            <p:fltVal val="0"/>
                                          </p:val>
                                        </p:tav>
                                      </p:tavLst>
                                    </p:anim>
                                    <p:animEffect transition="in" filter="fade">
                                      <p:cBhvr>
                                        <p:cTn id="1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685800" y="1592263"/>
            <a:ext cx="7543800" cy="366712"/>
          </a:xfrm>
          <a:prstGeom prst="rect">
            <a:avLst/>
          </a:prstGeom>
          <a:noFill/>
          <a:ln w="9525">
            <a:noFill/>
            <a:miter lim="800000"/>
            <a:headEnd/>
            <a:tailEnd/>
          </a:ln>
          <a:effectLst/>
        </p:spPr>
        <p:txBody>
          <a:bodyPr>
            <a:spAutoFit/>
          </a:bodyPr>
          <a:lstStyle/>
          <a:p>
            <a:pPr algn="ctr">
              <a:spcBef>
                <a:spcPct val="50000"/>
              </a:spcBef>
            </a:pPr>
            <a:endParaRPr lang="en-US"/>
          </a:p>
        </p:txBody>
      </p:sp>
      <p:sp>
        <p:nvSpPr>
          <p:cNvPr id="30726" name="Text Box 6"/>
          <p:cNvSpPr txBox="1">
            <a:spLocks noChangeArrowheads="1"/>
          </p:cNvSpPr>
          <p:nvPr/>
        </p:nvSpPr>
        <p:spPr bwMode="auto">
          <a:xfrm>
            <a:off x="457200" y="373063"/>
            <a:ext cx="7772400" cy="366712"/>
          </a:xfrm>
          <a:prstGeom prst="rect">
            <a:avLst/>
          </a:prstGeom>
          <a:noFill/>
          <a:ln w="9525">
            <a:noFill/>
            <a:miter lim="800000"/>
            <a:headEnd/>
            <a:tailEnd/>
          </a:ln>
          <a:effectLst/>
        </p:spPr>
        <p:txBody>
          <a:bodyPr>
            <a:spAutoFit/>
          </a:bodyPr>
          <a:lstStyle/>
          <a:p>
            <a:pPr algn="ctr">
              <a:spcBef>
                <a:spcPct val="50000"/>
              </a:spcBef>
            </a:pPr>
            <a:endParaRPr lang="en-US"/>
          </a:p>
        </p:txBody>
      </p:sp>
      <p:sp>
        <p:nvSpPr>
          <p:cNvPr id="30727" name="Text Box 7"/>
          <p:cNvSpPr txBox="1">
            <a:spLocks noChangeArrowheads="1"/>
          </p:cNvSpPr>
          <p:nvPr/>
        </p:nvSpPr>
        <p:spPr bwMode="auto">
          <a:xfrm>
            <a:off x="609600" y="296863"/>
            <a:ext cx="8153400" cy="7048083"/>
          </a:xfrm>
          <a:prstGeom prst="rect">
            <a:avLst/>
          </a:prstGeom>
          <a:noFill/>
          <a:ln w="9525">
            <a:noFill/>
            <a:miter lim="800000"/>
            <a:headEnd/>
            <a:tailEnd/>
          </a:ln>
          <a:effectLst/>
        </p:spPr>
        <p:txBody>
          <a:bodyPr>
            <a:spAutoFit/>
          </a:bodyPr>
          <a:lstStyle/>
          <a:p>
            <a:pPr algn="ctr">
              <a:spcBef>
                <a:spcPct val="50000"/>
              </a:spcBef>
            </a:pPr>
            <a:r>
              <a:rPr lang="en-US" sz="3200" dirty="0">
                <a:solidFill>
                  <a:srgbClr val="CC3300"/>
                </a:solidFill>
              </a:rPr>
              <a:t>Other Executive Departments</a:t>
            </a:r>
          </a:p>
          <a:p>
            <a:pPr>
              <a:spcBef>
                <a:spcPct val="50000"/>
              </a:spcBef>
              <a:buFontTx/>
              <a:buBlip>
                <a:blip r:embed="rId3"/>
              </a:buBlip>
            </a:pPr>
            <a:endParaRPr lang="en-US" sz="1600" dirty="0">
              <a:solidFill>
                <a:srgbClr val="CC3300"/>
              </a:solidFill>
            </a:endParaRPr>
          </a:p>
          <a:p>
            <a:pPr>
              <a:spcBef>
                <a:spcPct val="50000"/>
              </a:spcBef>
              <a:buFontTx/>
              <a:buBlip>
                <a:blip r:embed="rId3"/>
              </a:buBlip>
            </a:pPr>
            <a:r>
              <a:rPr lang="en-US" sz="2400" dirty="0">
                <a:solidFill>
                  <a:srgbClr val="0033CC"/>
                </a:solidFill>
              </a:rPr>
              <a:t>Department of Administration</a:t>
            </a:r>
          </a:p>
          <a:p>
            <a:pPr>
              <a:spcBef>
                <a:spcPct val="50000"/>
              </a:spcBef>
              <a:buFontTx/>
              <a:buBlip>
                <a:blip r:embed="rId3"/>
              </a:buBlip>
            </a:pPr>
            <a:r>
              <a:rPr lang="en-US" sz="2400" dirty="0">
                <a:solidFill>
                  <a:srgbClr val="0033CC"/>
                </a:solidFill>
              </a:rPr>
              <a:t>Department of Commerce</a:t>
            </a:r>
          </a:p>
          <a:p>
            <a:pPr>
              <a:spcBef>
                <a:spcPct val="50000"/>
              </a:spcBef>
              <a:buFontTx/>
              <a:buBlip>
                <a:blip r:embed="rId3"/>
              </a:buBlip>
            </a:pPr>
            <a:r>
              <a:rPr lang="en-US" sz="2400" dirty="0">
                <a:solidFill>
                  <a:srgbClr val="0033CC"/>
                </a:solidFill>
              </a:rPr>
              <a:t>Department of Arts, Culture and History</a:t>
            </a:r>
          </a:p>
          <a:p>
            <a:pPr>
              <a:spcBef>
                <a:spcPct val="50000"/>
              </a:spcBef>
              <a:buFontTx/>
              <a:buBlip>
                <a:blip r:embed="rId3"/>
              </a:buBlip>
            </a:pPr>
            <a:r>
              <a:rPr lang="en-US" sz="2400" dirty="0">
                <a:solidFill>
                  <a:srgbClr val="0033CC"/>
                </a:solidFill>
              </a:rPr>
              <a:t>Department of Environmental Protection</a:t>
            </a:r>
          </a:p>
          <a:p>
            <a:pPr>
              <a:spcBef>
                <a:spcPct val="50000"/>
              </a:spcBef>
              <a:buFontTx/>
              <a:buBlip>
                <a:blip r:embed="rId3"/>
              </a:buBlip>
            </a:pPr>
            <a:r>
              <a:rPr lang="en-US" sz="2400" dirty="0">
                <a:solidFill>
                  <a:srgbClr val="0033CC"/>
                </a:solidFill>
              </a:rPr>
              <a:t>Department of Health and Human Resources</a:t>
            </a:r>
          </a:p>
          <a:p>
            <a:pPr>
              <a:spcBef>
                <a:spcPct val="50000"/>
              </a:spcBef>
              <a:buFontTx/>
              <a:buBlip>
                <a:blip r:embed="rId3"/>
              </a:buBlip>
            </a:pPr>
            <a:r>
              <a:rPr lang="en-US" sz="2400" dirty="0">
                <a:solidFill>
                  <a:srgbClr val="0033CC"/>
                </a:solidFill>
              </a:rPr>
              <a:t>Department of Military Affairs and Public Safety</a:t>
            </a:r>
          </a:p>
          <a:p>
            <a:pPr>
              <a:spcBef>
                <a:spcPct val="50000"/>
              </a:spcBef>
              <a:buFontTx/>
              <a:buBlip>
                <a:blip r:embed="rId3"/>
              </a:buBlip>
            </a:pPr>
            <a:r>
              <a:rPr lang="en-US" sz="2400" dirty="0">
                <a:solidFill>
                  <a:srgbClr val="0033CC"/>
                </a:solidFill>
              </a:rPr>
              <a:t>Department of Revenue</a:t>
            </a:r>
          </a:p>
          <a:p>
            <a:pPr>
              <a:spcBef>
                <a:spcPct val="50000"/>
              </a:spcBef>
              <a:buFontTx/>
              <a:buBlip>
                <a:blip r:embed="rId3"/>
              </a:buBlip>
            </a:pPr>
            <a:r>
              <a:rPr lang="en-US" sz="2400" dirty="0">
                <a:solidFill>
                  <a:srgbClr val="0033CC"/>
                </a:solidFill>
              </a:rPr>
              <a:t>Department of Transportation</a:t>
            </a:r>
          </a:p>
          <a:p>
            <a:pPr>
              <a:spcBef>
                <a:spcPct val="50000"/>
              </a:spcBef>
              <a:buFontTx/>
              <a:buBlip>
                <a:blip r:embed="rId3"/>
              </a:buBlip>
            </a:pPr>
            <a:r>
              <a:rPr lang="en-US" sz="2400" dirty="0">
                <a:solidFill>
                  <a:srgbClr val="0033CC"/>
                </a:solidFill>
              </a:rPr>
              <a:t> Department of Veterans’ Assistance</a:t>
            </a:r>
          </a:p>
          <a:p>
            <a:pPr>
              <a:spcBef>
                <a:spcPct val="50000"/>
              </a:spcBef>
              <a:buFontTx/>
              <a:buBlip>
                <a:blip r:embed="rId3"/>
              </a:buBlip>
            </a:pPr>
            <a:endParaRPr lang="en-US" sz="2400" dirty="0">
              <a:solidFill>
                <a:srgbClr val="0033CC"/>
              </a:solidFill>
            </a:endParaRPr>
          </a:p>
          <a:p>
            <a:pPr>
              <a:spcBef>
                <a:spcPct val="50000"/>
              </a:spcBef>
            </a:pPr>
            <a:r>
              <a:rPr lang="en-US" sz="2400" dirty="0">
                <a:solidFill>
                  <a:schemeClr val="tx2"/>
                </a:solidFill>
              </a:rPr>
              <a:t>Each of these departments is headed by a secretary.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27">
                                            <p:txEl>
                                              <p:pRg st="2" end="2"/>
                                            </p:txEl>
                                          </p:spTgt>
                                        </p:tgtEl>
                                        <p:attrNameLst>
                                          <p:attrName>style.visibility</p:attrName>
                                        </p:attrNameLst>
                                      </p:cBhvr>
                                      <p:to>
                                        <p:strVal val="visible"/>
                                      </p:to>
                                    </p:set>
                                    <p:anim calcmode="lin" valueType="num">
                                      <p:cBhvr additive="base">
                                        <p:cTn id="7" dur="1000" fill="hold"/>
                                        <p:tgtEl>
                                          <p:spTgt spid="30727">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07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27">
                                            <p:txEl>
                                              <p:pRg st="3" end="3"/>
                                            </p:txEl>
                                          </p:spTgt>
                                        </p:tgtEl>
                                        <p:attrNameLst>
                                          <p:attrName>style.visibility</p:attrName>
                                        </p:attrNameLst>
                                      </p:cBhvr>
                                      <p:to>
                                        <p:strVal val="visible"/>
                                      </p:to>
                                    </p:set>
                                    <p:anim calcmode="lin" valueType="num">
                                      <p:cBhvr additive="base">
                                        <p:cTn id="13" dur="1000" fill="hold"/>
                                        <p:tgtEl>
                                          <p:spTgt spid="30727">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07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27">
                                            <p:txEl>
                                              <p:pRg st="4" end="4"/>
                                            </p:txEl>
                                          </p:spTgt>
                                        </p:tgtEl>
                                        <p:attrNameLst>
                                          <p:attrName>style.visibility</p:attrName>
                                        </p:attrNameLst>
                                      </p:cBhvr>
                                      <p:to>
                                        <p:strVal val="visible"/>
                                      </p:to>
                                    </p:set>
                                    <p:anim calcmode="lin" valueType="num">
                                      <p:cBhvr additive="base">
                                        <p:cTn id="19" dur="1000" fill="hold"/>
                                        <p:tgtEl>
                                          <p:spTgt spid="30727">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07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727">
                                            <p:txEl>
                                              <p:pRg st="5" end="5"/>
                                            </p:txEl>
                                          </p:spTgt>
                                        </p:tgtEl>
                                        <p:attrNameLst>
                                          <p:attrName>style.visibility</p:attrName>
                                        </p:attrNameLst>
                                      </p:cBhvr>
                                      <p:to>
                                        <p:strVal val="visible"/>
                                      </p:to>
                                    </p:set>
                                    <p:anim calcmode="lin" valueType="num">
                                      <p:cBhvr additive="base">
                                        <p:cTn id="25" dur="1000" fill="hold"/>
                                        <p:tgtEl>
                                          <p:spTgt spid="30727">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07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0727">
                                            <p:txEl>
                                              <p:pRg st="6" end="6"/>
                                            </p:txEl>
                                          </p:spTgt>
                                        </p:tgtEl>
                                        <p:attrNameLst>
                                          <p:attrName>style.visibility</p:attrName>
                                        </p:attrNameLst>
                                      </p:cBhvr>
                                      <p:to>
                                        <p:strVal val="visible"/>
                                      </p:to>
                                    </p:set>
                                    <p:anim calcmode="lin" valueType="num">
                                      <p:cBhvr additive="base">
                                        <p:cTn id="31" dur="1000" fill="hold"/>
                                        <p:tgtEl>
                                          <p:spTgt spid="30727">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07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727">
                                            <p:txEl>
                                              <p:pRg st="7" end="7"/>
                                            </p:txEl>
                                          </p:spTgt>
                                        </p:tgtEl>
                                        <p:attrNameLst>
                                          <p:attrName>style.visibility</p:attrName>
                                        </p:attrNameLst>
                                      </p:cBhvr>
                                      <p:to>
                                        <p:strVal val="visible"/>
                                      </p:to>
                                    </p:set>
                                    <p:anim calcmode="lin" valueType="num">
                                      <p:cBhvr additive="base">
                                        <p:cTn id="37" dur="1000" fill="hold"/>
                                        <p:tgtEl>
                                          <p:spTgt spid="30727">
                                            <p:txEl>
                                              <p:pRg st="7" end="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07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0727">
                                            <p:txEl>
                                              <p:pRg st="8" end="8"/>
                                            </p:txEl>
                                          </p:spTgt>
                                        </p:tgtEl>
                                        <p:attrNameLst>
                                          <p:attrName>style.visibility</p:attrName>
                                        </p:attrNameLst>
                                      </p:cBhvr>
                                      <p:to>
                                        <p:strVal val="visible"/>
                                      </p:to>
                                    </p:set>
                                    <p:anim calcmode="lin" valueType="num">
                                      <p:cBhvr additive="base">
                                        <p:cTn id="43" dur="1000" fill="hold"/>
                                        <p:tgtEl>
                                          <p:spTgt spid="30727">
                                            <p:txEl>
                                              <p:pRg st="8" end="8"/>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072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0727">
                                            <p:txEl>
                                              <p:pRg st="9" end="9"/>
                                            </p:txEl>
                                          </p:spTgt>
                                        </p:tgtEl>
                                        <p:attrNameLst>
                                          <p:attrName>style.visibility</p:attrName>
                                        </p:attrNameLst>
                                      </p:cBhvr>
                                      <p:to>
                                        <p:strVal val="visible"/>
                                      </p:to>
                                    </p:set>
                                    <p:anim calcmode="lin" valueType="num">
                                      <p:cBhvr additive="base">
                                        <p:cTn id="49" dur="1000" fill="hold"/>
                                        <p:tgtEl>
                                          <p:spTgt spid="30727">
                                            <p:txEl>
                                              <p:pRg st="9" end="9"/>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072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0727">
                                            <p:txEl>
                                              <p:pRg st="10" end="10"/>
                                            </p:txEl>
                                          </p:spTgt>
                                        </p:tgtEl>
                                        <p:attrNameLst>
                                          <p:attrName>style.visibility</p:attrName>
                                        </p:attrNameLst>
                                      </p:cBhvr>
                                      <p:to>
                                        <p:strVal val="visible"/>
                                      </p:to>
                                    </p:set>
                                    <p:anim calcmode="lin" valueType="num">
                                      <p:cBhvr additive="base">
                                        <p:cTn id="55" dur="1000" fill="hold"/>
                                        <p:tgtEl>
                                          <p:spTgt spid="30727">
                                            <p:txEl>
                                              <p:pRg st="10" end="10"/>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3072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727">
                                            <p:txEl>
                                              <p:pRg st="12" end="12"/>
                                            </p:txEl>
                                          </p:spTgt>
                                        </p:tgtEl>
                                        <p:attrNameLst>
                                          <p:attrName>style.visibility</p:attrName>
                                        </p:attrNameLst>
                                      </p:cBhvr>
                                      <p:to>
                                        <p:strVal val="visible"/>
                                      </p:to>
                                    </p:set>
                                    <p:anim calcmode="lin" valueType="num">
                                      <p:cBhvr additive="base">
                                        <p:cTn id="61" dur="1000" fill="hold"/>
                                        <p:tgtEl>
                                          <p:spTgt spid="30727">
                                            <p:txEl>
                                              <p:pRg st="12" end="12"/>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3072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304800" y="0"/>
            <a:ext cx="8382000" cy="1554163"/>
          </a:xfrm>
          <a:prstGeom prst="rect">
            <a:avLst/>
          </a:prstGeom>
          <a:noFill/>
          <a:ln w="9525">
            <a:noFill/>
            <a:miter lim="800000"/>
            <a:headEnd/>
            <a:tailEnd/>
          </a:ln>
          <a:effectLst/>
        </p:spPr>
        <p:txBody>
          <a:bodyPr>
            <a:spAutoFit/>
          </a:bodyPr>
          <a:lstStyle/>
          <a:p>
            <a:pPr algn="ctr">
              <a:spcBef>
                <a:spcPct val="50000"/>
              </a:spcBef>
            </a:pPr>
            <a:r>
              <a:rPr lang="en-US" sz="3200" dirty="0">
                <a:solidFill>
                  <a:srgbClr val="CC3300"/>
                </a:solidFill>
              </a:rPr>
              <a:t>This chart provides a look at the organization of the executive branch of West Virginia’s government.</a:t>
            </a:r>
          </a:p>
        </p:txBody>
      </p:sp>
      <p:pic>
        <p:nvPicPr>
          <p:cNvPr id="5" name="Picture 4">
            <a:extLst>
              <a:ext uri="{FF2B5EF4-FFF2-40B4-BE49-F238E27FC236}">
                <a16:creationId xmlns:a16="http://schemas.microsoft.com/office/drawing/2014/main" id="{5B3ECDFA-F6E9-459B-B2E5-7D662440F6E4}"/>
              </a:ext>
            </a:extLst>
          </p:cNvPr>
          <p:cNvPicPr/>
          <p:nvPr/>
        </p:nvPicPr>
        <p:blipFill rotWithShape="1">
          <a:blip r:embed="rId3" cstate="screen">
            <a:extLst>
              <a:ext uri="{28A0092B-C50C-407E-A947-70E740481C1C}">
                <a14:useLocalDpi xmlns:a14="http://schemas.microsoft.com/office/drawing/2010/main"/>
              </a:ext>
            </a:extLst>
          </a:blip>
          <a:srcRect l="15384" t="62378" r="8654" b="8719"/>
          <a:stretch/>
        </p:blipFill>
        <p:spPr bwMode="auto">
          <a:xfrm>
            <a:off x="1066800" y="1752600"/>
            <a:ext cx="7315200" cy="4876799"/>
          </a:xfrm>
          <a:prstGeom prst="rect">
            <a:avLst/>
          </a:prstGeom>
          <a:noFill/>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wipe(down)">
                                      <p:cBhvr>
                                        <p:cTn id="7" dur="500"/>
                                        <p:tgtEl>
                                          <p:spTgt spid="788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457200" y="685800"/>
            <a:ext cx="8001000" cy="6355586"/>
          </a:xfrm>
          <a:prstGeom prst="rect">
            <a:avLst/>
          </a:prstGeom>
          <a:noFill/>
          <a:ln w="9525">
            <a:noFill/>
            <a:miter lim="800000"/>
            <a:headEnd/>
            <a:tailEnd/>
          </a:ln>
          <a:effectLst/>
        </p:spPr>
        <p:txBody>
          <a:bodyPr>
            <a:spAutoFit/>
          </a:bodyPr>
          <a:lstStyle/>
          <a:p>
            <a:pPr algn="ctr">
              <a:spcBef>
                <a:spcPct val="50000"/>
              </a:spcBef>
            </a:pPr>
            <a:r>
              <a:rPr lang="en-US" sz="5400" dirty="0">
                <a:solidFill>
                  <a:schemeClr val="accent4"/>
                </a:solidFill>
              </a:rPr>
              <a:t>Section  1</a:t>
            </a:r>
          </a:p>
          <a:p>
            <a:pPr algn="ctr">
              <a:spcBef>
                <a:spcPct val="50000"/>
              </a:spcBef>
            </a:pPr>
            <a:endParaRPr lang="en-US" sz="5400" dirty="0">
              <a:solidFill>
                <a:schemeClr val="accent4"/>
              </a:solidFill>
            </a:endParaRPr>
          </a:p>
          <a:p>
            <a:pPr algn="ctr">
              <a:spcBef>
                <a:spcPct val="50000"/>
              </a:spcBef>
            </a:pPr>
            <a:r>
              <a:rPr lang="en-US" sz="4400" dirty="0">
                <a:solidFill>
                  <a:srgbClr val="FF0000"/>
                </a:solidFill>
              </a:rPr>
              <a:t>A History of West Virginia Government</a:t>
            </a:r>
          </a:p>
          <a:p>
            <a:pPr algn="ctr">
              <a:spcBef>
                <a:spcPct val="50000"/>
              </a:spcBef>
            </a:pPr>
            <a:endParaRPr lang="en-US" sz="5400" dirty="0">
              <a:solidFill>
                <a:schemeClr val="accent4"/>
              </a:solidFill>
            </a:endParaRPr>
          </a:p>
          <a:p>
            <a:pPr algn="ctr">
              <a:spcBef>
                <a:spcPct val="50000"/>
              </a:spcBef>
            </a:pPr>
            <a:endParaRPr lang="en-US" sz="5400" dirty="0">
              <a:solidFill>
                <a:schemeClr val="accent4"/>
              </a:solidFill>
            </a:endParaRPr>
          </a:p>
        </p:txBody>
      </p:sp>
      <p:sp>
        <p:nvSpPr>
          <p:cNvPr id="18437" name="Text Box 5"/>
          <p:cNvSpPr txBox="1">
            <a:spLocks noChangeArrowheads="1"/>
          </p:cNvSpPr>
          <p:nvPr/>
        </p:nvSpPr>
        <p:spPr bwMode="auto">
          <a:xfrm>
            <a:off x="6400800" y="6011863"/>
            <a:ext cx="1524000" cy="366712"/>
          </a:xfrm>
          <a:prstGeom prst="rect">
            <a:avLst/>
          </a:prstGeom>
          <a:noFill/>
          <a:ln w="9525">
            <a:noFill/>
            <a:miter lim="800000"/>
            <a:headEnd/>
            <a:tailEnd/>
          </a:ln>
          <a:effectLst/>
        </p:spPr>
        <p:txBody>
          <a:bodyPr>
            <a:spAutoFit/>
          </a:bodyPr>
          <a:lstStyle/>
          <a:p>
            <a:pPr>
              <a:spcBef>
                <a:spcPct val="50000"/>
              </a:spcBef>
            </a:pPr>
            <a:r>
              <a:rPr lang="en-US">
                <a:hlinkClick r:id="" action="ppaction://hlinkshowjump?jump=firstslide"/>
              </a:rPr>
              <a:t>Main Menu</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3" name="Text Box 13"/>
          <p:cNvSpPr txBox="1">
            <a:spLocks noChangeArrowheads="1"/>
          </p:cNvSpPr>
          <p:nvPr/>
        </p:nvSpPr>
        <p:spPr bwMode="auto">
          <a:xfrm>
            <a:off x="0" y="228600"/>
            <a:ext cx="8763000" cy="701675"/>
          </a:xfrm>
          <a:prstGeom prst="rect">
            <a:avLst/>
          </a:prstGeom>
          <a:noFill/>
          <a:ln w="9525">
            <a:noFill/>
            <a:miter lim="800000"/>
            <a:headEnd/>
            <a:tailEnd/>
          </a:ln>
          <a:effectLst/>
        </p:spPr>
        <p:txBody>
          <a:bodyPr>
            <a:spAutoFit/>
          </a:bodyPr>
          <a:lstStyle/>
          <a:p>
            <a:pPr algn="ctr">
              <a:spcBef>
                <a:spcPct val="50000"/>
              </a:spcBef>
            </a:pPr>
            <a:r>
              <a:rPr lang="en-US" sz="4000">
                <a:solidFill>
                  <a:srgbClr val="0033CC"/>
                </a:solidFill>
              </a:rPr>
              <a:t>JUDICIAL BRANCH</a:t>
            </a:r>
          </a:p>
        </p:txBody>
      </p:sp>
      <p:pic>
        <p:nvPicPr>
          <p:cNvPr id="51216" name="Picture 16" descr="WV_Ch06_Fig_15_Judicial Branc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95400"/>
            <a:ext cx="9144000"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1216"/>
                                        </p:tgtEl>
                                        <p:attrNameLst>
                                          <p:attrName>style.visibility</p:attrName>
                                        </p:attrNameLst>
                                      </p:cBhvr>
                                      <p:to>
                                        <p:strVal val="visible"/>
                                      </p:to>
                                    </p:set>
                                    <p:animEffect transition="in" filter="wheel(4)">
                                      <p:cBhvr>
                                        <p:cTn id="7" dur="2000"/>
                                        <p:tgtEl>
                                          <p:spTgt spid="51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228600" y="228600"/>
            <a:ext cx="8686800" cy="701675"/>
          </a:xfrm>
          <a:prstGeom prst="rect">
            <a:avLst/>
          </a:prstGeom>
          <a:noFill/>
          <a:ln w="9525">
            <a:noFill/>
            <a:miter lim="800000"/>
            <a:headEnd/>
            <a:tailEnd/>
          </a:ln>
          <a:effectLst/>
        </p:spPr>
        <p:txBody>
          <a:bodyPr>
            <a:spAutoFit/>
          </a:bodyPr>
          <a:lstStyle/>
          <a:p>
            <a:pPr>
              <a:spcBef>
                <a:spcPct val="50000"/>
              </a:spcBef>
            </a:pPr>
            <a:r>
              <a:rPr lang="en-US" sz="4000">
                <a:solidFill>
                  <a:srgbClr val="CC3300"/>
                </a:solidFill>
              </a:rPr>
              <a:t>WEST VIRGINIA SUPREME COURT</a:t>
            </a:r>
          </a:p>
        </p:txBody>
      </p:sp>
      <p:sp>
        <p:nvSpPr>
          <p:cNvPr id="114694" name="Rectangle 6"/>
          <p:cNvSpPr>
            <a:spLocks noChangeArrowheads="1"/>
          </p:cNvSpPr>
          <p:nvPr/>
        </p:nvSpPr>
        <p:spPr bwMode="auto">
          <a:xfrm>
            <a:off x="228600" y="970216"/>
            <a:ext cx="3429000" cy="1552575"/>
          </a:xfrm>
          <a:prstGeom prst="rect">
            <a:avLst/>
          </a:prstGeom>
          <a:noFill/>
          <a:ln w="9525">
            <a:noFill/>
            <a:miter lim="800000"/>
            <a:headEnd/>
            <a:tailEnd/>
          </a:ln>
          <a:effectLst/>
        </p:spPr>
        <p:txBody>
          <a:bodyPr>
            <a:spAutoFit/>
          </a:bodyPr>
          <a:lstStyle/>
          <a:p>
            <a:pPr>
              <a:spcBef>
                <a:spcPct val="50000"/>
              </a:spcBef>
            </a:pPr>
            <a:r>
              <a:rPr lang="en-US" sz="2400" dirty="0"/>
              <a:t>The Court has five justices, one of whom serves as the chief justice.</a:t>
            </a:r>
          </a:p>
        </p:txBody>
      </p:sp>
      <p:sp>
        <p:nvSpPr>
          <p:cNvPr id="114695" name="Rectangle 7"/>
          <p:cNvSpPr>
            <a:spLocks noChangeArrowheads="1"/>
          </p:cNvSpPr>
          <p:nvPr/>
        </p:nvSpPr>
        <p:spPr bwMode="auto">
          <a:xfrm>
            <a:off x="4191000" y="1359576"/>
            <a:ext cx="3962400" cy="830997"/>
          </a:xfrm>
          <a:prstGeom prst="rect">
            <a:avLst/>
          </a:prstGeom>
          <a:noFill/>
          <a:ln w="9525">
            <a:noFill/>
            <a:miter lim="800000"/>
            <a:headEnd/>
            <a:tailEnd/>
          </a:ln>
          <a:effectLst/>
        </p:spPr>
        <p:txBody>
          <a:bodyPr>
            <a:spAutoFit/>
          </a:bodyPr>
          <a:lstStyle/>
          <a:p>
            <a:r>
              <a:rPr lang="en-US" sz="2400" dirty="0"/>
              <a:t>A chief justice may serve from one to four years.</a:t>
            </a:r>
          </a:p>
        </p:txBody>
      </p:sp>
      <p:sp>
        <p:nvSpPr>
          <p:cNvPr id="114696" name="Rectangle 8"/>
          <p:cNvSpPr>
            <a:spLocks noChangeArrowheads="1"/>
          </p:cNvSpPr>
          <p:nvPr/>
        </p:nvSpPr>
        <p:spPr bwMode="auto">
          <a:xfrm>
            <a:off x="457200" y="4876800"/>
            <a:ext cx="7924800" cy="457200"/>
          </a:xfrm>
          <a:prstGeom prst="rect">
            <a:avLst/>
          </a:prstGeom>
          <a:noFill/>
          <a:ln w="9525">
            <a:noFill/>
            <a:miter lim="800000"/>
            <a:headEnd/>
            <a:tailEnd/>
          </a:ln>
          <a:effectLst/>
        </p:spPr>
        <p:txBody>
          <a:bodyPr>
            <a:spAutoFit/>
          </a:bodyPr>
          <a:lstStyle/>
          <a:p>
            <a:r>
              <a:rPr lang="en-US" sz="2400"/>
              <a:t>Justices are elected for twelve-year terms.</a:t>
            </a:r>
          </a:p>
        </p:txBody>
      </p:sp>
      <p:sp>
        <p:nvSpPr>
          <p:cNvPr id="114697" name="Rectangle 9"/>
          <p:cNvSpPr>
            <a:spLocks noChangeArrowheads="1"/>
          </p:cNvSpPr>
          <p:nvPr/>
        </p:nvSpPr>
        <p:spPr bwMode="auto">
          <a:xfrm>
            <a:off x="228600" y="5715000"/>
            <a:ext cx="8686800" cy="822325"/>
          </a:xfrm>
          <a:prstGeom prst="rect">
            <a:avLst/>
          </a:prstGeom>
          <a:noFill/>
          <a:ln w="9525">
            <a:noFill/>
            <a:miter lim="800000"/>
            <a:headEnd/>
            <a:tailEnd/>
          </a:ln>
          <a:effectLst/>
        </p:spPr>
        <p:txBody>
          <a:bodyPr>
            <a:spAutoFit/>
          </a:bodyPr>
          <a:lstStyle/>
          <a:p>
            <a:r>
              <a:rPr lang="en-US" sz="2400"/>
              <a:t>The Court has two terms each year:  January to July and September into December.</a:t>
            </a:r>
          </a:p>
        </p:txBody>
      </p:sp>
      <p:pic>
        <p:nvPicPr>
          <p:cNvPr id="4" name="Picture 3">
            <a:extLst>
              <a:ext uri="{FF2B5EF4-FFF2-40B4-BE49-F238E27FC236}">
                <a16:creationId xmlns:a16="http://schemas.microsoft.com/office/drawing/2014/main" id="{38BB4B2A-ADCF-1B4C-82B5-058E6765B0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5600" y="2181957"/>
            <a:ext cx="3581400" cy="2548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4694"/>
                                        </p:tgtEl>
                                        <p:attrNameLst>
                                          <p:attrName>style.visibility</p:attrName>
                                        </p:attrNameLst>
                                      </p:cBhvr>
                                      <p:to>
                                        <p:strVal val="visible"/>
                                      </p:to>
                                    </p:set>
                                    <p:anim calcmode="discrete" valueType="clr">
                                      <p:cBhvr override="childStyle">
                                        <p:cTn id="7" dur="80"/>
                                        <p:tgtEl>
                                          <p:spTgt spid="1146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4694"/>
                                        </p:tgtEl>
                                        <p:attrNameLst>
                                          <p:attrName>fillcolor</p:attrName>
                                        </p:attrNameLst>
                                      </p:cBhvr>
                                      <p:tavLst>
                                        <p:tav tm="0">
                                          <p:val>
                                            <p:clrVal>
                                              <a:schemeClr val="accent2"/>
                                            </p:clrVal>
                                          </p:val>
                                        </p:tav>
                                        <p:tav tm="50000">
                                          <p:val>
                                            <p:clrVal>
                                              <a:schemeClr val="hlink"/>
                                            </p:clrVal>
                                          </p:val>
                                        </p:tav>
                                      </p:tavLst>
                                    </p:anim>
                                    <p:set>
                                      <p:cBhvr>
                                        <p:cTn id="9" dur="80"/>
                                        <p:tgtEl>
                                          <p:spTgt spid="11469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14695">
                                            <p:txEl>
                                              <p:pRg st="0" end="0"/>
                                            </p:txEl>
                                          </p:spTgt>
                                        </p:tgtEl>
                                        <p:attrNameLst>
                                          <p:attrName>style.visibility</p:attrName>
                                        </p:attrNameLst>
                                      </p:cBhvr>
                                      <p:to>
                                        <p:strVal val="visible"/>
                                      </p:to>
                                    </p:set>
                                    <p:anim calcmode="discrete" valueType="clr">
                                      <p:cBhvr override="childStyle">
                                        <p:cTn id="14" dur="80"/>
                                        <p:tgtEl>
                                          <p:spTgt spid="1146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469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1469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14696">
                                            <p:txEl>
                                              <p:pRg st="0" end="0"/>
                                            </p:txEl>
                                          </p:spTgt>
                                        </p:tgtEl>
                                        <p:attrNameLst>
                                          <p:attrName>style.visibility</p:attrName>
                                        </p:attrNameLst>
                                      </p:cBhvr>
                                      <p:to>
                                        <p:strVal val="visible"/>
                                      </p:to>
                                    </p:set>
                                    <p:anim calcmode="discrete" valueType="clr">
                                      <p:cBhvr override="childStyle">
                                        <p:cTn id="21" dur="80"/>
                                        <p:tgtEl>
                                          <p:spTgt spid="1146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469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14696">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14697">
                                            <p:txEl>
                                              <p:pRg st="0" end="0"/>
                                            </p:txEl>
                                          </p:spTgt>
                                        </p:tgtEl>
                                        <p:attrNameLst>
                                          <p:attrName>style.visibility</p:attrName>
                                        </p:attrNameLst>
                                      </p:cBhvr>
                                      <p:to>
                                        <p:strVal val="visible"/>
                                      </p:to>
                                    </p:set>
                                    <p:anim calcmode="discrete" valueType="clr">
                                      <p:cBhvr override="childStyle">
                                        <p:cTn id="28" dur="80"/>
                                        <p:tgtEl>
                                          <p:spTgt spid="1146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4697">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1469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228600" y="0"/>
            <a:ext cx="8915400" cy="6777038"/>
          </a:xfrm>
          <a:prstGeom prst="rect">
            <a:avLst/>
          </a:prstGeom>
          <a:noFill/>
          <a:ln w="9525">
            <a:noFill/>
            <a:miter lim="800000"/>
            <a:headEnd/>
            <a:tailEnd/>
          </a:ln>
          <a:effectLst/>
        </p:spPr>
        <p:txBody>
          <a:bodyPr>
            <a:spAutoFit/>
          </a:bodyPr>
          <a:lstStyle/>
          <a:p>
            <a:pPr algn="ctr">
              <a:spcBef>
                <a:spcPct val="50000"/>
              </a:spcBef>
            </a:pPr>
            <a:r>
              <a:rPr lang="en-US" sz="3200">
                <a:solidFill>
                  <a:srgbClr val="CC3300"/>
                </a:solidFill>
              </a:rPr>
              <a:t>The Supreme Court</a:t>
            </a:r>
          </a:p>
          <a:p>
            <a:pPr algn="ctr">
              <a:spcBef>
                <a:spcPct val="50000"/>
              </a:spcBef>
            </a:pPr>
            <a:r>
              <a:rPr lang="en-US" sz="2800"/>
              <a:t>has appellate and original jurisdiction.  Most of the court’s cases are appealed from circuit or magistrate courts.</a:t>
            </a:r>
          </a:p>
          <a:p>
            <a:pPr algn="ctr">
              <a:spcBef>
                <a:spcPct val="50000"/>
              </a:spcBef>
            </a:pPr>
            <a:endParaRPr lang="en-US" sz="2800"/>
          </a:p>
          <a:p>
            <a:pPr algn="ctr">
              <a:spcBef>
                <a:spcPct val="50000"/>
              </a:spcBef>
            </a:pPr>
            <a:r>
              <a:rPr lang="en-US" sz="2800"/>
              <a:t>has no witnesses, testimony, or juries. The justices  hear oral arguments and review printed materials.</a:t>
            </a:r>
          </a:p>
          <a:p>
            <a:pPr algn="ctr">
              <a:spcBef>
                <a:spcPct val="50000"/>
              </a:spcBef>
            </a:pPr>
            <a:endParaRPr lang="en-US" sz="2800"/>
          </a:p>
          <a:p>
            <a:pPr algn="ctr">
              <a:spcBef>
                <a:spcPct val="50000"/>
              </a:spcBef>
            </a:pPr>
            <a:r>
              <a:rPr lang="en-US" sz="2800"/>
              <a:t>has the power of judicial review.</a:t>
            </a:r>
          </a:p>
          <a:p>
            <a:pPr algn="ctr">
              <a:spcBef>
                <a:spcPct val="50000"/>
              </a:spcBef>
            </a:pPr>
            <a:endParaRPr lang="en-US" sz="2800"/>
          </a:p>
          <a:p>
            <a:pPr algn="ctr">
              <a:spcBef>
                <a:spcPct val="50000"/>
              </a:spcBef>
            </a:pPr>
            <a:r>
              <a:rPr lang="en-US" sz="2800"/>
              <a:t>Most of the decisions of the Supreme Court are final.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8612">
                                            <p:txEl>
                                              <p:pRg st="1" end="1"/>
                                            </p:txEl>
                                          </p:spTgt>
                                        </p:tgtEl>
                                        <p:attrNameLst>
                                          <p:attrName>style.visibility</p:attrName>
                                        </p:attrNameLst>
                                      </p:cBhvr>
                                      <p:to>
                                        <p:strVal val="visible"/>
                                      </p:to>
                                    </p:set>
                                    <p:animEffect transition="in" filter="diamond(in)">
                                      <p:cBhvr>
                                        <p:cTn id="7" dur="2000"/>
                                        <p:tgtEl>
                                          <p:spTgt spid="686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8612">
                                            <p:txEl>
                                              <p:pRg st="3" end="3"/>
                                            </p:txEl>
                                          </p:spTgt>
                                        </p:tgtEl>
                                        <p:attrNameLst>
                                          <p:attrName>style.visibility</p:attrName>
                                        </p:attrNameLst>
                                      </p:cBhvr>
                                      <p:to>
                                        <p:strVal val="visible"/>
                                      </p:to>
                                    </p:set>
                                    <p:animEffect transition="in" filter="diamond(in)">
                                      <p:cBhvr>
                                        <p:cTn id="12" dur="2000"/>
                                        <p:tgtEl>
                                          <p:spTgt spid="686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8612">
                                            <p:txEl>
                                              <p:pRg st="5" end="5"/>
                                            </p:txEl>
                                          </p:spTgt>
                                        </p:tgtEl>
                                        <p:attrNameLst>
                                          <p:attrName>style.visibility</p:attrName>
                                        </p:attrNameLst>
                                      </p:cBhvr>
                                      <p:to>
                                        <p:strVal val="visible"/>
                                      </p:to>
                                    </p:set>
                                    <p:animEffect transition="in" filter="diamond(in)">
                                      <p:cBhvr>
                                        <p:cTn id="17" dur="2000"/>
                                        <p:tgtEl>
                                          <p:spTgt spid="6861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8612">
                                            <p:txEl>
                                              <p:pRg st="7" end="7"/>
                                            </p:txEl>
                                          </p:spTgt>
                                        </p:tgtEl>
                                        <p:attrNameLst>
                                          <p:attrName>style.visibility</p:attrName>
                                        </p:attrNameLst>
                                      </p:cBhvr>
                                      <p:to>
                                        <p:strVal val="visible"/>
                                      </p:to>
                                    </p:set>
                                    <p:animEffect transition="in" filter="diamond(in)">
                                      <p:cBhvr>
                                        <p:cTn id="22" dur="2000"/>
                                        <p:tgtEl>
                                          <p:spTgt spid="686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228600" y="152400"/>
            <a:ext cx="8915400" cy="6217087"/>
          </a:xfrm>
          <a:prstGeom prst="rect">
            <a:avLst/>
          </a:prstGeom>
          <a:noFill/>
          <a:ln w="9525">
            <a:noFill/>
            <a:miter lim="800000"/>
            <a:headEnd/>
            <a:tailEnd/>
          </a:ln>
          <a:effectLst/>
        </p:spPr>
        <p:txBody>
          <a:bodyPr>
            <a:spAutoFit/>
          </a:bodyPr>
          <a:lstStyle/>
          <a:p>
            <a:pPr algn="ctr">
              <a:spcBef>
                <a:spcPct val="50000"/>
              </a:spcBef>
            </a:pPr>
            <a:r>
              <a:rPr lang="en-US" sz="3200" dirty="0">
                <a:solidFill>
                  <a:srgbClr val="CC3300"/>
                </a:solidFill>
              </a:rPr>
              <a:t>OTHER STATE COURTS</a:t>
            </a:r>
          </a:p>
          <a:p>
            <a:pPr>
              <a:spcBef>
                <a:spcPct val="50000"/>
              </a:spcBef>
            </a:pPr>
            <a:r>
              <a:rPr lang="en-US" sz="2800" dirty="0">
                <a:solidFill>
                  <a:srgbClr val="0033CC"/>
                </a:solidFill>
              </a:rPr>
              <a:t>CIRCUIT COURTS</a:t>
            </a:r>
          </a:p>
          <a:p>
            <a:pPr>
              <a:spcBef>
                <a:spcPct val="50000"/>
              </a:spcBef>
            </a:pPr>
            <a:r>
              <a:rPr lang="en-US" sz="2400" dirty="0"/>
              <a:t>Trial Court</a:t>
            </a:r>
          </a:p>
          <a:p>
            <a:pPr>
              <a:spcBef>
                <a:spcPct val="50000"/>
              </a:spcBef>
            </a:pPr>
            <a:r>
              <a:rPr lang="en-US" sz="2400" dirty="0"/>
              <a:t>31 circuits; 74 judges</a:t>
            </a:r>
          </a:p>
          <a:p>
            <a:pPr>
              <a:spcBef>
                <a:spcPct val="50000"/>
              </a:spcBef>
            </a:pPr>
            <a:r>
              <a:rPr lang="en-US" sz="2400" dirty="0"/>
              <a:t>Judges elected to eight-year terms</a:t>
            </a:r>
          </a:p>
          <a:p>
            <a:pPr>
              <a:spcBef>
                <a:spcPct val="50000"/>
              </a:spcBef>
            </a:pPr>
            <a:r>
              <a:rPr lang="en-US" sz="2400" dirty="0"/>
              <a:t>Hear all felony and some misdemeanor cases</a:t>
            </a:r>
          </a:p>
          <a:p>
            <a:pPr>
              <a:spcBef>
                <a:spcPct val="50000"/>
              </a:spcBef>
            </a:pPr>
            <a:endParaRPr lang="en-US" sz="2000" dirty="0"/>
          </a:p>
          <a:p>
            <a:pPr>
              <a:spcBef>
                <a:spcPct val="50000"/>
              </a:spcBef>
            </a:pPr>
            <a:r>
              <a:rPr lang="en-US" sz="2800" dirty="0">
                <a:solidFill>
                  <a:srgbClr val="0033CC"/>
                </a:solidFill>
              </a:rPr>
              <a:t>MAGISTRATE COURTS</a:t>
            </a:r>
          </a:p>
          <a:p>
            <a:pPr>
              <a:spcBef>
                <a:spcPct val="50000"/>
              </a:spcBef>
            </a:pPr>
            <a:r>
              <a:rPr lang="en-US" sz="2400" dirty="0"/>
              <a:t>158 magistrates</a:t>
            </a:r>
          </a:p>
          <a:p>
            <a:pPr>
              <a:spcBef>
                <a:spcPct val="50000"/>
              </a:spcBef>
            </a:pPr>
            <a:r>
              <a:rPr lang="en-US" sz="2400" dirty="0"/>
              <a:t>At least 2 in every county</a:t>
            </a:r>
          </a:p>
          <a:p>
            <a:pPr>
              <a:spcBef>
                <a:spcPct val="50000"/>
              </a:spcBef>
            </a:pPr>
            <a:r>
              <a:rPr lang="en-US" sz="2400" dirty="0"/>
              <a:t>Magistrates elected to four-year terms</a:t>
            </a:r>
          </a:p>
        </p:txBody>
      </p:sp>
      <p:pic>
        <p:nvPicPr>
          <p:cNvPr id="69638"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l="4065" t="5693" r="4797" b="3226"/>
          <a:stretch>
            <a:fillRect/>
          </a:stretch>
        </p:blipFill>
        <p:spPr bwMode="auto">
          <a:xfrm>
            <a:off x="5486400" y="685800"/>
            <a:ext cx="3429000" cy="2406650"/>
          </a:xfrm>
          <a:prstGeom prst="rect">
            <a:avLst/>
          </a:prstGeom>
          <a:noFill/>
          <a:ln w="9525">
            <a:noFill/>
            <a:miter lim="800000"/>
            <a:headEnd/>
            <a:tailEnd/>
          </a:ln>
          <a:effectLst/>
        </p:spPr>
      </p:pic>
      <p:pic>
        <p:nvPicPr>
          <p:cNvPr id="2" name="Picture 1">
            <a:extLst>
              <a:ext uri="{FF2B5EF4-FFF2-40B4-BE49-F238E27FC236}">
                <a16:creationId xmlns:a16="http://schemas.microsoft.com/office/drawing/2014/main" id="{22166CBD-D24C-43CD-A213-3A2EF2A04480}"/>
              </a:ext>
            </a:extLst>
          </p:cNvPr>
          <p:cNvPicPr>
            <a:picLocks noChangeAspect="1"/>
          </p:cNvPicPr>
          <p:nvPr/>
        </p:nvPicPr>
        <p:blipFill>
          <a:blip r:embed="rId4"/>
          <a:stretch>
            <a:fillRect/>
          </a:stretch>
        </p:blipFill>
        <p:spPr>
          <a:xfrm>
            <a:off x="6096000" y="3799841"/>
            <a:ext cx="2687700" cy="26738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9636">
                                            <p:txEl>
                                              <p:pRg st="1" end="1"/>
                                            </p:txEl>
                                          </p:spTgt>
                                        </p:tgtEl>
                                        <p:attrNameLst>
                                          <p:attrName>style.visibility</p:attrName>
                                        </p:attrNameLst>
                                      </p:cBhvr>
                                      <p:to>
                                        <p:strVal val="visible"/>
                                      </p:to>
                                    </p:set>
                                    <p:animEffect transition="in" filter="circle(in)">
                                      <p:cBhvr>
                                        <p:cTn id="7" dur="2000"/>
                                        <p:tgtEl>
                                          <p:spTgt spid="6963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9638"/>
                                        </p:tgtEl>
                                        <p:attrNameLst>
                                          <p:attrName>style.visibility</p:attrName>
                                        </p:attrNameLst>
                                      </p:cBhvr>
                                      <p:to>
                                        <p:strVal val="visible"/>
                                      </p:to>
                                    </p:set>
                                    <p:animEffect transition="in" filter="dissolve">
                                      <p:cBhvr>
                                        <p:cTn id="10" dur="1000"/>
                                        <p:tgtEl>
                                          <p:spTgt spid="69638"/>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69636">
                                            <p:txEl>
                                              <p:pRg st="2" end="2"/>
                                            </p:txEl>
                                          </p:spTgt>
                                        </p:tgtEl>
                                        <p:attrNameLst>
                                          <p:attrName>style.visibility</p:attrName>
                                        </p:attrNameLst>
                                      </p:cBhvr>
                                      <p:to>
                                        <p:strVal val="visible"/>
                                      </p:to>
                                    </p:set>
                                    <p:anim calcmode="discrete" valueType="clr">
                                      <p:cBhvr override="childStyle">
                                        <p:cTn id="15" dur="80"/>
                                        <p:tgtEl>
                                          <p:spTgt spid="6963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69636">
                                            <p:txEl>
                                              <p:pRg st="2" end="2"/>
                                            </p:txEl>
                                          </p:spTgt>
                                        </p:tgtEl>
                                        <p:attrNameLst>
                                          <p:attrName>fillcolor</p:attrName>
                                        </p:attrNameLst>
                                      </p:cBhvr>
                                      <p:tavLst>
                                        <p:tav tm="0">
                                          <p:val>
                                            <p:clrVal>
                                              <a:schemeClr val="accent2"/>
                                            </p:clrVal>
                                          </p:val>
                                        </p:tav>
                                        <p:tav tm="50000">
                                          <p:val>
                                            <p:clrVal>
                                              <a:schemeClr val="hlink"/>
                                            </p:clrVal>
                                          </p:val>
                                        </p:tav>
                                      </p:tavLst>
                                    </p:anim>
                                    <p:set>
                                      <p:cBhvr>
                                        <p:cTn id="17" dur="80"/>
                                        <p:tgtEl>
                                          <p:spTgt spid="69636">
                                            <p:txEl>
                                              <p:pRg st="2" end="2"/>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69636">
                                            <p:txEl>
                                              <p:pRg st="3" end="3"/>
                                            </p:txEl>
                                          </p:spTgt>
                                        </p:tgtEl>
                                        <p:attrNameLst>
                                          <p:attrName>style.visibility</p:attrName>
                                        </p:attrNameLst>
                                      </p:cBhvr>
                                      <p:to>
                                        <p:strVal val="visible"/>
                                      </p:to>
                                    </p:set>
                                    <p:anim calcmode="discrete" valueType="clr">
                                      <p:cBhvr override="childStyle">
                                        <p:cTn id="22" dur="80"/>
                                        <p:tgtEl>
                                          <p:spTgt spid="6963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9636">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69636">
                                            <p:txEl>
                                              <p:pRg st="3" end="3"/>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69636">
                                            <p:txEl>
                                              <p:pRg st="4" end="4"/>
                                            </p:txEl>
                                          </p:spTgt>
                                        </p:tgtEl>
                                        <p:attrNameLst>
                                          <p:attrName>style.visibility</p:attrName>
                                        </p:attrNameLst>
                                      </p:cBhvr>
                                      <p:to>
                                        <p:strVal val="visible"/>
                                      </p:to>
                                    </p:set>
                                    <p:anim calcmode="discrete" valueType="clr">
                                      <p:cBhvr override="childStyle">
                                        <p:cTn id="29" dur="80"/>
                                        <p:tgtEl>
                                          <p:spTgt spid="6963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69636">
                                            <p:txEl>
                                              <p:pRg st="4" end="4"/>
                                            </p:txEl>
                                          </p:spTgt>
                                        </p:tgtEl>
                                        <p:attrNameLst>
                                          <p:attrName>fillcolor</p:attrName>
                                        </p:attrNameLst>
                                      </p:cBhvr>
                                      <p:tavLst>
                                        <p:tav tm="0">
                                          <p:val>
                                            <p:clrVal>
                                              <a:schemeClr val="accent2"/>
                                            </p:clrVal>
                                          </p:val>
                                        </p:tav>
                                        <p:tav tm="50000">
                                          <p:val>
                                            <p:clrVal>
                                              <a:schemeClr val="hlink"/>
                                            </p:clrVal>
                                          </p:val>
                                        </p:tav>
                                      </p:tavLst>
                                    </p:anim>
                                    <p:set>
                                      <p:cBhvr>
                                        <p:cTn id="31" dur="80"/>
                                        <p:tgtEl>
                                          <p:spTgt spid="69636">
                                            <p:txEl>
                                              <p:pRg st="4" end="4"/>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69636">
                                            <p:txEl>
                                              <p:pRg st="5" end="5"/>
                                            </p:txEl>
                                          </p:spTgt>
                                        </p:tgtEl>
                                        <p:attrNameLst>
                                          <p:attrName>style.visibility</p:attrName>
                                        </p:attrNameLst>
                                      </p:cBhvr>
                                      <p:to>
                                        <p:strVal val="visible"/>
                                      </p:to>
                                    </p:set>
                                    <p:anim calcmode="discrete" valueType="clr">
                                      <p:cBhvr override="childStyle">
                                        <p:cTn id="36" dur="80"/>
                                        <p:tgtEl>
                                          <p:spTgt spid="69636">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69636">
                                            <p:txEl>
                                              <p:pRg st="5" end="5"/>
                                            </p:txEl>
                                          </p:spTgt>
                                        </p:tgtEl>
                                        <p:attrNameLst>
                                          <p:attrName>fillcolor</p:attrName>
                                        </p:attrNameLst>
                                      </p:cBhvr>
                                      <p:tavLst>
                                        <p:tav tm="0">
                                          <p:val>
                                            <p:clrVal>
                                              <a:schemeClr val="accent2"/>
                                            </p:clrVal>
                                          </p:val>
                                        </p:tav>
                                        <p:tav tm="50000">
                                          <p:val>
                                            <p:clrVal>
                                              <a:schemeClr val="hlink"/>
                                            </p:clrVal>
                                          </p:val>
                                        </p:tav>
                                      </p:tavLst>
                                    </p:anim>
                                    <p:set>
                                      <p:cBhvr>
                                        <p:cTn id="38" dur="80"/>
                                        <p:tgtEl>
                                          <p:spTgt spid="69636">
                                            <p:txEl>
                                              <p:pRg st="5" end="5"/>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69636">
                                            <p:txEl>
                                              <p:pRg st="7" end="7"/>
                                            </p:txEl>
                                          </p:spTgt>
                                        </p:tgtEl>
                                        <p:attrNameLst>
                                          <p:attrName>style.visibility</p:attrName>
                                        </p:attrNameLst>
                                      </p:cBhvr>
                                      <p:to>
                                        <p:strVal val="visible"/>
                                      </p:to>
                                    </p:set>
                                    <p:animEffect transition="in" filter="diamond(in)">
                                      <p:cBhvr>
                                        <p:cTn id="43" dur="2000"/>
                                        <p:tgtEl>
                                          <p:spTgt spid="69636">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9636">
                                            <p:txEl>
                                              <p:pRg st="8" end="8"/>
                                            </p:txEl>
                                          </p:spTgt>
                                        </p:tgtEl>
                                        <p:attrNameLst>
                                          <p:attrName>style.visibility</p:attrName>
                                        </p:attrNameLst>
                                      </p:cBhvr>
                                      <p:to>
                                        <p:strVal val="visible"/>
                                      </p:to>
                                    </p:set>
                                    <p:anim calcmode="lin" valueType="num">
                                      <p:cBhvr additive="base">
                                        <p:cTn id="52" dur="500" fill="hold"/>
                                        <p:tgtEl>
                                          <p:spTgt spid="69636">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963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69636">
                                            <p:txEl>
                                              <p:pRg st="9" end="9"/>
                                            </p:txEl>
                                          </p:spTgt>
                                        </p:tgtEl>
                                        <p:attrNameLst>
                                          <p:attrName>style.visibility</p:attrName>
                                        </p:attrNameLst>
                                      </p:cBhvr>
                                      <p:to>
                                        <p:strVal val="visible"/>
                                      </p:to>
                                    </p:set>
                                    <p:anim calcmode="lin" valueType="num">
                                      <p:cBhvr additive="base">
                                        <p:cTn id="58" dur="500" fill="hold"/>
                                        <p:tgtEl>
                                          <p:spTgt spid="69636">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963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69636">
                                            <p:txEl>
                                              <p:pRg st="10" end="10"/>
                                            </p:txEl>
                                          </p:spTgt>
                                        </p:tgtEl>
                                        <p:attrNameLst>
                                          <p:attrName>style.visibility</p:attrName>
                                        </p:attrNameLst>
                                      </p:cBhvr>
                                      <p:to>
                                        <p:strVal val="visible"/>
                                      </p:to>
                                    </p:set>
                                    <p:anim calcmode="lin" valueType="num">
                                      <p:cBhvr additive="base">
                                        <p:cTn id="64" dur="500" fill="hold"/>
                                        <p:tgtEl>
                                          <p:spTgt spid="69636">
                                            <p:txEl>
                                              <p:pRg st="10" end="1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6963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304800" y="914400"/>
            <a:ext cx="8610600" cy="2771775"/>
          </a:xfrm>
          <a:prstGeom prst="rect">
            <a:avLst/>
          </a:prstGeom>
          <a:noFill/>
          <a:ln w="9525">
            <a:noFill/>
            <a:miter lim="800000"/>
            <a:headEnd/>
            <a:tailEnd/>
          </a:ln>
          <a:effectLst/>
        </p:spPr>
        <p:txBody>
          <a:bodyPr>
            <a:spAutoFit/>
          </a:bodyPr>
          <a:lstStyle/>
          <a:p>
            <a:pPr algn="ctr"/>
            <a:r>
              <a:rPr lang="en-US" sz="4400"/>
              <a:t>SECTION 3</a:t>
            </a:r>
          </a:p>
          <a:p>
            <a:pPr algn="ctr"/>
            <a:endParaRPr lang="en-US" sz="4400"/>
          </a:p>
          <a:p>
            <a:pPr algn="ctr"/>
            <a:r>
              <a:rPr lang="en-US" sz="4400">
                <a:solidFill>
                  <a:srgbClr val="CC3300"/>
                </a:solidFill>
              </a:rPr>
              <a:t>County and Municipal Government</a:t>
            </a:r>
          </a:p>
        </p:txBody>
      </p:sp>
      <p:sp>
        <p:nvSpPr>
          <p:cNvPr id="23557" name="Text Box 5"/>
          <p:cNvSpPr txBox="1">
            <a:spLocks noChangeArrowheads="1"/>
          </p:cNvSpPr>
          <p:nvPr/>
        </p:nvSpPr>
        <p:spPr bwMode="auto">
          <a:xfrm>
            <a:off x="7162800" y="6019800"/>
            <a:ext cx="1524000" cy="366713"/>
          </a:xfrm>
          <a:prstGeom prst="rect">
            <a:avLst/>
          </a:prstGeom>
          <a:noFill/>
          <a:ln w="9525">
            <a:noFill/>
            <a:miter lim="800000"/>
            <a:headEnd/>
            <a:tailEnd/>
          </a:ln>
          <a:effectLst/>
        </p:spPr>
        <p:txBody>
          <a:bodyPr>
            <a:spAutoFit/>
          </a:bodyPr>
          <a:lstStyle/>
          <a:p>
            <a:pPr>
              <a:spcBef>
                <a:spcPct val="50000"/>
              </a:spcBef>
            </a:pPr>
            <a:r>
              <a:rPr lang="en-US">
                <a:hlinkClick r:id="" action="ppaction://hlinkshowjump?jump=firstslide"/>
              </a:rPr>
              <a:t>Main Menu</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304800" y="304800"/>
            <a:ext cx="8305800" cy="1389063"/>
          </a:xfrm>
          <a:prstGeom prst="rect">
            <a:avLst/>
          </a:prstGeom>
          <a:noFill/>
          <a:ln w="9525">
            <a:noFill/>
            <a:miter lim="800000"/>
            <a:headEnd/>
            <a:tailEnd/>
          </a:ln>
          <a:effectLst/>
        </p:spPr>
        <p:txBody>
          <a:bodyPr>
            <a:spAutoFit/>
          </a:bodyPr>
          <a:lstStyle/>
          <a:p>
            <a:pPr algn="ctr">
              <a:spcBef>
                <a:spcPct val="50000"/>
              </a:spcBef>
            </a:pPr>
            <a:r>
              <a:rPr lang="en-US" sz="2000" dirty="0"/>
              <a:t>West Virginia’s Constitution provides for the establishment of governments for counties, municipalities, and boards of education.</a:t>
            </a:r>
          </a:p>
          <a:p>
            <a:pPr algn="ctr">
              <a:spcBef>
                <a:spcPct val="50000"/>
              </a:spcBef>
            </a:pPr>
            <a:r>
              <a:rPr lang="en-US" dirty="0">
                <a:solidFill>
                  <a:srgbClr val="CC3300"/>
                </a:solidFill>
              </a:rPr>
              <a:t>There are over 3,000 counties in the United States; 55 of those counties are located in West Virginia.</a:t>
            </a:r>
          </a:p>
        </p:txBody>
      </p:sp>
      <p:pic>
        <p:nvPicPr>
          <p:cNvPr id="120835" name="Picture 3" descr="WV_Ch06_Map_17_CountSeatColo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1682750"/>
            <a:ext cx="6400800" cy="5175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20834">
                                            <p:txEl>
                                              <p:pRg st="1" end="1"/>
                                            </p:txEl>
                                          </p:spTgt>
                                        </p:tgtEl>
                                        <p:attrNameLst>
                                          <p:attrName>style.visibility</p:attrName>
                                        </p:attrNameLst>
                                      </p:cBhvr>
                                      <p:to>
                                        <p:strVal val="visible"/>
                                      </p:to>
                                    </p:set>
                                    <p:anim calcmode="discrete" valueType="clr">
                                      <p:cBhvr override="childStyle">
                                        <p:cTn id="7" dur="80"/>
                                        <p:tgtEl>
                                          <p:spTgt spid="12083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083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20834">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20835"/>
                                        </p:tgtEl>
                                        <p:attrNameLst>
                                          <p:attrName>style.visibility</p:attrName>
                                        </p:attrNameLst>
                                      </p:cBhvr>
                                      <p:to>
                                        <p:strVal val="visible"/>
                                      </p:to>
                                    </p:set>
                                    <p:animEffect transition="in" filter="diamond(in)">
                                      <p:cBhvr>
                                        <p:cTn id="14" dur="20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228600" y="0"/>
            <a:ext cx="8756650" cy="579438"/>
          </a:xfrm>
          <a:prstGeom prst="rect">
            <a:avLst/>
          </a:prstGeom>
          <a:noFill/>
          <a:ln w="9525">
            <a:noFill/>
            <a:miter lim="800000"/>
            <a:headEnd/>
            <a:tailEnd/>
          </a:ln>
          <a:effectLst/>
        </p:spPr>
        <p:txBody>
          <a:bodyPr>
            <a:spAutoFit/>
          </a:bodyPr>
          <a:lstStyle/>
          <a:p>
            <a:pPr algn="ctr">
              <a:spcBef>
                <a:spcPct val="50000"/>
              </a:spcBef>
            </a:pPr>
            <a:r>
              <a:rPr lang="en-US" sz="3200">
                <a:solidFill>
                  <a:srgbClr val="CC3300"/>
                </a:solidFill>
              </a:rPr>
              <a:t>Services Provided by County Governments</a:t>
            </a:r>
          </a:p>
        </p:txBody>
      </p:sp>
      <p:sp>
        <p:nvSpPr>
          <p:cNvPr id="135173" name="Rectangle 5"/>
          <p:cNvSpPr>
            <a:spLocks noChangeArrowheads="1"/>
          </p:cNvSpPr>
          <p:nvPr/>
        </p:nvSpPr>
        <p:spPr bwMode="auto">
          <a:xfrm>
            <a:off x="2895600" y="1766888"/>
            <a:ext cx="2438400" cy="369332"/>
          </a:xfrm>
          <a:prstGeom prst="rect">
            <a:avLst/>
          </a:prstGeom>
          <a:noFill/>
          <a:ln w="9525">
            <a:noFill/>
            <a:miter lim="800000"/>
            <a:headEnd/>
            <a:tailEnd/>
          </a:ln>
          <a:effectLst/>
        </p:spPr>
        <p:txBody>
          <a:bodyPr wrap="square">
            <a:spAutoFit/>
          </a:bodyPr>
          <a:lstStyle/>
          <a:p>
            <a:pPr algn="ctr"/>
            <a:r>
              <a:rPr lang="en-US" dirty="0"/>
              <a:t>Fire Protection</a:t>
            </a:r>
          </a:p>
        </p:txBody>
      </p:sp>
      <p:sp>
        <p:nvSpPr>
          <p:cNvPr id="135174" name="Rectangle 6"/>
          <p:cNvSpPr>
            <a:spLocks noChangeArrowheads="1"/>
          </p:cNvSpPr>
          <p:nvPr/>
        </p:nvSpPr>
        <p:spPr bwMode="auto">
          <a:xfrm>
            <a:off x="2667000" y="762000"/>
            <a:ext cx="3397250" cy="641350"/>
          </a:xfrm>
          <a:prstGeom prst="rect">
            <a:avLst/>
          </a:prstGeom>
          <a:noFill/>
          <a:ln w="9525">
            <a:noFill/>
            <a:miter lim="800000"/>
            <a:headEnd/>
            <a:tailEnd/>
          </a:ln>
          <a:effectLst/>
        </p:spPr>
        <p:txBody>
          <a:bodyPr>
            <a:spAutoFit/>
          </a:bodyPr>
          <a:lstStyle/>
          <a:p>
            <a:r>
              <a:rPr lang="en-US"/>
              <a:t>Building and maintaining water and sewage systems</a:t>
            </a:r>
          </a:p>
        </p:txBody>
      </p:sp>
      <p:sp>
        <p:nvSpPr>
          <p:cNvPr id="135175" name="Rectangle 7"/>
          <p:cNvSpPr>
            <a:spLocks noChangeArrowheads="1"/>
          </p:cNvSpPr>
          <p:nvPr/>
        </p:nvSpPr>
        <p:spPr bwMode="auto">
          <a:xfrm>
            <a:off x="2667000" y="2590800"/>
            <a:ext cx="2971800" cy="641350"/>
          </a:xfrm>
          <a:prstGeom prst="rect">
            <a:avLst/>
          </a:prstGeom>
          <a:noFill/>
          <a:ln w="9525">
            <a:noFill/>
            <a:miter lim="800000"/>
            <a:headEnd/>
            <a:tailEnd/>
          </a:ln>
          <a:effectLst/>
        </p:spPr>
        <p:txBody>
          <a:bodyPr>
            <a:spAutoFit/>
          </a:bodyPr>
          <a:lstStyle/>
          <a:p>
            <a:pPr algn="ctr"/>
            <a:r>
              <a:rPr lang="en-US" dirty="0"/>
              <a:t>Building and maintaining libraries</a:t>
            </a:r>
          </a:p>
        </p:txBody>
      </p:sp>
      <p:sp>
        <p:nvSpPr>
          <p:cNvPr id="135176" name="Rectangle 8"/>
          <p:cNvSpPr>
            <a:spLocks noChangeArrowheads="1"/>
          </p:cNvSpPr>
          <p:nvPr/>
        </p:nvSpPr>
        <p:spPr bwMode="auto">
          <a:xfrm>
            <a:off x="6096000" y="5715000"/>
            <a:ext cx="2819400" cy="915988"/>
          </a:xfrm>
          <a:prstGeom prst="rect">
            <a:avLst/>
          </a:prstGeom>
          <a:noFill/>
          <a:ln w="9525">
            <a:noFill/>
            <a:miter lim="800000"/>
            <a:headEnd/>
            <a:tailEnd/>
          </a:ln>
          <a:effectLst/>
        </p:spPr>
        <p:txBody>
          <a:bodyPr>
            <a:spAutoFit/>
          </a:bodyPr>
          <a:lstStyle/>
          <a:p>
            <a:r>
              <a:rPr lang="en-US" dirty="0"/>
              <a:t>Providing recreational opportunities, e.g., swimming pools, parks</a:t>
            </a:r>
          </a:p>
        </p:txBody>
      </p:sp>
      <p:sp>
        <p:nvSpPr>
          <p:cNvPr id="135177" name="Rectangle 9"/>
          <p:cNvSpPr>
            <a:spLocks noChangeArrowheads="1"/>
          </p:cNvSpPr>
          <p:nvPr/>
        </p:nvSpPr>
        <p:spPr bwMode="auto">
          <a:xfrm>
            <a:off x="152400" y="3429000"/>
            <a:ext cx="2590800" cy="1465263"/>
          </a:xfrm>
          <a:prstGeom prst="rect">
            <a:avLst/>
          </a:prstGeom>
          <a:noFill/>
          <a:ln w="9525">
            <a:noFill/>
            <a:miter lim="800000"/>
            <a:headEnd/>
            <a:tailEnd/>
          </a:ln>
          <a:effectLst/>
        </p:spPr>
        <p:txBody>
          <a:bodyPr>
            <a:spAutoFit/>
          </a:bodyPr>
          <a:lstStyle/>
          <a:p>
            <a:r>
              <a:rPr lang="en-US" dirty="0"/>
              <a:t>Providing emergency services, e.g., law enforcement, fire protection, medical emergencies</a:t>
            </a:r>
          </a:p>
        </p:txBody>
      </p:sp>
      <p:pic>
        <p:nvPicPr>
          <p:cNvPr id="135179" name="Picture 11" descr="MCj01521570000[1]"/>
          <p:cNvPicPr>
            <a:picLocks noChangeAspect="1" noChangeArrowheads="1"/>
          </p:cNvPicPr>
          <p:nvPr/>
        </p:nvPicPr>
        <p:blipFill>
          <a:blip r:embed="rId3"/>
          <a:srcRect/>
          <a:stretch>
            <a:fillRect/>
          </a:stretch>
        </p:blipFill>
        <p:spPr bwMode="auto">
          <a:xfrm>
            <a:off x="6324600" y="609600"/>
            <a:ext cx="2184400" cy="2181225"/>
          </a:xfrm>
          <a:prstGeom prst="rect">
            <a:avLst/>
          </a:prstGeom>
          <a:noFill/>
        </p:spPr>
      </p:pic>
      <p:pic>
        <p:nvPicPr>
          <p:cNvPr id="135181" name="Picture 13" descr="MCj02899600000[1]"/>
          <p:cNvPicPr>
            <a:picLocks noChangeAspect="1" noChangeArrowheads="1"/>
          </p:cNvPicPr>
          <p:nvPr/>
        </p:nvPicPr>
        <p:blipFill>
          <a:blip r:embed="rId4"/>
          <a:srcRect/>
          <a:stretch>
            <a:fillRect/>
          </a:stretch>
        </p:blipFill>
        <p:spPr bwMode="auto">
          <a:xfrm>
            <a:off x="3048000" y="3733800"/>
            <a:ext cx="2895600" cy="2378075"/>
          </a:xfrm>
          <a:prstGeom prst="rect">
            <a:avLst/>
          </a:prstGeom>
          <a:noFill/>
        </p:spPr>
      </p:pic>
      <p:pic>
        <p:nvPicPr>
          <p:cNvPr id="135183" name="Picture 15" descr="j0211949"/>
          <p:cNvPicPr>
            <a:picLocks noChangeAspect="1" noChangeArrowheads="1"/>
          </p:cNvPicPr>
          <p:nvPr/>
        </p:nvPicPr>
        <p:blipFill>
          <a:blip r:embed="rId5"/>
          <a:srcRect/>
          <a:stretch>
            <a:fillRect/>
          </a:stretch>
        </p:blipFill>
        <p:spPr bwMode="auto">
          <a:xfrm>
            <a:off x="609600" y="5105400"/>
            <a:ext cx="1900238" cy="1165225"/>
          </a:xfrm>
          <a:prstGeom prst="rect">
            <a:avLst/>
          </a:prstGeom>
          <a:noFill/>
        </p:spPr>
      </p:pic>
      <p:pic>
        <p:nvPicPr>
          <p:cNvPr id="135184" name="Picture 16" descr="MCj02311080000[1]"/>
          <p:cNvPicPr>
            <a:picLocks noChangeAspect="1" noChangeArrowheads="1"/>
          </p:cNvPicPr>
          <p:nvPr/>
        </p:nvPicPr>
        <p:blipFill>
          <a:blip r:embed="rId6"/>
          <a:srcRect/>
          <a:stretch>
            <a:fillRect/>
          </a:stretch>
        </p:blipFill>
        <p:spPr bwMode="auto">
          <a:xfrm>
            <a:off x="6553200" y="3276600"/>
            <a:ext cx="2286000" cy="2200275"/>
          </a:xfrm>
          <a:prstGeom prst="rect">
            <a:avLst/>
          </a:prstGeom>
          <a:noFill/>
        </p:spPr>
      </p:pic>
      <p:pic>
        <p:nvPicPr>
          <p:cNvPr id="1026" name="Picture 2" descr="https://upload.wikimedia.org/wikipedia/commons/thumb/4/4f/LFB_Pump_Ladder.jpg/288px-LFB_Pump_Ladder.jpg">
            <a:extLst>
              <a:ext uri="{FF2B5EF4-FFF2-40B4-BE49-F238E27FC236}">
                <a16:creationId xmlns:a16="http://schemas.microsoft.com/office/drawing/2014/main" id="{DEB93EE2-BEEC-437C-8A79-C011B6C1CA5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3990" y="1332676"/>
            <a:ext cx="2547619" cy="13888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5174">
                                            <p:txEl>
                                              <p:pRg st="0" end="0"/>
                                            </p:txEl>
                                          </p:spTgt>
                                        </p:tgtEl>
                                        <p:attrNameLst>
                                          <p:attrName>style.visibility</p:attrName>
                                        </p:attrNameLst>
                                      </p:cBhvr>
                                      <p:to>
                                        <p:strVal val="visible"/>
                                      </p:to>
                                    </p:set>
                                    <p:anim calcmode="discrete" valueType="clr">
                                      <p:cBhvr override="childStyle">
                                        <p:cTn id="7" dur="80"/>
                                        <p:tgtEl>
                                          <p:spTgt spid="13517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517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517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517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5173"/>
                                        </p:tgtEl>
                                        <p:attrNameLst>
                                          <p:attrName>style.visibility</p:attrName>
                                        </p:attrNameLst>
                                      </p:cBhvr>
                                      <p:to>
                                        <p:strVal val="visible"/>
                                      </p:to>
                                    </p:set>
                                    <p:anim calcmode="lin" valueType="num">
                                      <p:cBhvr>
                                        <p:cTn id="18" dur="500" fill="hold"/>
                                        <p:tgtEl>
                                          <p:spTgt spid="135173"/>
                                        </p:tgtEl>
                                        <p:attrNameLst>
                                          <p:attrName>ppt_w</p:attrName>
                                        </p:attrNameLst>
                                      </p:cBhvr>
                                      <p:tavLst>
                                        <p:tav tm="0">
                                          <p:val>
                                            <p:fltVal val="0"/>
                                          </p:val>
                                        </p:tav>
                                        <p:tav tm="100000">
                                          <p:val>
                                            <p:strVal val="#ppt_w"/>
                                          </p:val>
                                        </p:tav>
                                      </p:tavLst>
                                    </p:anim>
                                    <p:anim calcmode="lin" valueType="num">
                                      <p:cBhvr>
                                        <p:cTn id="19" dur="500" fill="hold"/>
                                        <p:tgtEl>
                                          <p:spTgt spid="135173"/>
                                        </p:tgtEl>
                                        <p:attrNameLst>
                                          <p:attrName>ppt_h</p:attrName>
                                        </p:attrNameLst>
                                      </p:cBhvr>
                                      <p:tavLst>
                                        <p:tav tm="0">
                                          <p:val>
                                            <p:fltVal val="0"/>
                                          </p:val>
                                        </p:tav>
                                        <p:tav tm="100000">
                                          <p:val>
                                            <p:strVal val="#ppt_h"/>
                                          </p:val>
                                        </p:tav>
                                      </p:tavLst>
                                    </p:anim>
                                    <p:animEffect transition="in" filter="fade">
                                      <p:cBhvr>
                                        <p:cTn id="20" dur="500"/>
                                        <p:tgtEl>
                                          <p:spTgt spid="13517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5175"/>
                                        </p:tgtEl>
                                        <p:attrNameLst>
                                          <p:attrName>style.visibility</p:attrName>
                                        </p:attrNameLst>
                                      </p:cBhvr>
                                      <p:to>
                                        <p:strVal val="visible"/>
                                      </p:to>
                                    </p:set>
                                    <p:anim calcmode="lin" valueType="num">
                                      <p:cBhvr>
                                        <p:cTn id="29" dur="500" fill="hold"/>
                                        <p:tgtEl>
                                          <p:spTgt spid="135175"/>
                                        </p:tgtEl>
                                        <p:attrNameLst>
                                          <p:attrName>ppt_w</p:attrName>
                                        </p:attrNameLst>
                                      </p:cBhvr>
                                      <p:tavLst>
                                        <p:tav tm="0">
                                          <p:val>
                                            <p:fltVal val="0"/>
                                          </p:val>
                                        </p:tav>
                                        <p:tav tm="100000">
                                          <p:val>
                                            <p:strVal val="#ppt_w"/>
                                          </p:val>
                                        </p:tav>
                                      </p:tavLst>
                                    </p:anim>
                                    <p:anim calcmode="lin" valueType="num">
                                      <p:cBhvr>
                                        <p:cTn id="30" dur="500" fill="hold"/>
                                        <p:tgtEl>
                                          <p:spTgt spid="135175"/>
                                        </p:tgtEl>
                                        <p:attrNameLst>
                                          <p:attrName>ppt_h</p:attrName>
                                        </p:attrNameLst>
                                      </p:cBhvr>
                                      <p:tavLst>
                                        <p:tav tm="0">
                                          <p:val>
                                            <p:fltVal val="0"/>
                                          </p:val>
                                        </p:tav>
                                        <p:tav tm="100000">
                                          <p:val>
                                            <p:strVal val="#ppt_h"/>
                                          </p:val>
                                        </p:tav>
                                      </p:tavLst>
                                    </p:anim>
                                    <p:animEffect transition="in" filter="fade">
                                      <p:cBhvr>
                                        <p:cTn id="31" dur="500"/>
                                        <p:tgtEl>
                                          <p:spTgt spid="13517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518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5177"/>
                                        </p:tgtEl>
                                        <p:attrNameLst>
                                          <p:attrName>style.visibility</p:attrName>
                                        </p:attrNameLst>
                                      </p:cBhvr>
                                      <p:to>
                                        <p:strVal val="visible"/>
                                      </p:to>
                                    </p:set>
                                    <p:anim calcmode="lin" valueType="num">
                                      <p:cBhvr>
                                        <p:cTn id="40" dur="500" fill="hold"/>
                                        <p:tgtEl>
                                          <p:spTgt spid="135177"/>
                                        </p:tgtEl>
                                        <p:attrNameLst>
                                          <p:attrName>ppt_w</p:attrName>
                                        </p:attrNameLst>
                                      </p:cBhvr>
                                      <p:tavLst>
                                        <p:tav tm="0">
                                          <p:val>
                                            <p:fltVal val="0"/>
                                          </p:val>
                                        </p:tav>
                                        <p:tav tm="100000">
                                          <p:val>
                                            <p:strVal val="#ppt_w"/>
                                          </p:val>
                                        </p:tav>
                                      </p:tavLst>
                                    </p:anim>
                                    <p:anim calcmode="lin" valueType="num">
                                      <p:cBhvr>
                                        <p:cTn id="41" dur="500" fill="hold"/>
                                        <p:tgtEl>
                                          <p:spTgt spid="135177"/>
                                        </p:tgtEl>
                                        <p:attrNameLst>
                                          <p:attrName>ppt_h</p:attrName>
                                        </p:attrNameLst>
                                      </p:cBhvr>
                                      <p:tavLst>
                                        <p:tav tm="0">
                                          <p:val>
                                            <p:fltVal val="0"/>
                                          </p:val>
                                        </p:tav>
                                        <p:tav tm="100000">
                                          <p:val>
                                            <p:strVal val="#ppt_h"/>
                                          </p:val>
                                        </p:tav>
                                      </p:tavLst>
                                    </p:anim>
                                    <p:animEffect transition="in" filter="fade">
                                      <p:cBhvr>
                                        <p:cTn id="42" dur="500"/>
                                        <p:tgtEl>
                                          <p:spTgt spid="13517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51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5176"/>
                                        </p:tgtEl>
                                        <p:attrNameLst>
                                          <p:attrName>style.visibility</p:attrName>
                                        </p:attrNameLst>
                                      </p:cBhvr>
                                      <p:to>
                                        <p:strVal val="visible"/>
                                      </p:to>
                                    </p:set>
                                    <p:anim calcmode="lin" valueType="num">
                                      <p:cBhvr>
                                        <p:cTn id="51" dur="500" fill="hold"/>
                                        <p:tgtEl>
                                          <p:spTgt spid="135176"/>
                                        </p:tgtEl>
                                        <p:attrNameLst>
                                          <p:attrName>ppt_w</p:attrName>
                                        </p:attrNameLst>
                                      </p:cBhvr>
                                      <p:tavLst>
                                        <p:tav tm="0">
                                          <p:val>
                                            <p:fltVal val="0"/>
                                          </p:val>
                                        </p:tav>
                                        <p:tav tm="100000">
                                          <p:val>
                                            <p:strVal val="#ppt_w"/>
                                          </p:val>
                                        </p:tav>
                                      </p:tavLst>
                                    </p:anim>
                                    <p:anim calcmode="lin" valueType="num">
                                      <p:cBhvr>
                                        <p:cTn id="52" dur="500" fill="hold"/>
                                        <p:tgtEl>
                                          <p:spTgt spid="135176"/>
                                        </p:tgtEl>
                                        <p:attrNameLst>
                                          <p:attrName>ppt_h</p:attrName>
                                        </p:attrNameLst>
                                      </p:cBhvr>
                                      <p:tavLst>
                                        <p:tav tm="0">
                                          <p:val>
                                            <p:fltVal val="0"/>
                                          </p:val>
                                        </p:tav>
                                        <p:tav tm="100000">
                                          <p:val>
                                            <p:strVal val="#ppt_h"/>
                                          </p:val>
                                        </p:tav>
                                      </p:tavLst>
                                    </p:anim>
                                    <p:animEffect transition="in" filter="fade">
                                      <p:cBhvr>
                                        <p:cTn id="53" dur="500"/>
                                        <p:tgtEl>
                                          <p:spTgt spid="135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p:bldP spid="135175" grpId="0"/>
      <p:bldP spid="135176" grpId="0"/>
      <p:bldP spid="1351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52400" y="304800"/>
            <a:ext cx="8991600" cy="5576888"/>
          </a:xfrm>
          <a:prstGeom prst="rect">
            <a:avLst/>
          </a:prstGeom>
          <a:noFill/>
          <a:ln w="9525">
            <a:noFill/>
            <a:miter lim="800000"/>
            <a:headEnd/>
            <a:tailEnd/>
          </a:ln>
          <a:effectLst/>
        </p:spPr>
        <p:txBody>
          <a:bodyPr>
            <a:spAutoFit/>
          </a:bodyPr>
          <a:lstStyle/>
          <a:p>
            <a:pPr>
              <a:spcBef>
                <a:spcPct val="50000"/>
              </a:spcBef>
            </a:pPr>
            <a:r>
              <a:rPr lang="en-US" sz="2400"/>
              <a:t>A </a:t>
            </a:r>
            <a:r>
              <a:rPr lang="en-US" sz="2400">
                <a:solidFill>
                  <a:srgbClr val="0033CC"/>
                </a:solidFill>
              </a:rPr>
              <a:t>County Commission</a:t>
            </a:r>
            <a:r>
              <a:rPr lang="en-US" sz="2400"/>
              <a:t> presides over county government</a:t>
            </a:r>
            <a:r>
              <a:rPr lang="en-US"/>
              <a:t>.</a:t>
            </a:r>
          </a:p>
          <a:p>
            <a:pPr>
              <a:spcBef>
                <a:spcPct val="50000"/>
              </a:spcBef>
            </a:pPr>
            <a:r>
              <a:rPr lang="en-US" sz="2000"/>
              <a:t>Each county commission must have at least three members.</a:t>
            </a:r>
          </a:p>
          <a:p>
            <a:pPr>
              <a:spcBef>
                <a:spcPct val="50000"/>
              </a:spcBef>
            </a:pPr>
            <a:r>
              <a:rPr lang="en-US" sz="2000"/>
              <a:t>Commissioners are elected to six-year terms.</a:t>
            </a:r>
          </a:p>
          <a:p>
            <a:pPr>
              <a:spcBef>
                <a:spcPct val="50000"/>
              </a:spcBef>
            </a:pPr>
            <a:r>
              <a:rPr lang="en-US" sz="2000"/>
              <a:t>Commissioners must meet at least four times per year.</a:t>
            </a:r>
          </a:p>
          <a:p>
            <a:pPr>
              <a:spcBef>
                <a:spcPct val="50000"/>
              </a:spcBef>
            </a:pPr>
            <a:endParaRPr lang="en-US" sz="2000"/>
          </a:p>
          <a:p>
            <a:pPr algn="ctr">
              <a:spcBef>
                <a:spcPct val="50000"/>
              </a:spcBef>
            </a:pPr>
            <a:r>
              <a:rPr lang="en-US" sz="2400">
                <a:solidFill>
                  <a:srgbClr val="CC3300"/>
                </a:solidFill>
              </a:rPr>
              <a:t>Other Elected County Officials</a:t>
            </a:r>
          </a:p>
          <a:p>
            <a:pPr>
              <a:spcBef>
                <a:spcPct val="50000"/>
              </a:spcBef>
            </a:pPr>
            <a:r>
              <a:rPr lang="en-US" sz="2000">
                <a:solidFill>
                  <a:srgbClr val="0033CC"/>
                </a:solidFill>
              </a:rPr>
              <a:t>County Clerk   </a:t>
            </a:r>
            <a:r>
              <a:rPr lang="en-US" sz="2000"/>
              <a:t>keeps official records of county</a:t>
            </a:r>
            <a:endParaRPr lang="en-US" sz="2000">
              <a:solidFill>
                <a:srgbClr val="0033CC"/>
              </a:solidFill>
            </a:endParaRPr>
          </a:p>
          <a:p>
            <a:pPr>
              <a:spcBef>
                <a:spcPct val="50000"/>
              </a:spcBef>
            </a:pPr>
            <a:r>
              <a:rPr lang="en-US" sz="2000">
                <a:solidFill>
                  <a:srgbClr val="0033CC"/>
                </a:solidFill>
              </a:rPr>
              <a:t>Circuit Clerk    </a:t>
            </a:r>
            <a:r>
              <a:rPr lang="en-US" sz="2000"/>
              <a:t>keeps records of circuit court</a:t>
            </a:r>
          </a:p>
          <a:p>
            <a:pPr>
              <a:spcBef>
                <a:spcPct val="50000"/>
              </a:spcBef>
            </a:pPr>
            <a:r>
              <a:rPr lang="en-US" sz="2000">
                <a:solidFill>
                  <a:srgbClr val="0033CC"/>
                </a:solidFill>
              </a:rPr>
              <a:t>Sheriff              </a:t>
            </a:r>
            <a:r>
              <a:rPr lang="en-US" sz="2000"/>
              <a:t>enforces the law and collects taxes</a:t>
            </a:r>
          </a:p>
          <a:p>
            <a:pPr>
              <a:spcBef>
                <a:spcPct val="50000"/>
              </a:spcBef>
            </a:pPr>
            <a:r>
              <a:rPr lang="en-US" sz="2000">
                <a:solidFill>
                  <a:srgbClr val="0033CC"/>
                </a:solidFill>
              </a:rPr>
              <a:t>Assessor          </a:t>
            </a:r>
            <a:r>
              <a:rPr lang="en-US" sz="2000"/>
              <a:t>determines value of property for tax purposes</a:t>
            </a:r>
          </a:p>
          <a:p>
            <a:pPr>
              <a:spcBef>
                <a:spcPct val="50000"/>
              </a:spcBef>
            </a:pPr>
            <a:r>
              <a:rPr lang="en-US" sz="2000">
                <a:solidFill>
                  <a:srgbClr val="0033CC"/>
                </a:solidFill>
              </a:rPr>
              <a:t>Prosecuting Attorney    </a:t>
            </a:r>
            <a:r>
              <a:rPr lang="en-US" sz="2000"/>
              <a:t>represents county in court; pursues wrongdoers</a:t>
            </a:r>
          </a:p>
          <a:p>
            <a:pPr>
              <a:spcBef>
                <a:spcPct val="50000"/>
              </a:spcBef>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24930">
                                            <p:txEl>
                                              <p:pRg st="1" end="1"/>
                                            </p:txEl>
                                          </p:spTgt>
                                        </p:tgtEl>
                                        <p:attrNameLst>
                                          <p:attrName>style.visibility</p:attrName>
                                        </p:attrNameLst>
                                      </p:cBhvr>
                                      <p:to>
                                        <p:strVal val="visible"/>
                                      </p:to>
                                    </p:set>
                                    <p:anim calcmode="discrete" valueType="clr">
                                      <p:cBhvr override="childStyle">
                                        <p:cTn id="7" dur="80"/>
                                        <p:tgtEl>
                                          <p:spTgt spid="1249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4930">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24930">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24930">
                                            <p:txEl>
                                              <p:pRg st="2" end="2"/>
                                            </p:txEl>
                                          </p:spTgt>
                                        </p:tgtEl>
                                        <p:attrNameLst>
                                          <p:attrName>style.visibility</p:attrName>
                                        </p:attrNameLst>
                                      </p:cBhvr>
                                      <p:to>
                                        <p:strVal val="visible"/>
                                      </p:to>
                                    </p:set>
                                    <p:anim calcmode="discrete" valueType="clr">
                                      <p:cBhvr override="childStyle">
                                        <p:cTn id="14" dur="80"/>
                                        <p:tgtEl>
                                          <p:spTgt spid="12493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4930">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24930">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24930">
                                            <p:txEl>
                                              <p:pRg st="3" end="3"/>
                                            </p:txEl>
                                          </p:spTgt>
                                        </p:tgtEl>
                                        <p:attrNameLst>
                                          <p:attrName>style.visibility</p:attrName>
                                        </p:attrNameLst>
                                      </p:cBhvr>
                                      <p:to>
                                        <p:strVal val="visible"/>
                                      </p:to>
                                    </p:set>
                                    <p:anim calcmode="discrete" valueType="clr">
                                      <p:cBhvr override="childStyle">
                                        <p:cTn id="21" dur="80"/>
                                        <p:tgtEl>
                                          <p:spTgt spid="12493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4930">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124930">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iterate type="lt">
                                    <p:tmPct val="0"/>
                                  </p:iterate>
                                  <p:childTnLst>
                                    <p:set>
                                      <p:cBhvr>
                                        <p:cTn id="27" dur="1" fill="hold">
                                          <p:stCondLst>
                                            <p:cond delay="0"/>
                                          </p:stCondLst>
                                        </p:cTn>
                                        <p:tgtEl>
                                          <p:spTgt spid="124930">
                                            <p:txEl>
                                              <p:pRg st="5" end="5"/>
                                            </p:txEl>
                                          </p:spTgt>
                                        </p:tgtEl>
                                        <p:attrNameLst>
                                          <p:attrName>style.visibility</p:attrName>
                                        </p:attrNameLst>
                                      </p:cBhvr>
                                      <p:to>
                                        <p:strVal val="visible"/>
                                      </p:to>
                                    </p:set>
                                    <p:animEffect transition="in" filter="diamond(in)">
                                      <p:cBhvr>
                                        <p:cTn id="28" dur="2000"/>
                                        <p:tgtEl>
                                          <p:spTgt spid="124930">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24930">
                                            <p:txEl>
                                              <p:pRg st="6" end="6"/>
                                            </p:txEl>
                                          </p:spTgt>
                                        </p:tgtEl>
                                        <p:attrNameLst>
                                          <p:attrName>style.visibility</p:attrName>
                                        </p:attrNameLst>
                                      </p:cBhvr>
                                      <p:to>
                                        <p:strVal val="visible"/>
                                      </p:to>
                                    </p:set>
                                    <p:anim calcmode="discrete" valueType="clr">
                                      <p:cBhvr override="childStyle">
                                        <p:cTn id="33" dur="80"/>
                                        <p:tgtEl>
                                          <p:spTgt spid="124930">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24930">
                                            <p:txEl>
                                              <p:pRg st="6" end="6"/>
                                            </p:txEl>
                                          </p:spTgt>
                                        </p:tgtEl>
                                        <p:attrNameLst>
                                          <p:attrName>fillcolor</p:attrName>
                                        </p:attrNameLst>
                                      </p:cBhvr>
                                      <p:tavLst>
                                        <p:tav tm="0">
                                          <p:val>
                                            <p:clrVal>
                                              <a:schemeClr val="accent2"/>
                                            </p:clrVal>
                                          </p:val>
                                        </p:tav>
                                        <p:tav tm="50000">
                                          <p:val>
                                            <p:clrVal>
                                              <a:schemeClr val="hlink"/>
                                            </p:clrVal>
                                          </p:val>
                                        </p:tav>
                                      </p:tavLst>
                                    </p:anim>
                                    <p:set>
                                      <p:cBhvr>
                                        <p:cTn id="35" dur="80"/>
                                        <p:tgtEl>
                                          <p:spTgt spid="124930">
                                            <p:txEl>
                                              <p:pRg st="6" end="6"/>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24930">
                                            <p:txEl>
                                              <p:pRg st="7" end="7"/>
                                            </p:txEl>
                                          </p:spTgt>
                                        </p:tgtEl>
                                        <p:attrNameLst>
                                          <p:attrName>style.visibility</p:attrName>
                                        </p:attrNameLst>
                                      </p:cBhvr>
                                      <p:to>
                                        <p:strVal val="visible"/>
                                      </p:to>
                                    </p:set>
                                    <p:anim calcmode="discrete" valueType="clr">
                                      <p:cBhvr override="childStyle">
                                        <p:cTn id="40" dur="80"/>
                                        <p:tgtEl>
                                          <p:spTgt spid="124930">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24930">
                                            <p:txEl>
                                              <p:pRg st="7" end="7"/>
                                            </p:txEl>
                                          </p:spTgt>
                                        </p:tgtEl>
                                        <p:attrNameLst>
                                          <p:attrName>fillcolor</p:attrName>
                                        </p:attrNameLst>
                                      </p:cBhvr>
                                      <p:tavLst>
                                        <p:tav tm="0">
                                          <p:val>
                                            <p:clrVal>
                                              <a:schemeClr val="accent2"/>
                                            </p:clrVal>
                                          </p:val>
                                        </p:tav>
                                        <p:tav tm="50000">
                                          <p:val>
                                            <p:clrVal>
                                              <a:schemeClr val="hlink"/>
                                            </p:clrVal>
                                          </p:val>
                                        </p:tav>
                                      </p:tavLst>
                                    </p:anim>
                                    <p:set>
                                      <p:cBhvr>
                                        <p:cTn id="42" dur="80"/>
                                        <p:tgtEl>
                                          <p:spTgt spid="124930">
                                            <p:txEl>
                                              <p:pRg st="7" end="7"/>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124930">
                                            <p:txEl>
                                              <p:pRg st="8" end="8"/>
                                            </p:txEl>
                                          </p:spTgt>
                                        </p:tgtEl>
                                        <p:attrNameLst>
                                          <p:attrName>style.visibility</p:attrName>
                                        </p:attrNameLst>
                                      </p:cBhvr>
                                      <p:to>
                                        <p:strVal val="visible"/>
                                      </p:to>
                                    </p:set>
                                    <p:anim calcmode="discrete" valueType="clr">
                                      <p:cBhvr override="childStyle">
                                        <p:cTn id="47" dur="80"/>
                                        <p:tgtEl>
                                          <p:spTgt spid="124930">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24930">
                                            <p:txEl>
                                              <p:pRg st="8" end="8"/>
                                            </p:txEl>
                                          </p:spTgt>
                                        </p:tgtEl>
                                        <p:attrNameLst>
                                          <p:attrName>fillcolor</p:attrName>
                                        </p:attrNameLst>
                                      </p:cBhvr>
                                      <p:tavLst>
                                        <p:tav tm="0">
                                          <p:val>
                                            <p:clrVal>
                                              <a:schemeClr val="accent2"/>
                                            </p:clrVal>
                                          </p:val>
                                        </p:tav>
                                        <p:tav tm="50000">
                                          <p:val>
                                            <p:clrVal>
                                              <a:schemeClr val="hlink"/>
                                            </p:clrVal>
                                          </p:val>
                                        </p:tav>
                                      </p:tavLst>
                                    </p:anim>
                                    <p:set>
                                      <p:cBhvr>
                                        <p:cTn id="49" dur="80"/>
                                        <p:tgtEl>
                                          <p:spTgt spid="124930">
                                            <p:txEl>
                                              <p:pRg st="8" end="8"/>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124930">
                                            <p:txEl>
                                              <p:pRg st="9" end="9"/>
                                            </p:txEl>
                                          </p:spTgt>
                                        </p:tgtEl>
                                        <p:attrNameLst>
                                          <p:attrName>style.visibility</p:attrName>
                                        </p:attrNameLst>
                                      </p:cBhvr>
                                      <p:to>
                                        <p:strVal val="visible"/>
                                      </p:to>
                                    </p:set>
                                    <p:anim calcmode="discrete" valueType="clr">
                                      <p:cBhvr override="childStyle">
                                        <p:cTn id="54" dur="80"/>
                                        <p:tgtEl>
                                          <p:spTgt spid="124930">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24930">
                                            <p:txEl>
                                              <p:pRg st="9" end="9"/>
                                            </p:txEl>
                                          </p:spTgt>
                                        </p:tgtEl>
                                        <p:attrNameLst>
                                          <p:attrName>fillcolor</p:attrName>
                                        </p:attrNameLst>
                                      </p:cBhvr>
                                      <p:tavLst>
                                        <p:tav tm="0">
                                          <p:val>
                                            <p:clrVal>
                                              <a:schemeClr val="accent2"/>
                                            </p:clrVal>
                                          </p:val>
                                        </p:tav>
                                        <p:tav tm="50000">
                                          <p:val>
                                            <p:clrVal>
                                              <a:schemeClr val="hlink"/>
                                            </p:clrVal>
                                          </p:val>
                                        </p:tav>
                                      </p:tavLst>
                                    </p:anim>
                                    <p:set>
                                      <p:cBhvr>
                                        <p:cTn id="56" dur="80"/>
                                        <p:tgtEl>
                                          <p:spTgt spid="124930">
                                            <p:txEl>
                                              <p:pRg st="9" end="9"/>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124930">
                                            <p:txEl>
                                              <p:pRg st="10" end="10"/>
                                            </p:txEl>
                                          </p:spTgt>
                                        </p:tgtEl>
                                        <p:attrNameLst>
                                          <p:attrName>style.visibility</p:attrName>
                                        </p:attrNameLst>
                                      </p:cBhvr>
                                      <p:to>
                                        <p:strVal val="visible"/>
                                      </p:to>
                                    </p:set>
                                    <p:anim calcmode="discrete" valueType="clr">
                                      <p:cBhvr override="childStyle">
                                        <p:cTn id="61" dur="80"/>
                                        <p:tgtEl>
                                          <p:spTgt spid="124930">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24930">
                                            <p:txEl>
                                              <p:pRg st="10" end="10"/>
                                            </p:txEl>
                                          </p:spTgt>
                                        </p:tgtEl>
                                        <p:attrNameLst>
                                          <p:attrName>fillcolor</p:attrName>
                                        </p:attrNameLst>
                                      </p:cBhvr>
                                      <p:tavLst>
                                        <p:tav tm="0">
                                          <p:val>
                                            <p:clrVal>
                                              <a:schemeClr val="accent2"/>
                                            </p:clrVal>
                                          </p:val>
                                        </p:tav>
                                        <p:tav tm="50000">
                                          <p:val>
                                            <p:clrVal>
                                              <a:schemeClr val="hlink"/>
                                            </p:clrVal>
                                          </p:val>
                                        </p:tav>
                                      </p:tavLst>
                                    </p:anim>
                                    <p:set>
                                      <p:cBhvr>
                                        <p:cTn id="63" dur="80"/>
                                        <p:tgtEl>
                                          <p:spTgt spid="124930">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ChangeArrowheads="1"/>
          </p:cNvSpPr>
          <p:nvPr/>
        </p:nvSpPr>
        <p:spPr bwMode="auto">
          <a:xfrm>
            <a:off x="381000" y="0"/>
            <a:ext cx="8305800" cy="1066800"/>
          </a:xfrm>
          <a:prstGeom prst="rect">
            <a:avLst/>
          </a:prstGeom>
          <a:noFill/>
          <a:ln w="9525">
            <a:noFill/>
            <a:miter lim="800000"/>
            <a:headEnd/>
            <a:tailEnd/>
          </a:ln>
          <a:effectLst/>
        </p:spPr>
        <p:txBody>
          <a:bodyPr>
            <a:spAutoFit/>
          </a:bodyPr>
          <a:lstStyle/>
          <a:p>
            <a:pPr algn="ctr">
              <a:spcBef>
                <a:spcPct val="50000"/>
              </a:spcBef>
            </a:pPr>
            <a:r>
              <a:rPr lang="en-US" sz="3200">
                <a:solidFill>
                  <a:srgbClr val="CC3300"/>
                </a:solidFill>
              </a:rPr>
              <a:t>Counties have executive, legislative, and judicial duties.</a:t>
            </a:r>
          </a:p>
        </p:txBody>
      </p:sp>
      <p:sp>
        <p:nvSpPr>
          <p:cNvPr id="137221" name="Rectangle 5"/>
          <p:cNvSpPr>
            <a:spLocks noChangeArrowheads="1"/>
          </p:cNvSpPr>
          <p:nvPr/>
        </p:nvSpPr>
        <p:spPr bwMode="auto">
          <a:xfrm>
            <a:off x="533400" y="1066800"/>
            <a:ext cx="2895600" cy="2771775"/>
          </a:xfrm>
          <a:prstGeom prst="rect">
            <a:avLst/>
          </a:prstGeom>
          <a:noFill/>
          <a:ln w="9525">
            <a:noFill/>
            <a:miter lim="800000"/>
            <a:headEnd/>
            <a:tailEnd/>
          </a:ln>
          <a:effectLst/>
        </p:spPr>
        <p:txBody>
          <a:bodyPr>
            <a:spAutoFit/>
          </a:bodyPr>
          <a:lstStyle/>
          <a:p>
            <a:pPr algn="ctr"/>
            <a:r>
              <a:rPr lang="en-US" sz="2800">
                <a:solidFill>
                  <a:srgbClr val="0033CC"/>
                </a:solidFill>
              </a:rPr>
              <a:t>EXECUTIVE</a:t>
            </a:r>
            <a:br>
              <a:rPr lang="en-US" sz="2800">
                <a:solidFill>
                  <a:srgbClr val="0033CC"/>
                </a:solidFill>
              </a:rPr>
            </a:br>
            <a:endParaRPr lang="en-US" sz="2800">
              <a:solidFill>
                <a:srgbClr val="0033CC"/>
              </a:solidFill>
            </a:endParaRPr>
          </a:p>
          <a:p>
            <a:r>
              <a:rPr lang="en-US" sz="2400"/>
              <a:t>Collect taxes</a:t>
            </a:r>
          </a:p>
          <a:p>
            <a:r>
              <a:rPr lang="en-US" sz="2400">
                <a:solidFill>
                  <a:srgbClr val="CC0099"/>
                </a:solidFill>
              </a:rPr>
              <a:t>Enforce county ordinances</a:t>
            </a:r>
          </a:p>
          <a:p>
            <a:r>
              <a:rPr lang="en-US" sz="2400"/>
              <a:t>Conduct elections</a:t>
            </a:r>
          </a:p>
          <a:p>
            <a:r>
              <a:rPr lang="en-US" sz="2400">
                <a:solidFill>
                  <a:srgbClr val="CC0099"/>
                </a:solidFill>
              </a:rPr>
              <a:t>Keep records</a:t>
            </a:r>
          </a:p>
        </p:txBody>
      </p:sp>
      <p:sp>
        <p:nvSpPr>
          <p:cNvPr id="137222" name="Rectangle 6"/>
          <p:cNvSpPr>
            <a:spLocks noChangeArrowheads="1"/>
          </p:cNvSpPr>
          <p:nvPr/>
        </p:nvSpPr>
        <p:spPr bwMode="auto">
          <a:xfrm>
            <a:off x="4038600" y="990600"/>
            <a:ext cx="5105400" cy="3502025"/>
          </a:xfrm>
          <a:prstGeom prst="rect">
            <a:avLst/>
          </a:prstGeom>
          <a:noFill/>
          <a:ln w="9525">
            <a:noFill/>
            <a:miter lim="800000"/>
            <a:headEnd/>
            <a:tailEnd/>
          </a:ln>
          <a:effectLst/>
        </p:spPr>
        <p:txBody>
          <a:bodyPr>
            <a:spAutoFit/>
          </a:bodyPr>
          <a:lstStyle/>
          <a:p>
            <a:pPr algn="ctr"/>
            <a:r>
              <a:rPr lang="en-US" sz="2800">
                <a:solidFill>
                  <a:srgbClr val="0033CC"/>
                </a:solidFill>
              </a:rPr>
              <a:t>LEGISLATIVE</a:t>
            </a:r>
          </a:p>
          <a:p>
            <a:endParaRPr lang="en-US" sz="2800">
              <a:solidFill>
                <a:srgbClr val="0033CC"/>
              </a:solidFill>
            </a:endParaRPr>
          </a:p>
          <a:p>
            <a:r>
              <a:rPr lang="en-US" sz="2400"/>
              <a:t>Regulate the use of property</a:t>
            </a:r>
          </a:p>
          <a:p>
            <a:r>
              <a:rPr lang="en-US" sz="2400">
                <a:solidFill>
                  <a:srgbClr val="CC0099"/>
                </a:solidFill>
              </a:rPr>
              <a:t>Levy taxes</a:t>
            </a:r>
          </a:p>
          <a:p>
            <a:r>
              <a:rPr lang="en-US" sz="2400"/>
              <a:t>Issue bonds</a:t>
            </a:r>
          </a:p>
          <a:p>
            <a:r>
              <a:rPr lang="en-US" sz="2400">
                <a:solidFill>
                  <a:srgbClr val="CC0099"/>
                </a:solidFill>
              </a:rPr>
              <a:t>Set requirements for business licenses</a:t>
            </a:r>
          </a:p>
          <a:p>
            <a:r>
              <a:rPr lang="en-US" sz="2400"/>
              <a:t>Spend money for county purposes</a:t>
            </a:r>
          </a:p>
        </p:txBody>
      </p:sp>
      <p:sp>
        <p:nvSpPr>
          <p:cNvPr id="137223" name="Rectangle 7"/>
          <p:cNvSpPr>
            <a:spLocks noChangeArrowheads="1"/>
          </p:cNvSpPr>
          <p:nvPr/>
        </p:nvSpPr>
        <p:spPr bwMode="auto">
          <a:xfrm>
            <a:off x="685800" y="4648200"/>
            <a:ext cx="6705600" cy="2041525"/>
          </a:xfrm>
          <a:prstGeom prst="rect">
            <a:avLst/>
          </a:prstGeom>
          <a:noFill/>
          <a:ln w="9525">
            <a:noFill/>
            <a:miter lim="800000"/>
            <a:headEnd/>
            <a:tailEnd/>
          </a:ln>
          <a:effectLst/>
        </p:spPr>
        <p:txBody>
          <a:bodyPr>
            <a:spAutoFit/>
          </a:bodyPr>
          <a:lstStyle/>
          <a:p>
            <a:pPr algn="ctr"/>
            <a:r>
              <a:rPr lang="en-US" sz="2800">
                <a:solidFill>
                  <a:srgbClr val="0033CC"/>
                </a:solidFill>
              </a:rPr>
              <a:t>JUDICIAL</a:t>
            </a:r>
          </a:p>
          <a:p>
            <a:pPr algn="ctr"/>
            <a:endParaRPr lang="en-US" sz="2800">
              <a:solidFill>
                <a:srgbClr val="0033CC"/>
              </a:solidFill>
            </a:endParaRPr>
          </a:p>
          <a:p>
            <a:r>
              <a:rPr lang="en-US" sz="2400"/>
              <a:t>Hear appeals on tax assessments, employee complaints, and zoning decisions</a:t>
            </a:r>
          </a:p>
          <a:p>
            <a:r>
              <a:rPr lang="en-US" sz="2400">
                <a:solidFill>
                  <a:srgbClr val="CC0099"/>
                </a:solidFill>
              </a:rPr>
              <a:t>Prosecute cases in circuit courts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7221">
                                            <p:txEl>
                                              <p:pRg st="0" end="0"/>
                                            </p:txEl>
                                          </p:spTgt>
                                        </p:tgtEl>
                                        <p:attrNameLst>
                                          <p:attrName>style.visibility</p:attrName>
                                        </p:attrNameLst>
                                      </p:cBhvr>
                                      <p:to>
                                        <p:strVal val="visible"/>
                                      </p:to>
                                    </p:set>
                                    <p:animEffect transition="in" filter="diamond(in)">
                                      <p:cBhvr>
                                        <p:cTn id="7" dur="2000"/>
                                        <p:tgtEl>
                                          <p:spTgt spid="137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37221">
                                            <p:txEl>
                                              <p:pRg st="1" end="1"/>
                                            </p:txEl>
                                          </p:spTgt>
                                        </p:tgtEl>
                                        <p:attrNameLst>
                                          <p:attrName>style.visibility</p:attrName>
                                        </p:attrNameLst>
                                      </p:cBhvr>
                                      <p:to>
                                        <p:strVal val="visible"/>
                                      </p:to>
                                    </p:set>
                                    <p:anim calcmode="discrete" valueType="clr">
                                      <p:cBhvr override="childStyle">
                                        <p:cTn id="12" dur="80"/>
                                        <p:tgtEl>
                                          <p:spTgt spid="13722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7221">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137221">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37221">
                                            <p:txEl>
                                              <p:pRg st="2" end="2"/>
                                            </p:txEl>
                                          </p:spTgt>
                                        </p:tgtEl>
                                        <p:attrNameLst>
                                          <p:attrName>style.visibility</p:attrName>
                                        </p:attrNameLst>
                                      </p:cBhvr>
                                      <p:to>
                                        <p:strVal val="visible"/>
                                      </p:to>
                                    </p:set>
                                    <p:anim calcmode="discrete" valueType="clr">
                                      <p:cBhvr override="childStyle">
                                        <p:cTn id="19" dur="80"/>
                                        <p:tgtEl>
                                          <p:spTgt spid="13722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7221">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37221">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37221">
                                            <p:txEl>
                                              <p:pRg st="3" end="3"/>
                                            </p:txEl>
                                          </p:spTgt>
                                        </p:tgtEl>
                                        <p:attrNameLst>
                                          <p:attrName>style.visibility</p:attrName>
                                        </p:attrNameLst>
                                      </p:cBhvr>
                                      <p:to>
                                        <p:strVal val="visible"/>
                                      </p:to>
                                    </p:set>
                                    <p:anim calcmode="discrete" valueType="clr">
                                      <p:cBhvr override="childStyle">
                                        <p:cTn id="26" dur="80"/>
                                        <p:tgtEl>
                                          <p:spTgt spid="13722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7221">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137221">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37221">
                                            <p:txEl>
                                              <p:pRg st="4" end="4"/>
                                            </p:txEl>
                                          </p:spTgt>
                                        </p:tgtEl>
                                        <p:attrNameLst>
                                          <p:attrName>style.visibility</p:attrName>
                                        </p:attrNameLst>
                                      </p:cBhvr>
                                      <p:to>
                                        <p:strVal val="visible"/>
                                      </p:to>
                                    </p:set>
                                    <p:anim calcmode="discrete" valueType="clr">
                                      <p:cBhvr override="childStyle">
                                        <p:cTn id="33" dur="80"/>
                                        <p:tgtEl>
                                          <p:spTgt spid="13722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37221">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137221">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137222">
                                            <p:txEl>
                                              <p:pRg st="0" end="0"/>
                                            </p:txEl>
                                          </p:spTgt>
                                        </p:tgtEl>
                                        <p:attrNameLst>
                                          <p:attrName>style.visibility</p:attrName>
                                        </p:attrNameLst>
                                      </p:cBhvr>
                                      <p:to>
                                        <p:strVal val="visible"/>
                                      </p:to>
                                    </p:set>
                                    <p:animEffect transition="in" filter="diamond(in)">
                                      <p:cBhvr>
                                        <p:cTn id="40" dur="2000"/>
                                        <p:tgtEl>
                                          <p:spTgt spid="13722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137222">
                                            <p:txEl>
                                              <p:pRg st="2" end="2"/>
                                            </p:txEl>
                                          </p:spTgt>
                                        </p:tgtEl>
                                        <p:attrNameLst>
                                          <p:attrName>style.visibility</p:attrName>
                                        </p:attrNameLst>
                                      </p:cBhvr>
                                      <p:to>
                                        <p:strVal val="visible"/>
                                      </p:to>
                                    </p:set>
                                    <p:anim calcmode="discrete" valueType="clr">
                                      <p:cBhvr override="childStyle">
                                        <p:cTn id="45" dur="80"/>
                                        <p:tgtEl>
                                          <p:spTgt spid="13722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37222">
                                            <p:txEl>
                                              <p:pRg st="2" end="2"/>
                                            </p:txEl>
                                          </p:spTgt>
                                        </p:tgtEl>
                                        <p:attrNameLst>
                                          <p:attrName>fillcolor</p:attrName>
                                        </p:attrNameLst>
                                      </p:cBhvr>
                                      <p:tavLst>
                                        <p:tav tm="0">
                                          <p:val>
                                            <p:clrVal>
                                              <a:schemeClr val="accent2"/>
                                            </p:clrVal>
                                          </p:val>
                                        </p:tav>
                                        <p:tav tm="50000">
                                          <p:val>
                                            <p:clrVal>
                                              <a:schemeClr val="hlink"/>
                                            </p:clrVal>
                                          </p:val>
                                        </p:tav>
                                      </p:tavLst>
                                    </p:anim>
                                    <p:set>
                                      <p:cBhvr>
                                        <p:cTn id="47" dur="80"/>
                                        <p:tgtEl>
                                          <p:spTgt spid="137222">
                                            <p:txEl>
                                              <p:pRg st="2" end="2"/>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nodeType="clickEffect">
                                  <p:stCondLst>
                                    <p:cond delay="0"/>
                                  </p:stCondLst>
                                  <p:iterate type="lt">
                                    <p:tmPct val="50000"/>
                                  </p:iterate>
                                  <p:childTnLst>
                                    <p:set>
                                      <p:cBhvr>
                                        <p:cTn id="51" dur="1" fill="hold">
                                          <p:stCondLst>
                                            <p:cond delay="0"/>
                                          </p:stCondLst>
                                        </p:cTn>
                                        <p:tgtEl>
                                          <p:spTgt spid="137222">
                                            <p:txEl>
                                              <p:pRg st="3" end="3"/>
                                            </p:txEl>
                                          </p:spTgt>
                                        </p:tgtEl>
                                        <p:attrNameLst>
                                          <p:attrName>style.visibility</p:attrName>
                                        </p:attrNameLst>
                                      </p:cBhvr>
                                      <p:to>
                                        <p:strVal val="visible"/>
                                      </p:to>
                                    </p:set>
                                    <p:anim calcmode="discrete" valueType="clr">
                                      <p:cBhvr override="childStyle">
                                        <p:cTn id="52" dur="80"/>
                                        <p:tgtEl>
                                          <p:spTgt spid="13722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37222">
                                            <p:txEl>
                                              <p:pRg st="3" end="3"/>
                                            </p:txEl>
                                          </p:spTgt>
                                        </p:tgtEl>
                                        <p:attrNameLst>
                                          <p:attrName>fillcolor</p:attrName>
                                        </p:attrNameLst>
                                      </p:cBhvr>
                                      <p:tavLst>
                                        <p:tav tm="0">
                                          <p:val>
                                            <p:clrVal>
                                              <a:schemeClr val="accent2"/>
                                            </p:clrVal>
                                          </p:val>
                                        </p:tav>
                                        <p:tav tm="50000">
                                          <p:val>
                                            <p:clrVal>
                                              <a:schemeClr val="hlink"/>
                                            </p:clrVal>
                                          </p:val>
                                        </p:tav>
                                      </p:tavLst>
                                    </p:anim>
                                    <p:set>
                                      <p:cBhvr>
                                        <p:cTn id="54" dur="80"/>
                                        <p:tgtEl>
                                          <p:spTgt spid="137222">
                                            <p:txEl>
                                              <p:pRg st="3" end="3"/>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nodeType="clickEffect">
                                  <p:stCondLst>
                                    <p:cond delay="0"/>
                                  </p:stCondLst>
                                  <p:iterate type="lt">
                                    <p:tmPct val="50000"/>
                                  </p:iterate>
                                  <p:childTnLst>
                                    <p:set>
                                      <p:cBhvr>
                                        <p:cTn id="58" dur="1" fill="hold">
                                          <p:stCondLst>
                                            <p:cond delay="0"/>
                                          </p:stCondLst>
                                        </p:cTn>
                                        <p:tgtEl>
                                          <p:spTgt spid="137222">
                                            <p:txEl>
                                              <p:pRg st="4" end="4"/>
                                            </p:txEl>
                                          </p:spTgt>
                                        </p:tgtEl>
                                        <p:attrNameLst>
                                          <p:attrName>style.visibility</p:attrName>
                                        </p:attrNameLst>
                                      </p:cBhvr>
                                      <p:to>
                                        <p:strVal val="visible"/>
                                      </p:to>
                                    </p:set>
                                    <p:anim calcmode="discrete" valueType="clr">
                                      <p:cBhvr override="childStyle">
                                        <p:cTn id="59" dur="80"/>
                                        <p:tgtEl>
                                          <p:spTgt spid="13722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37222">
                                            <p:txEl>
                                              <p:pRg st="4" end="4"/>
                                            </p:txEl>
                                          </p:spTgt>
                                        </p:tgtEl>
                                        <p:attrNameLst>
                                          <p:attrName>fillcolor</p:attrName>
                                        </p:attrNameLst>
                                      </p:cBhvr>
                                      <p:tavLst>
                                        <p:tav tm="0">
                                          <p:val>
                                            <p:clrVal>
                                              <a:schemeClr val="accent2"/>
                                            </p:clrVal>
                                          </p:val>
                                        </p:tav>
                                        <p:tav tm="50000">
                                          <p:val>
                                            <p:clrVal>
                                              <a:schemeClr val="hlink"/>
                                            </p:clrVal>
                                          </p:val>
                                        </p:tav>
                                      </p:tavLst>
                                    </p:anim>
                                    <p:set>
                                      <p:cBhvr>
                                        <p:cTn id="61" dur="80"/>
                                        <p:tgtEl>
                                          <p:spTgt spid="137222">
                                            <p:txEl>
                                              <p:pRg st="4" end="4"/>
                                            </p:tx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nodeType="clickEffect">
                                  <p:stCondLst>
                                    <p:cond delay="0"/>
                                  </p:stCondLst>
                                  <p:iterate type="lt">
                                    <p:tmPct val="50000"/>
                                  </p:iterate>
                                  <p:childTnLst>
                                    <p:set>
                                      <p:cBhvr>
                                        <p:cTn id="65" dur="1" fill="hold">
                                          <p:stCondLst>
                                            <p:cond delay="0"/>
                                          </p:stCondLst>
                                        </p:cTn>
                                        <p:tgtEl>
                                          <p:spTgt spid="137222">
                                            <p:txEl>
                                              <p:pRg st="5" end="5"/>
                                            </p:txEl>
                                          </p:spTgt>
                                        </p:tgtEl>
                                        <p:attrNameLst>
                                          <p:attrName>style.visibility</p:attrName>
                                        </p:attrNameLst>
                                      </p:cBhvr>
                                      <p:to>
                                        <p:strVal val="visible"/>
                                      </p:to>
                                    </p:set>
                                    <p:anim calcmode="discrete" valueType="clr">
                                      <p:cBhvr override="childStyle">
                                        <p:cTn id="66" dur="80"/>
                                        <p:tgtEl>
                                          <p:spTgt spid="13722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37222">
                                            <p:txEl>
                                              <p:pRg st="5" end="5"/>
                                            </p:txEl>
                                          </p:spTgt>
                                        </p:tgtEl>
                                        <p:attrNameLst>
                                          <p:attrName>fillcolor</p:attrName>
                                        </p:attrNameLst>
                                      </p:cBhvr>
                                      <p:tavLst>
                                        <p:tav tm="0">
                                          <p:val>
                                            <p:clrVal>
                                              <a:schemeClr val="accent2"/>
                                            </p:clrVal>
                                          </p:val>
                                        </p:tav>
                                        <p:tav tm="50000">
                                          <p:val>
                                            <p:clrVal>
                                              <a:schemeClr val="hlink"/>
                                            </p:clrVal>
                                          </p:val>
                                        </p:tav>
                                      </p:tavLst>
                                    </p:anim>
                                    <p:set>
                                      <p:cBhvr>
                                        <p:cTn id="68" dur="80"/>
                                        <p:tgtEl>
                                          <p:spTgt spid="137222">
                                            <p:txEl>
                                              <p:pRg st="5" end="5"/>
                                            </p:txEl>
                                          </p:spTgt>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nodeType="clickEffect">
                                  <p:stCondLst>
                                    <p:cond delay="0"/>
                                  </p:stCondLst>
                                  <p:iterate type="lt">
                                    <p:tmPct val="50000"/>
                                  </p:iterate>
                                  <p:childTnLst>
                                    <p:set>
                                      <p:cBhvr>
                                        <p:cTn id="72" dur="1" fill="hold">
                                          <p:stCondLst>
                                            <p:cond delay="0"/>
                                          </p:stCondLst>
                                        </p:cTn>
                                        <p:tgtEl>
                                          <p:spTgt spid="137222">
                                            <p:txEl>
                                              <p:pRg st="6" end="6"/>
                                            </p:txEl>
                                          </p:spTgt>
                                        </p:tgtEl>
                                        <p:attrNameLst>
                                          <p:attrName>style.visibility</p:attrName>
                                        </p:attrNameLst>
                                      </p:cBhvr>
                                      <p:to>
                                        <p:strVal val="visible"/>
                                      </p:to>
                                    </p:set>
                                    <p:anim calcmode="discrete" valueType="clr">
                                      <p:cBhvr override="childStyle">
                                        <p:cTn id="73" dur="80"/>
                                        <p:tgtEl>
                                          <p:spTgt spid="137222">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137222">
                                            <p:txEl>
                                              <p:pRg st="6" end="6"/>
                                            </p:txEl>
                                          </p:spTgt>
                                        </p:tgtEl>
                                        <p:attrNameLst>
                                          <p:attrName>fillcolor</p:attrName>
                                        </p:attrNameLst>
                                      </p:cBhvr>
                                      <p:tavLst>
                                        <p:tav tm="0">
                                          <p:val>
                                            <p:clrVal>
                                              <a:schemeClr val="accent2"/>
                                            </p:clrVal>
                                          </p:val>
                                        </p:tav>
                                        <p:tav tm="50000">
                                          <p:val>
                                            <p:clrVal>
                                              <a:schemeClr val="hlink"/>
                                            </p:clrVal>
                                          </p:val>
                                        </p:tav>
                                      </p:tavLst>
                                    </p:anim>
                                    <p:set>
                                      <p:cBhvr>
                                        <p:cTn id="75" dur="80"/>
                                        <p:tgtEl>
                                          <p:spTgt spid="137222">
                                            <p:txEl>
                                              <p:pRg st="6" end="6"/>
                                            </p:txEl>
                                          </p:spTgt>
                                        </p:tgtEl>
                                        <p:attrNameLst>
                                          <p:attrName>fill.type</p:attrName>
                                        </p:attrNameLst>
                                      </p:cBhvr>
                                      <p:to>
                                        <p:strVal val="solid"/>
                                      </p:to>
                                    </p:se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nodeType="clickEffect">
                                  <p:stCondLst>
                                    <p:cond delay="0"/>
                                  </p:stCondLst>
                                  <p:childTnLst>
                                    <p:set>
                                      <p:cBhvr>
                                        <p:cTn id="79" dur="1" fill="hold">
                                          <p:stCondLst>
                                            <p:cond delay="0"/>
                                          </p:stCondLst>
                                        </p:cTn>
                                        <p:tgtEl>
                                          <p:spTgt spid="137223">
                                            <p:txEl>
                                              <p:pRg st="0" end="0"/>
                                            </p:txEl>
                                          </p:spTgt>
                                        </p:tgtEl>
                                        <p:attrNameLst>
                                          <p:attrName>style.visibility</p:attrName>
                                        </p:attrNameLst>
                                      </p:cBhvr>
                                      <p:to>
                                        <p:strVal val="visible"/>
                                      </p:to>
                                    </p:set>
                                    <p:animEffect transition="in" filter="diamond(in)">
                                      <p:cBhvr>
                                        <p:cTn id="80" dur="2000"/>
                                        <p:tgtEl>
                                          <p:spTgt spid="137223">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7" presetClass="entr" presetSubtype="0" fill="hold" nodeType="clickEffect">
                                  <p:stCondLst>
                                    <p:cond delay="0"/>
                                  </p:stCondLst>
                                  <p:iterate type="lt">
                                    <p:tmPct val="50000"/>
                                  </p:iterate>
                                  <p:childTnLst>
                                    <p:set>
                                      <p:cBhvr>
                                        <p:cTn id="84" dur="1" fill="hold">
                                          <p:stCondLst>
                                            <p:cond delay="0"/>
                                          </p:stCondLst>
                                        </p:cTn>
                                        <p:tgtEl>
                                          <p:spTgt spid="137223">
                                            <p:txEl>
                                              <p:pRg st="2" end="2"/>
                                            </p:txEl>
                                          </p:spTgt>
                                        </p:tgtEl>
                                        <p:attrNameLst>
                                          <p:attrName>style.visibility</p:attrName>
                                        </p:attrNameLst>
                                      </p:cBhvr>
                                      <p:to>
                                        <p:strVal val="visible"/>
                                      </p:to>
                                    </p:set>
                                    <p:anim calcmode="discrete" valueType="clr">
                                      <p:cBhvr override="childStyle">
                                        <p:cTn id="85" dur="80"/>
                                        <p:tgtEl>
                                          <p:spTgt spid="1372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137223">
                                            <p:txEl>
                                              <p:pRg st="2" end="2"/>
                                            </p:txEl>
                                          </p:spTgt>
                                        </p:tgtEl>
                                        <p:attrNameLst>
                                          <p:attrName>fillcolor</p:attrName>
                                        </p:attrNameLst>
                                      </p:cBhvr>
                                      <p:tavLst>
                                        <p:tav tm="0">
                                          <p:val>
                                            <p:clrVal>
                                              <a:schemeClr val="accent2"/>
                                            </p:clrVal>
                                          </p:val>
                                        </p:tav>
                                        <p:tav tm="50000">
                                          <p:val>
                                            <p:clrVal>
                                              <a:schemeClr val="hlink"/>
                                            </p:clrVal>
                                          </p:val>
                                        </p:tav>
                                      </p:tavLst>
                                    </p:anim>
                                    <p:set>
                                      <p:cBhvr>
                                        <p:cTn id="87" dur="80"/>
                                        <p:tgtEl>
                                          <p:spTgt spid="137223">
                                            <p:txEl>
                                              <p:pRg st="2" end="2"/>
                                            </p:txEl>
                                          </p:spTgt>
                                        </p:tgtEl>
                                        <p:attrNameLst>
                                          <p:attrName>fill.type</p:attrName>
                                        </p:attrNameLst>
                                      </p:cBhvr>
                                      <p:to>
                                        <p:strVal val="solid"/>
                                      </p:to>
                                    </p:set>
                                  </p:childTnLst>
                                </p:cTn>
                              </p:par>
                            </p:childTnLst>
                          </p:cTn>
                        </p:par>
                      </p:childTnLst>
                    </p:cTn>
                  </p:par>
                  <p:par>
                    <p:cTn id="88" fill="hold">
                      <p:stCondLst>
                        <p:cond delay="indefinite"/>
                      </p:stCondLst>
                      <p:childTnLst>
                        <p:par>
                          <p:cTn id="89" fill="hold">
                            <p:stCondLst>
                              <p:cond delay="0"/>
                            </p:stCondLst>
                            <p:childTnLst>
                              <p:par>
                                <p:cTn id="90" presetID="27" presetClass="entr" presetSubtype="0" fill="hold" nodeType="clickEffect">
                                  <p:stCondLst>
                                    <p:cond delay="0"/>
                                  </p:stCondLst>
                                  <p:iterate type="lt">
                                    <p:tmPct val="50000"/>
                                  </p:iterate>
                                  <p:childTnLst>
                                    <p:set>
                                      <p:cBhvr>
                                        <p:cTn id="91" dur="1" fill="hold">
                                          <p:stCondLst>
                                            <p:cond delay="0"/>
                                          </p:stCondLst>
                                        </p:cTn>
                                        <p:tgtEl>
                                          <p:spTgt spid="137223">
                                            <p:txEl>
                                              <p:pRg st="3" end="3"/>
                                            </p:txEl>
                                          </p:spTgt>
                                        </p:tgtEl>
                                        <p:attrNameLst>
                                          <p:attrName>style.visibility</p:attrName>
                                        </p:attrNameLst>
                                      </p:cBhvr>
                                      <p:to>
                                        <p:strVal val="visible"/>
                                      </p:to>
                                    </p:set>
                                    <p:anim calcmode="discrete" valueType="clr">
                                      <p:cBhvr override="childStyle">
                                        <p:cTn id="92" dur="80"/>
                                        <p:tgtEl>
                                          <p:spTgt spid="1372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3" dur="80"/>
                                        <p:tgtEl>
                                          <p:spTgt spid="137223">
                                            <p:txEl>
                                              <p:pRg st="3" end="3"/>
                                            </p:txEl>
                                          </p:spTgt>
                                        </p:tgtEl>
                                        <p:attrNameLst>
                                          <p:attrName>fillcolor</p:attrName>
                                        </p:attrNameLst>
                                      </p:cBhvr>
                                      <p:tavLst>
                                        <p:tav tm="0">
                                          <p:val>
                                            <p:clrVal>
                                              <a:schemeClr val="accent2"/>
                                            </p:clrVal>
                                          </p:val>
                                        </p:tav>
                                        <p:tav tm="50000">
                                          <p:val>
                                            <p:clrVal>
                                              <a:schemeClr val="hlink"/>
                                            </p:clrVal>
                                          </p:val>
                                        </p:tav>
                                      </p:tavLst>
                                    </p:anim>
                                    <p:set>
                                      <p:cBhvr>
                                        <p:cTn id="94" dur="80"/>
                                        <p:tgtEl>
                                          <p:spTgt spid="13722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0" y="373063"/>
            <a:ext cx="8991600" cy="5697537"/>
          </a:xfrm>
          <a:prstGeom prst="rect">
            <a:avLst/>
          </a:prstGeom>
          <a:noFill/>
          <a:ln w="9525">
            <a:noFill/>
            <a:miter lim="800000"/>
            <a:headEnd/>
            <a:tailEnd/>
          </a:ln>
          <a:effectLst/>
        </p:spPr>
        <p:txBody>
          <a:bodyPr>
            <a:spAutoFit/>
          </a:bodyPr>
          <a:lstStyle/>
          <a:p>
            <a:pPr algn="ctr">
              <a:spcBef>
                <a:spcPct val="50000"/>
              </a:spcBef>
            </a:pPr>
            <a:r>
              <a:rPr lang="en-US" sz="3200">
                <a:solidFill>
                  <a:srgbClr val="CC3300"/>
                </a:solidFill>
              </a:rPr>
              <a:t>MUNICIPAL GOVERNMENT</a:t>
            </a:r>
          </a:p>
          <a:p>
            <a:pPr algn="ctr">
              <a:spcBef>
                <a:spcPct val="50000"/>
              </a:spcBef>
            </a:pPr>
            <a:r>
              <a:rPr lang="en-US" sz="2400"/>
              <a:t>Depending on its size, a municipality may be classified as a city, town or village.</a:t>
            </a:r>
          </a:p>
          <a:p>
            <a:pPr>
              <a:spcBef>
                <a:spcPct val="50000"/>
              </a:spcBef>
            </a:pPr>
            <a:endParaRPr lang="en-US" sz="2400"/>
          </a:p>
          <a:p>
            <a:pPr>
              <a:spcBef>
                <a:spcPct val="50000"/>
              </a:spcBef>
            </a:pPr>
            <a:r>
              <a:rPr lang="en-US" sz="2000">
                <a:solidFill>
                  <a:schemeClr val="tx2"/>
                </a:solidFill>
              </a:rPr>
              <a:t>CLASS I CITIES</a:t>
            </a:r>
            <a:r>
              <a:rPr lang="en-US" sz="2000">
                <a:solidFill>
                  <a:srgbClr val="0033CC"/>
                </a:solidFill>
              </a:rPr>
              <a:t> have a population of at least 50,000</a:t>
            </a:r>
          </a:p>
          <a:p>
            <a:pPr>
              <a:spcBef>
                <a:spcPct val="50000"/>
              </a:spcBef>
            </a:pPr>
            <a:endParaRPr lang="en-US" sz="2000">
              <a:solidFill>
                <a:srgbClr val="0033CC"/>
              </a:solidFill>
            </a:endParaRPr>
          </a:p>
          <a:p>
            <a:pPr>
              <a:spcBef>
                <a:spcPct val="50000"/>
              </a:spcBef>
            </a:pPr>
            <a:r>
              <a:rPr lang="en-US" sz="2000">
                <a:solidFill>
                  <a:schemeClr val="tx2"/>
                </a:solidFill>
              </a:rPr>
              <a:t>CLASS II CITIES</a:t>
            </a:r>
            <a:r>
              <a:rPr lang="en-US" sz="2000">
                <a:solidFill>
                  <a:srgbClr val="0033CC"/>
                </a:solidFill>
              </a:rPr>
              <a:t> have a population between 10,000 and 50,000</a:t>
            </a:r>
          </a:p>
          <a:p>
            <a:pPr>
              <a:spcBef>
                <a:spcPct val="50000"/>
              </a:spcBef>
            </a:pPr>
            <a:endParaRPr lang="en-US" sz="2000">
              <a:solidFill>
                <a:srgbClr val="0033CC"/>
              </a:solidFill>
            </a:endParaRPr>
          </a:p>
          <a:p>
            <a:pPr>
              <a:spcBef>
                <a:spcPct val="50000"/>
              </a:spcBef>
            </a:pPr>
            <a:r>
              <a:rPr lang="en-US" sz="2000">
                <a:solidFill>
                  <a:schemeClr val="tx2"/>
                </a:solidFill>
              </a:rPr>
              <a:t>CLASS III CITIES</a:t>
            </a:r>
            <a:r>
              <a:rPr lang="en-US" sz="2000">
                <a:solidFill>
                  <a:srgbClr val="0033CC"/>
                </a:solidFill>
              </a:rPr>
              <a:t> have a population between 2,000 and 10,000</a:t>
            </a:r>
          </a:p>
          <a:p>
            <a:pPr>
              <a:spcBef>
                <a:spcPct val="50000"/>
              </a:spcBef>
            </a:pPr>
            <a:endParaRPr lang="en-US" sz="2000">
              <a:solidFill>
                <a:srgbClr val="0033CC"/>
              </a:solidFill>
            </a:endParaRPr>
          </a:p>
          <a:p>
            <a:pPr>
              <a:spcBef>
                <a:spcPct val="50000"/>
              </a:spcBef>
            </a:pPr>
            <a:endParaRPr lang="en-US" sz="2000"/>
          </a:p>
          <a:p>
            <a:pPr>
              <a:spcBef>
                <a:spcPct val="50000"/>
              </a:spcBef>
            </a:pPr>
            <a:r>
              <a:rPr lang="en-US" sz="2000"/>
              <a:t>Municipalities of less than 2,000 are classified as towns or villages.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026">
                                            <p:txEl>
                                              <p:pRg st="3" end="3"/>
                                            </p:txEl>
                                          </p:spTgt>
                                        </p:tgtEl>
                                        <p:attrNameLst>
                                          <p:attrName>style.visibility</p:attrName>
                                        </p:attrNameLst>
                                      </p:cBhvr>
                                      <p:to>
                                        <p:strVal val="visible"/>
                                      </p:to>
                                    </p:set>
                                    <p:anim calcmode="lin" valueType="num">
                                      <p:cBhvr additive="base">
                                        <p:cTn id="7" dur="500" fill="hold"/>
                                        <p:tgtEl>
                                          <p:spTgt spid="129026">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902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9026">
                                            <p:txEl>
                                              <p:pRg st="5" end="5"/>
                                            </p:txEl>
                                          </p:spTgt>
                                        </p:tgtEl>
                                        <p:attrNameLst>
                                          <p:attrName>style.visibility</p:attrName>
                                        </p:attrNameLst>
                                      </p:cBhvr>
                                      <p:to>
                                        <p:strVal val="visible"/>
                                      </p:to>
                                    </p:set>
                                    <p:anim calcmode="lin" valueType="num">
                                      <p:cBhvr additive="base">
                                        <p:cTn id="13" dur="500" fill="hold"/>
                                        <p:tgtEl>
                                          <p:spTgt spid="129026">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902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9026">
                                            <p:txEl>
                                              <p:pRg st="7" end="7"/>
                                            </p:txEl>
                                          </p:spTgt>
                                        </p:tgtEl>
                                        <p:attrNameLst>
                                          <p:attrName>style.visibility</p:attrName>
                                        </p:attrNameLst>
                                      </p:cBhvr>
                                      <p:to>
                                        <p:strVal val="visible"/>
                                      </p:to>
                                    </p:set>
                                    <p:anim calcmode="lin" valueType="num">
                                      <p:cBhvr additive="base">
                                        <p:cTn id="19" dur="500" fill="hold"/>
                                        <p:tgtEl>
                                          <p:spTgt spid="129026">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902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9026">
                                            <p:txEl>
                                              <p:pRg st="10" end="10"/>
                                            </p:txEl>
                                          </p:spTgt>
                                        </p:tgtEl>
                                        <p:attrNameLst>
                                          <p:attrName>style.visibility</p:attrName>
                                        </p:attrNameLst>
                                      </p:cBhvr>
                                      <p:to>
                                        <p:strVal val="visible"/>
                                      </p:to>
                                    </p:set>
                                    <p:anim calcmode="lin" valueType="num">
                                      <p:cBhvr additive="base">
                                        <p:cTn id="25" dur="500" fill="hold"/>
                                        <p:tgtEl>
                                          <p:spTgt spid="129026">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902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685800" y="609600"/>
            <a:ext cx="7620000" cy="6002338"/>
          </a:xfrm>
          <a:prstGeom prst="rect">
            <a:avLst/>
          </a:prstGeom>
          <a:noFill/>
          <a:ln w="9525">
            <a:noFill/>
            <a:miter lim="800000"/>
            <a:headEnd/>
            <a:tailEnd/>
          </a:ln>
          <a:effectLst/>
        </p:spPr>
        <p:txBody>
          <a:bodyPr>
            <a:spAutoFit/>
          </a:bodyPr>
          <a:lstStyle/>
          <a:p>
            <a:pPr algn="ctr"/>
            <a:r>
              <a:rPr lang="en-US" sz="3200">
                <a:solidFill>
                  <a:srgbClr val="0033CC"/>
                </a:solidFill>
              </a:rPr>
              <a:t>West Virginia’s government is based on the same five principles as the federal government.</a:t>
            </a:r>
          </a:p>
          <a:p>
            <a:endParaRPr lang="en-US" sz="3200">
              <a:solidFill>
                <a:srgbClr val="0033CC"/>
              </a:solidFill>
            </a:endParaRPr>
          </a:p>
          <a:p>
            <a:pPr>
              <a:buFont typeface="Wingdings" pitchFamily="2" charset="2"/>
              <a:buChar char="Ø"/>
            </a:pPr>
            <a:r>
              <a:rPr lang="en-US" sz="3200">
                <a:solidFill>
                  <a:srgbClr val="CC3300"/>
                </a:solidFill>
              </a:rPr>
              <a:t>Sovereignty</a:t>
            </a:r>
          </a:p>
          <a:p>
            <a:pPr>
              <a:buFont typeface="Wingdings" pitchFamily="2" charset="2"/>
              <a:buChar char="Ø"/>
            </a:pPr>
            <a:r>
              <a:rPr lang="en-US" sz="3200">
                <a:solidFill>
                  <a:srgbClr val="CC3300"/>
                </a:solidFill>
              </a:rPr>
              <a:t>Limited Government</a:t>
            </a:r>
          </a:p>
          <a:p>
            <a:pPr>
              <a:buFont typeface="Wingdings" pitchFamily="2" charset="2"/>
              <a:buChar char="Ø"/>
            </a:pPr>
            <a:r>
              <a:rPr lang="en-US" sz="3200">
                <a:solidFill>
                  <a:srgbClr val="CC3300"/>
                </a:solidFill>
              </a:rPr>
              <a:t>Separation of Powers</a:t>
            </a:r>
          </a:p>
          <a:p>
            <a:pPr>
              <a:buFont typeface="Wingdings" pitchFamily="2" charset="2"/>
              <a:buChar char="Ø"/>
            </a:pPr>
            <a:r>
              <a:rPr lang="en-US" sz="3200">
                <a:solidFill>
                  <a:srgbClr val="CC3300"/>
                </a:solidFill>
              </a:rPr>
              <a:t>Checks and Balances</a:t>
            </a:r>
          </a:p>
          <a:p>
            <a:pPr>
              <a:buFont typeface="Wingdings" pitchFamily="2" charset="2"/>
              <a:buChar char="Ø"/>
            </a:pPr>
            <a:r>
              <a:rPr lang="en-US" sz="3200">
                <a:solidFill>
                  <a:srgbClr val="CC3300"/>
                </a:solidFill>
              </a:rPr>
              <a:t>Federalism</a:t>
            </a:r>
          </a:p>
          <a:p>
            <a:endParaRPr lang="en-US" sz="2000"/>
          </a:p>
          <a:p>
            <a:endParaRPr lang="en-US" sz="2000"/>
          </a:p>
          <a:p>
            <a:endParaRPr lang="en-US" sz="2000"/>
          </a:p>
          <a:p>
            <a:endParaRPr lang="en-US" sz="2000"/>
          </a:p>
          <a:p>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412">
                                            <p:txEl>
                                              <p:pRg st="2" end="2"/>
                                            </p:txEl>
                                          </p:spTgt>
                                        </p:tgtEl>
                                        <p:attrNameLst>
                                          <p:attrName>style.visibility</p:attrName>
                                        </p:attrNameLst>
                                      </p:cBhvr>
                                      <p:to>
                                        <p:strVal val="visible"/>
                                      </p:to>
                                    </p:set>
                                    <p:anim calcmode="discrete" valueType="clr">
                                      <p:cBhvr override="childStyle">
                                        <p:cTn id="7" dur="80"/>
                                        <p:tgtEl>
                                          <p:spTgt spid="1741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2">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17412">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7412">
                                            <p:txEl>
                                              <p:pRg st="3" end="3"/>
                                            </p:txEl>
                                          </p:spTgt>
                                        </p:tgtEl>
                                        <p:attrNameLst>
                                          <p:attrName>style.visibility</p:attrName>
                                        </p:attrNameLst>
                                      </p:cBhvr>
                                      <p:to>
                                        <p:strVal val="visible"/>
                                      </p:to>
                                    </p:set>
                                    <p:anim calcmode="discrete" valueType="clr">
                                      <p:cBhvr override="childStyle">
                                        <p:cTn id="14" dur="80"/>
                                        <p:tgtEl>
                                          <p:spTgt spid="1741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412">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17412">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7412">
                                            <p:txEl>
                                              <p:pRg st="4" end="4"/>
                                            </p:txEl>
                                          </p:spTgt>
                                        </p:tgtEl>
                                        <p:attrNameLst>
                                          <p:attrName>style.visibility</p:attrName>
                                        </p:attrNameLst>
                                      </p:cBhvr>
                                      <p:to>
                                        <p:strVal val="visible"/>
                                      </p:to>
                                    </p:set>
                                    <p:anim calcmode="discrete" valueType="clr">
                                      <p:cBhvr override="childStyle">
                                        <p:cTn id="21" dur="80"/>
                                        <p:tgtEl>
                                          <p:spTgt spid="1741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412">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17412">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7412">
                                            <p:txEl>
                                              <p:pRg st="5" end="5"/>
                                            </p:txEl>
                                          </p:spTgt>
                                        </p:tgtEl>
                                        <p:attrNameLst>
                                          <p:attrName>style.visibility</p:attrName>
                                        </p:attrNameLst>
                                      </p:cBhvr>
                                      <p:to>
                                        <p:strVal val="visible"/>
                                      </p:to>
                                    </p:set>
                                    <p:anim calcmode="discrete" valueType="clr">
                                      <p:cBhvr override="childStyle">
                                        <p:cTn id="28" dur="80"/>
                                        <p:tgtEl>
                                          <p:spTgt spid="1741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7412">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17412">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7412">
                                            <p:txEl>
                                              <p:pRg st="6" end="6"/>
                                            </p:txEl>
                                          </p:spTgt>
                                        </p:tgtEl>
                                        <p:attrNameLst>
                                          <p:attrName>style.visibility</p:attrName>
                                        </p:attrNameLst>
                                      </p:cBhvr>
                                      <p:to>
                                        <p:strVal val="visible"/>
                                      </p:to>
                                    </p:set>
                                    <p:anim calcmode="discrete" valueType="clr">
                                      <p:cBhvr override="childStyle">
                                        <p:cTn id="35" dur="80"/>
                                        <p:tgtEl>
                                          <p:spTgt spid="17412">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7412">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17412">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3366" name="Rectangle 6"/>
          <p:cNvSpPr>
            <a:spLocks noChangeArrowheads="1"/>
          </p:cNvSpPr>
          <p:nvPr/>
        </p:nvSpPr>
        <p:spPr bwMode="auto">
          <a:xfrm>
            <a:off x="1005304" y="77450"/>
            <a:ext cx="7376696" cy="1446550"/>
          </a:xfrm>
          <a:prstGeom prst="rect">
            <a:avLst/>
          </a:prstGeom>
          <a:noFill/>
          <a:ln w="9525">
            <a:noFill/>
            <a:miter lim="800000"/>
            <a:headEnd/>
            <a:tailEnd/>
          </a:ln>
          <a:effectLst/>
        </p:spPr>
        <p:txBody>
          <a:bodyPr wrap="square">
            <a:spAutoFit/>
          </a:bodyPr>
          <a:lstStyle/>
          <a:p>
            <a:pPr algn="ctr"/>
            <a:r>
              <a:rPr lang="en-US" sz="3200" dirty="0">
                <a:solidFill>
                  <a:srgbClr val="CC3300"/>
                </a:solidFill>
              </a:rPr>
              <a:t>WEST VIRGINIA’S LARGEST CITIES           </a:t>
            </a:r>
            <a:r>
              <a:rPr lang="en-US" sz="2400" dirty="0">
                <a:solidFill>
                  <a:srgbClr val="CC3300"/>
                </a:solidFill>
              </a:rPr>
              <a:t>BY POPULATION </a:t>
            </a:r>
          </a:p>
          <a:p>
            <a:endParaRPr lang="en-US" sz="3200" dirty="0">
              <a:solidFill>
                <a:srgbClr val="CC3300"/>
              </a:solidFill>
            </a:endParaRPr>
          </a:p>
        </p:txBody>
      </p:sp>
      <p:pic>
        <p:nvPicPr>
          <p:cNvPr id="143367" name="Picture 7" descr="WV Map with counti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0" y="979488"/>
            <a:ext cx="6553200" cy="5878512"/>
          </a:xfrm>
          <a:prstGeom prst="rect">
            <a:avLst/>
          </a:prstGeom>
          <a:noFill/>
        </p:spPr>
      </p:pic>
      <p:sp>
        <p:nvSpPr>
          <p:cNvPr id="143368" name="Rectangle 8"/>
          <p:cNvSpPr>
            <a:spLocks noChangeArrowheads="1"/>
          </p:cNvSpPr>
          <p:nvPr/>
        </p:nvSpPr>
        <p:spPr bwMode="auto">
          <a:xfrm>
            <a:off x="762000" y="3733800"/>
            <a:ext cx="1511300" cy="396875"/>
          </a:xfrm>
          <a:prstGeom prst="rect">
            <a:avLst/>
          </a:prstGeom>
          <a:noFill/>
          <a:ln w="9525">
            <a:noFill/>
            <a:miter lim="800000"/>
            <a:headEnd/>
            <a:tailEnd/>
          </a:ln>
          <a:effectLst/>
        </p:spPr>
        <p:txBody>
          <a:bodyPr wrap="none">
            <a:spAutoFit/>
          </a:bodyPr>
          <a:lstStyle/>
          <a:p>
            <a:r>
              <a:rPr lang="en-US" sz="2000" dirty="0">
                <a:solidFill>
                  <a:srgbClr val="0033CC"/>
                </a:solidFill>
              </a:rPr>
              <a:t>Charleston</a:t>
            </a:r>
          </a:p>
        </p:txBody>
      </p:sp>
      <p:sp>
        <p:nvSpPr>
          <p:cNvPr id="143369" name="Rectangle 9"/>
          <p:cNvSpPr>
            <a:spLocks noChangeArrowheads="1"/>
          </p:cNvSpPr>
          <p:nvPr/>
        </p:nvSpPr>
        <p:spPr bwMode="auto">
          <a:xfrm>
            <a:off x="228600" y="4267200"/>
            <a:ext cx="1539875" cy="396875"/>
          </a:xfrm>
          <a:prstGeom prst="rect">
            <a:avLst/>
          </a:prstGeom>
          <a:noFill/>
          <a:ln w="9525">
            <a:noFill/>
            <a:miter lim="800000"/>
            <a:headEnd/>
            <a:tailEnd/>
          </a:ln>
          <a:effectLst/>
        </p:spPr>
        <p:txBody>
          <a:bodyPr wrap="none">
            <a:spAutoFit/>
          </a:bodyPr>
          <a:lstStyle/>
          <a:p>
            <a:r>
              <a:rPr lang="en-US" sz="2000" dirty="0">
                <a:solidFill>
                  <a:srgbClr val="0033CC"/>
                </a:solidFill>
              </a:rPr>
              <a:t>Huntington</a:t>
            </a:r>
          </a:p>
        </p:txBody>
      </p:sp>
      <p:sp>
        <p:nvSpPr>
          <p:cNvPr id="143370" name="Rectangle 10"/>
          <p:cNvSpPr>
            <a:spLocks noChangeArrowheads="1"/>
          </p:cNvSpPr>
          <p:nvPr/>
        </p:nvSpPr>
        <p:spPr bwMode="auto">
          <a:xfrm>
            <a:off x="1447800" y="2895600"/>
            <a:ext cx="1530350" cy="366713"/>
          </a:xfrm>
          <a:prstGeom prst="rect">
            <a:avLst/>
          </a:prstGeom>
          <a:noFill/>
          <a:ln w="9525">
            <a:noFill/>
            <a:miter lim="800000"/>
            <a:headEnd/>
            <a:tailEnd/>
          </a:ln>
          <a:effectLst/>
        </p:spPr>
        <p:txBody>
          <a:bodyPr wrap="none">
            <a:spAutoFit/>
          </a:bodyPr>
          <a:lstStyle/>
          <a:p>
            <a:r>
              <a:rPr lang="en-US" dirty="0">
                <a:solidFill>
                  <a:srgbClr val="0033CC"/>
                </a:solidFill>
              </a:rPr>
              <a:t>Parkersburg</a:t>
            </a:r>
          </a:p>
        </p:txBody>
      </p:sp>
      <p:sp>
        <p:nvSpPr>
          <p:cNvPr id="143371" name="Rectangle 11"/>
          <p:cNvSpPr>
            <a:spLocks noChangeArrowheads="1"/>
          </p:cNvSpPr>
          <p:nvPr/>
        </p:nvSpPr>
        <p:spPr bwMode="auto">
          <a:xfrm>
            <a:off x="2819400" y="1651000"/>
            <a:ext cx="1312863" cy="396875"/>
          </a:xfrm>
          <a:prstGeom prst="rect">
            <a:avLst/>
          </a:prstGeom>
          <a:noFill/>
          <a:ln w="9525">
            <a:noFill/>
            <a:miter lim="800000"/>
            <a:headEnd/>
            <a:tailEnd/>
          </a:ln>
          <a:effectLst/>
        </p:spPr>
        <p:txBody>
          <a:bodyPr wrap="none">
            <a:spAutoFit/>
          </a:bodyPr>
          <a:lstStyle/>
          <a:p>
            <a:r>
              <a:rPr lang="en-US" sz="2000" dirty="0">
                <a:solidFill>
                  <a:srgbClr val="0033CC"/>
                </a:solidFill>
              </a:rPr>
              <a:t>Wheeling</a:t>
            </a:r>
          </a:p>
        </p:txBody>
      </p:sp>
      <p:sp>
        <p:nvSpPr>
          <p:cNvPr id="143372" name="Rectangle 12"/>
          <p:cNvSpPr>
            <a:spLocks noChangeArrowheads="1"/>
          </p:cNvSpPr>
          <p:nvPr/>
        </p:nvSpPr>
        <p:spPr bwMode="auto">
          <a:xfrm>
            <a:off x="5316537" y="2128837"/>
            <a:ext cx="1693863" cy="396875"/>
          </a:xfrm>
          <a:prstGeom prst="rect">
            <a:avLst/>
          </a:prstGeom>
          <a:noFill/>
          <a:ln w="9525">
            <a:noFill/>
            <a:miter lim="800000"/>
            <a:headEnd/>
            <a:tailEnd/>
          </a:ln>
          <a:effectLst/>
        </p:spPr>
        <p:txBody>
          <a:bodyPr wrap="none">
            <a:spAutoFit/>
          </a:bodyPr>
          <a:lstStyle/>
          <a:p>
            <a:r>
              <a:rPr lang="en-US" sz="2000" dirty="0">
                <a:solidFill>
                  <a:srgbClr val="0033CC"/>
                </a:solidFill>
              </a:rPr>
              <a:t>Morgantown</a:t>
            </a:r>
          </a:p>
        </p:txBody>
      </p:sp>
      <p:sp>
        <p:nvSpPr>
          <p:cNvPr id="143373" name="Rectangle 13"/>
          <p:cNvSpPr>
            <a:spLocks noChangeArrowheads="1"/>
          </p:cNvSpPr>
          <p:nvPr/>
        </p:nvSpPr>
        <p:spPr bwMode="auto">
          <a:xfrm>
            <a:off x="5105400" y="1219200"/>
            <a:ext cx="1295400" cy="396875"/>
          </a:xfrm>
          <a:prstGeom prst="rect">
            <a:avLst/>
          </a:prstGeom>
          <a:noFill/>
          <a:ln w="9525">
            <a:noFill/>
            <a:miter lim="800000"/>
            <a:headEnd/>
            <a:tailEnd/>
          </a:ln>
          <a:effectLst/>
        </p:spPr>
        <p:txBody>
          <a:bodyPr>
            <a:spAutoFit/>
          </a:bodyPr>
          <a:lstStyle/>
          <a:p>
            <a:r>
              <a:rPr lang="en-US" sz="2000" dirty="0">
                <a:solidFill>
                  <a:srgbClr val="0033CC"/>
                </a:solidFill>
              </a:rPr>
              <a:t>Weirton</a:t>
            </a:r>
          </a:p>
        </p:txBody>
      </p:sp>
      <p:sp>
        <p:nvSpPr>
          <p:cNvPr id="143374" name="Rectangle 14"/>
          <p:cNvSpPr>
            <a:spLocks noChangeArrowheads="1"/>
          </p:cNvSpPr>
          <p:nvPr/>
        </p:nvSpPr>
        <p:spPr bwMode="auto">
          <a:xfrm>
            <a:off x="6096000" y="2489200"/>
            <a:ext cx="1270000" cy="396875"/>
          </a:xfrm>
          <a:prstGeom prst="rect">
            <a:avLst/>
          </a:prstGeom>
          <a:noFill/>
          <a:ln w="9525">
            <a:noFill/>
            <a:miter lim="800000"/>
            <a:headEnd/>
            <a:tailEnd/>
          </a:ln>
          <a:effectLst/>
        </p:spPr>
        <p:txBody>
          <a:bodyPr wrap="none">
            <a:spAutoFit/>
          </a:bodyPr>
          <a:lstStyle/>
          <a:p>
            <a:r>
              <a:rPr lang="en-US" sz="2000" dirty="0">
                <a:solidFill>
                  <a:srgbClr val="0033CC"/>
                </a:solidFill>
              </a:rPr>
              <a:t>Fairmont</a:t>
            </a:r>
          </a:p>
        </p:txBody>
      </p:sp>
      <p:sp>
        <p:nvSpPr>
          <p:cNvPr id="143375" name="Rectangle 15"/>
          <p:cNvSpPr>
            <a:spLocks noChangeArrowheads="1"/>
          </p:cNvSpPr>
          <p:nvPr/>
        </p:nvSpPr>
        <p:spPr bwMode="auto">
          <a:xfrm>
            <a:off x="5334000" y="5943600"/>
            <a:ext cx="1144588" cy="396875"/>
          </a:xfrm>
          <a:prstGeom prst="rect">
            <a:avLst/>
          </a:prstGeom>
          <a:noFill/>
          <a:ln w="9525">
            <a:noFill/>
            <a:miter lim="800000"/>
            <a:headEnd/>
            <a:tailEnd/>
          </a:ln>
          <a:effectLst/>
        </p:spPr>
        <p:txBody>
          <a:bodyPr wrap="none">
            <a:spAutoFit/>
          </a:bodyPr>
          <a:lstStyle/>
          <a:p>
            <a:r>
              <a:rPr lang="en-US" sz="2000" dirty="0">
                <a:solidFill>
                  <a:srgbClr val="0033CC"/>
                </a:solidFill>
              </a:rPr>
              <a:t>Beckley</a:t>
            </a:r>
          </a:p>
        </p:txBody>
      </p:sp>
      <p:sp>
        <p:nvSpPr>
          <p:cNvPr id="143376" name="Rectangle 16"/>
          <p:cNvSpPr>
            <a:spLocks noChangeArrowheads="1"/>
          </p:cNvSpPr>
          <p:nvPr/>
        </p:nvSpPr>
        <p:spPr bwMode="auto">
          <a:xfrm>
            <a:off x="7162800" y="3657600"/>
            <a:ext cx="1600200" cy="396875"/>
          </a:xfrm>
          <a:prstGeom prst="rect">
            <a:avLst/>
          </a:prstGeom>
          <a:noFill/>
          <a:ln w="9525">
            <a:noFill/>
            <a:miter lim="800000"/>
            <a:headEnd/>
            <a:tailEnd/>
          </a:ln>
          <a:effectLst/>
        </p:spPr>
        <p:txBody>
          <a:bodyPr>
            <a:spAutoFit/>
          </a:bodyPr>
          <a:lstStyle/>
          <a:p>
            <a:r>
              <a:rPr lang="en-US" sz="2000" dirty="0">
                <a:solidFill>
                  <a:srgbClr val="0033CC"/>
                </a:solidFill>
              </a:rPr>
              <a:t>Clarksburg</a:t>
            </a:r>
          </a:p>
        </p:txBody>
      </p:sp>
      <p:sp>
        <p:nvSpPr>
          <p:cNvPr id="143377" name="Rectangle 17"/>
          <p:cNvSpPr>
            <a:spLocks noChangeArrowheads="1"/>
          </p:cNvSpPr>
          <p:nvPr/>
        </p:nvSpPr>
        <p:spPr bwMode="auto">
          <a:xfrm>
            <a:off x="7162800" y="2209800"/>
            <a:ext cx="1651000" cy="396875"/>
          </a:xfrm>
          <a:prstGeom prst="rect">
            <a:avLst/>
          </a:prstGeom>
          <a:noFill/>
          <a:ln w="9525">
            <a:noFill/>
            <a:miter lim="800000"/>
            <a:headEnd/>
            <a:tailEnd/>
          </a:ln>
          <a:effectLst/>
        </p:spPr>
        <p:txBody>
          <a:bodyPr wrap="none">
            <a:spAutoFit/>
          </a:bodyPr>
          <a:lstStyle/>
          <a:p>
            <a:r>
              <a:rPr lang="en-US" sz="2000" dirty="0">
                <a:solidFill>
                  <a:srgbClr val="0033CC"/>
                </a:solidFill>
              </a:rPr>
              <a:t>Martinsburg</a:t>
            </a:r>
          </a:p>
        </p:txBody>
      </p:sp>
      <p:sp>
        <p:nvSpPr>
          <p:cNvPr id="143378" name="Line 18"/>
          <p:cNvSpPr>
            <a:spLocks noChangeShapeType="1"/>
          </p:cNvSpPr>
          <p:nvPr/>
        </p:nvSpPr>
        <p:spPr bwMode="auto">
          <a:xfrm>
            <a:off x="1752600" y="4572000"/>
            <a:ext cx="609600" cy="152400"/>
          </a:xfrm>
          <a:prstGeom prst="line">
            <a:avLst/>
          </a:prstGeom>
          <a:noFill/>
          <a:ln w="57150">
            <a:solidFill>
              <a:srgbClr val="CC3300"/>
            </a:solidFill>
            <a:round/>
            <a:headEnd/>
            <a:tailEnd type="triangle" w="med" len="med"/>
          </a:ln>
          <a:effectLst/>
        </p:spPr>
        <p:txBody>
          <a:bodyPr/>
          <a:lstStyle/>
          <a:p>
            <a:endParaRPr lang="en-US"/>
          </a:p>
        </p:txBody>
      </p:sp>
      <p:sp>
        <p:nvSpPr>
          <p:cNvPr id="143380" name="Line 20"/>
          <p:cNvSpPr>
            <a:spLocks noChangeShapeType="1"/>
          </p:cNvSpPr>
          <p:nvPr/>
        </p:nvSpPr>
        <p:spPr bwMode="auto">
          <a:xfrm>
            <a:off x="2362200" y="3962400"/>
            <a:ext cx="990600" cy="914400"/>
          </a:xfrm>
          <a:prstGeom prst="line">
            <a:avLst/>
          </a:prstGeom>
          <a:noFill/>
          <a:ln w="57150">
            <a:solidFill>
              <a:srgbClr val="CC3300"/>
            </a:solidFill>
            <a:round/>
            <a:headEnd/>
            <a:tailEnd type="triangle" w="med" len="med"/>
          </a:ln>
          <a:effectLst/>
        </p:spPr>
        <p:txBody>
          <a:bodyPr/>
          <a:lstStyle/>
          <a:p>
            <a:endParaRPr lang="en-US"/>
          </a:p>
        </p:txBody>
      </p:sp>
      <p:sp>
        <p:nvSpPr>
          <p:cNvPr id="143381" name="Line 21"/>
          <p:cNvSpPr>
            <a:spLocks noChangeShapeType="1"/>
          </p:cNvSpPr>
          <p:nvPr/>
        </p:nvSpPr>
        <p:spPr bwMode="auto">
          <a:xfrm>
            <a:off x="2895600" y="3124200"/>
            <a:ext cx="457200" cy="228600"/>
          </a:xfrm>
          <a:prstGeom prst="line">
            <a:avLst/>
          </a:prstGeom>
          <a:noFill/>
          <a:ln w="57150">
            <a:solidFill>
              <a:srgbClr val="CC3300"/>
            </a:solidFill>
            <a:round/>
            <a:headEnd/>
            <a:tailEnd type="triangle" w="med" len="med"/>
          </a:ln>
          <a:effectLst/>
        </p:spPr>
        <p:txBody>
          <a:bodyPr/>
          <a:lstStyle/>
          <a:p>
            <a:endParaRPr lang="en-US"/>
          </a:p>
        </p:txBody>
      </p:sp>
      <p:sp>
        <p:nvSpPr>
          <p:cNvPr id="143382" name="Line 22"/>
          <p:cNvSpPr>
            <a:spLocks noChangeShapeType="1"/>
          </p:cNvSpPr>
          <p:nvPr/>
        </p:nvSpPr>
        <p:spPr bwMode="auto">
          <a:xfrm flipH="1">
            <a:off x="5257800" y="2514600"/>
            <a:ext cx="533400" cy="228600"/>
          </a:xfrm>
          <a:prstGeom prst="line">
            <a:avLst/>
          </a:prstGeom>
          <a:noFill/>
          <a:ln w="57150">
            <a:solidFill>
              <a:srgbClr val="CC3300"/>
            </a:solidFill>
            <a:round/>
            <a:headEnd/>
            <a:tailEnd type="triangle" w="med" len="med"/>
          </a:ln>
          <a:effectLst/>
        </p:spPr>
        <p:txBody>
          <a:bodyPr/>
          <a:lstStyle/>
          <a:p>
            <a:endParaRPr lang="en-US" dirty="0"/>
          </a:p>
        </p:txBody>
      </p:sp>
      <p:sp>
        <p:nvSpPr>
          <p:cNvPr id="143383" name="Line 23"/>
          <p:cNvSpPr>
            <a:spLocks noChangeShapeType="1"/>
          </p:cNvSpPr>
          <p:nvPr/>
        </p:nvSpPr>
        <p:spPr bwMode="auto">
          <a:xfrm>
            <a:off x="4114800" y="1905000"/>
            <a:ext cx="381000" cy="152400"/>
          </a:xfrm>
          <a:prstGeom prst="line">
            <a:avLst/>
          </a:prstGeom>
          <a:noFill/>
          <a:ln w="57150">
            <a:solidFill>
              <a:srgbClr val="CC3300"/>
            </a:solidFill>
            <a:round/>
            <a:headEnd/>
            <a:tailEnd type="triangle" w="med" len="med"/>
          </a:ln>
          <a:effectLst/>
        </p:spPr>
        <p:txBody>
          <a:bodyPr/>
          <a:lstStyle/>
          <a:p>
            <a:endParaRPr lang="en-US"/>
          </a:p>
        </p:txBody>
      </p:sp>
      <p:sp>
        <p:nvSpPr>
          <p:cNvPr id="143384" name="Line 24"/>
          <p:cNvSpPr>
            <a:spLocks noChangeShapeType="1"/>
          </p:cNvSpPr>
          <p:nvPr/>
        </p:nvSpPr>
        <p:spPr bwMode="auto">
          <a:xfrm flipH="1">
            <a:off x="4648200" y="1447800"/>
            <a:ext cx="457200" cy="152400"/>
          </a:xfrm>
          <a:prstGeom prst="line">
            <a:avLst/>
          </a:prstGeom>
          <a:noFill/>
          <a:ln w="57150">
            <a:solidFill>
              <a:srgbClr val="CC3300"/>
            </a:solidFill>
            <a:round/>
            <a:headEnd/>
            <a:tailEnd type="triangle" w="med" len="med"/>
          </a:ln>
          <a:effectLst/>
        </p:spPr>
        <p:txBody>
          <a:bodyPr/>
          <a:lstStyle/>
          <a:p>
            <a:endParaRPr lang="en-US"/>
          </a:p>
        </p:txBody>
      </p:sp>
      <p:sp>
        <p:nvSpPr>
          <p:cNvPr id="143385" name="Line 25"/>
          <p:cNvSpPr>
            <a:spLocks noChangeShapeType="1"/>
          </p:cNvSpPr>
          <p:nvPr/>
        </p:nvSpPr>
        <p:spPr bwMode="auto">
          <a:xfrm flipH="1">
            <a:off x="7772400" y="2590800"/>
            <a:ext cx="304800" cy="457200"/>
          </a:xfrm>
          <a:prstGeom prst="line">
            <a:avLst/>
          </a:prstGeom>
          <a:noFill/>
          <a:ln w="57150">
            <a:solidFill>
              <a:srgbClr val="CC3300"/>
            </a:solidFill>
            <a:round/>
            <a:headEnd/>
            <a:tailEnd type="triangle" w="med" len="med"/>
          </a:ln>
          <a:effectLst/>
        </p:spPr>
        <p:txBody>
          <a:bodyPr/>
          <a:lstStyle/>
          <a:p>
            <a:endParaRPr lang="en-US"/>
          </a:p>
        </p:txBody>
      </p:sp>
      <p:sp>
        <p:nvSpPr>
          <p:cNvPr id="143386" name="Line 26"/>
          <p:cNvSpPr>
            <a:spLocks noChangeShapeType="1"/>
          </p:cNvSpPr>
          <p:nvPr/>
        </p:nvSpPr>
        <p:spPr bwMode="auto">
          <a:xfrm flipH="1" flipV="1">
            <a:off x="3657600" y="5715000"/>
            <a:ext cx="1676400" cy="381000"/>
          </a:xfrm>
          <a:prstGeom prst="line">
            <a:avLst/>
          </a:prstGeom>
          <a:noFill/>
          <a:ln w="57150">
            <a:solidFill>
              <a:srgbClr val="CC3300"/>
            </a:solidFill>
            <a:round/>
            <a:headEnd/>
            <a:tailEnd type="triangle" w="med" len="med"/>
          </a:ln>
          <a:effectLst/>
        </p:spPr>
        <p:txBody>
          <a:bodyPr/>
          <a:lstStyle/>
          <a:p>
            <a:endParaRPr lang="en-US"/>
          </a:p>
        </p:txBody>
      </p:sp>
      <p:sp>
        <p:nvSpPr>
          <p:cNvPr id="143387" name="Line 27"/>
          <p:cNvSpPr>
            <a:spLocks noChangeShapeType="1"/>
          </p:cNvSpPr>
          <p:nvPr/>
        </p:nvSpPr>
        <p:spPr bwMode="auto">
          <a:xfrm flipH="1" flipV="1">
            <a:off x="4800600" y="3352800"/>
            <a:ext cx="2362200" cy="457200"/>
          </a:xfrm>
          <a:prstGeom prst="line">
            <a:avLst/>
          </a:prstGeom>
          <a:noFill/>
          <a:ln w="57150">
            <a:solidFill>
              <a:srgbClr val="CC3300"/>
            </a:solidFill>
            <a:round/>
            <a:headEnd/>
            <a:tailEnd type="triangle" w="med" len="med"/>
          </a:ln>
          <a:effectLst/>
        </p:spPr>
        <p:txBody>
          <a:bodyPr/>
          <a:lstStyle/>
          <a:p>
            <a:endParaRPr lang="en-US"/>
          </a:p>
        </p:txBody>
      </p:sp>
      <p:sp>
        <p:nvSpPr>
          <p:cNvPr id="143388" name="Line 28"/>
          <p:cNvSpPr>
            <a:spLocks noChangeShapeType="1"/>
          </p:cNvSpPr>
          <p:nvPr/>
        </p:nvSpPr>
        <p:spPr bwMode="auto">
          <a:xfrm flipH="1">
            <a:off x="5029200" y="2743200"/>
            <a:ext cx="1143000" cy="304800"/>
          </a:xfrm>
          <a:prstGeom prst="line">
            <a:avLst/>
          </a:prstGeom>
          <a:noFill/>
          <a:ln w="57150">
            <a:solidFill>
              <a:srgbClr val="CC33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0"/>
                                        </p:tgtEl>
                                        <p:attrNameLst>
                                          <p:attrName>style.visibility</p:attrName>
                                        </p:attrNameLst>
                                      </p:cBhvr>
                                      <p:to>
                                        <p:strVal val="visible"/>
                                      </p:to>
                                    </p:set>
                                    <p:anim calcmode="lin" valueType="num">
                                      <p:cBhvr additive="base">
                                        <p:cTn id="7" dur="500" fill="hold"/>
                                        <p:tgtEl>
                                          <p:spTgt spid="143380"/>
                                        </p:tgtEl>
                                        <p:attrNameLst>
                                          <p:attrName>ppt_x</p:attrName>
                                        </p:attrNameLst>
                                      </p:cBhvr>
                                      <p:tavLst>
                                        <p:tav tm="0">
                                          <p:val>
                                            <p:strVal val="#ppt_x"/>
                                          </p:val>
                                        </p:tav>
                                        <p:tav tm="100000">
                                          <p:val>
                                            <p:strVal val="#ppt_x"/>
                                          </p:val>
                                        </p:tav>
                                      </p:tavLst>
                                    </p:anim>
                                    <p:anim calcmode="lin" valueType="num">
                                      <p:cBhvr additive="base">
                                        <p:cTn id="8" dur="500" fill="hold"/>
                                        <p:tgtEl>
                                          <p:spTgt spid="1433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3378"/>
                                        </p:tgtEl>
                                        <p:attrNameLst>
                                          <p:attrName>style.visibility</p:attrName>
                                        </p:attrNameLst>
                                      </p:cBhvr>
                                      <p:to>
                                        <p:strVal val="visible"/>
                                      </p:to>
                                    </p:set>
                                    <p:anim calcmode="lin" valueType="num">
                                      <p:cBhvr additive="base">
                                        <p:cTn id="17" dur="500" fill="hold"/>
                                        <p:tgtEl>
                                          <p:spTgt spid="143378"/>
                                        </p:tgtEl>
                                        <p:attrNameLst>
                                          <p:attrName>ppt_x</p:attrName>
                                        </p:attrNameLst>
                                      </p:cBhvr>
                                      <p:tavLst>
                                        <p:tav tm="0">
                                          <p:val>
                                            <p:strVal val="#ppt_x"/>
                                          </p:val>
                                        </p:tav>
                                        <p:tav tm="100000">
                                          <p:val>
                                            <p:strVal val="#ppt_x"/>
                                          </p:val>
                                        </p:tav>
                                      </p:tavLst>
                                    </p:anim>
                                    <p:anim calcmode="lin" valueType="num">
                                      <p:cBhvr additive="base">
                                        <p:cTn id="18" dur="500" fill="hold"/>
                                        <p:tgtEl>
                                          <p:spTgt spid="14337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3382"/>
                                        </p:tgtEl>
                                        <p:attrNameLst>
                                          <p:attrName>style.visibility</p:attrName>
                                        </p:attrNameLst>
                                      </p:cBhvr>
                                      <p:to>
                                        <p:strVal val="visible"/>
                                      </p:to>
                                    </p:set>
                                    <p:anim calcmode="lin" valueType="num">
                                      <p:cBhvr additive="base">
                                        <p:cTn id="27" dur="500" fill="hold"/>
                                        <p:tgtEl>
                                          <p:spTgt spid="143382"/>
                                        </p:tgtEl>
                                        <p:attrNameLst>
                                          <p:attrName>ppt_x</p:attrName>
                                        </p:attrNameLst>
                                      </p:cBhvr>
                                      <p:tavLst>
                                        <p:tav tm="0">
                                          <p:val>
                                            <p:strVal val="#ppt_x"/>
                                          </p:val>
                                        </p:tav>
                                        <p:tav tm="100000">
                                          <p:val>
                                            <p:strVal val="#ppt_x"/>
                                          </p:val>
                                        </p:tav>
                                      </p:tavLst>
                                    </p:anim>
                                    <p:anim calcmode="lin" valueType="num">
                                      <p:cBhvr additive="base">
                                        <p:cTn id="28" dur="500" fill="hold"/>
                                        <p:tgtEl>
                                          <p:spTgt spid="14338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33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81"/>
                                        </p:tgtEl>
                                        <p:attrNameLst>
                                          <p:attrName>style.visibility</p:attrName>
                                        </p:attrNameLst>
                                      </p:cBhvr>
                                      <p:to>
                                        <p:strVal val="visible"/>
                                      </p:to>
                                    </p:set>
                                    <p:anim calcmode="lin" valueType="num">
                                      <p:cBhvr additive="base">
                                        <p:cTn id="37" dur="500" fill="hold"/>
                                        <p:tgtEl>
                                          <p:spTgt spid="143381"/>
                                        </p:tgtEl>
                                        <p:attrNameLst>
                                          <p:attrName>ppt_x</p:attrName>
                                        </p:attrNameLst>
                                      </p:cBhvr>
                                      <p:tavLst>
                                        <p:tav tm="0">
                                          <p:val>
                                            <p:strVal val="#ppt_x"/>
                                          </p:val>
                                        </p:tav>
                                        <p:tav tm="100000">
                                          <p:val>
                                            <p:strVal val="#ppt_x"/>
                                          </p:val>
                                        </p:tav>
                                      </p:tavLst>
                                    </p:anim>
                                    <p:anim calcmode="lin" valueType="num">
                                      <p:cBhvr additive="base">
                                        <p:cTn id="38" dur="500" fill="hold"/>
                                        <p:tgtEl>
                                          <p:spTgt spid="14338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3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3383"/>
                                        </p:tgtEl>
                                        <p:attrNameLst>
                                          <p:attrName>style.visibility</p:attrName>
                                        </p:attrNameLst>
                                      </p:cBhvr>
                                      <p:to>
                                        <p:strVal val="visible"/>
                                      </p:to>
                                    </p:set>
                                    <p:anim calcmode="lin" valueType="num">
                                      <p:cBhvr additive="base">
                                        <p:cTn id="47" dur="500" fill="hold"/>
                                        <p:tgtEl>
                                          <p:spTgt spid="143383"/>
                                        </p:tgtEl>
                                        <p:attrNameLst>
                                          <p:attrName>ppt_x</p:attrName>
                                        </p:attrNameLst>
                                      </p:cBhvr>
                                      <p:tavLst>
                                        <p:tav tm="0">
                                          <p:val>
                                            <p:strVal val="#ppt_x"/>
                                          </p:val>
                                        </p:tav>
                                        <p:tav tm="100000">
                                          <p:val>
                                            <p:strVal val="#ppt_x"/>
                                          </p:val>
                                        </p:tav>
                                      </p:tavLst>
                                    </p:anim>
                                    <p:anim calcmode="lin" valueType="num">
                                      <p:cBhvr additive="base">
                                        <p:cTn id="48" dur="500" fill="hold"/>
                                        <p:tgtEl>
                                          <p:spTgt spid="14338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33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3384"/>
                                        </p:tgtEl>
                                        <p:attrNameLst>
                                          <p:attrName>style.visibility</p:attrName>
                                        </p:attrNameLst>
                                      </p:cBhvr>
                                      <p:to>
                                        <p:strVal val="visible"/>
                                      </p:to>
                                    </p:set>
                                    <p:anim calcmode="lin" valueType="num">
                                      <p:cBhvr additive="base">
                                        <p:cTn id="57" dur="500" fill="hold"/>
                                        <p:tgtEl>
                                          <p:spTgt spid="143384"/>
                                        </p:tgtEl>
                                        <p:attrNameLst>
                                          <p:attrName>ppt_x</p:attrName>
                                        </p:attrNameLst>
                                      </p:cBhvr>
                                      <p:tavLst>
                                        <p:tav tm="0">
                                          <p:val>
                                            <p:strVal val="#ppt_x"/>
                                          </p:val>
                                        </p:tav>
                                        <p:tav tm="100000">
                                          <p:val>
                                            <p:strVal val="#ppt_x"/>
                                          </p:val>
                                        </p:tav>
                                      </p:tavLst>
                                    </p:anim>
                                    <p:anim calcmode="lin" valueType="num">
                                      <p:cBhvr additive="base">
                                        <p:cTn id="58" dur="500" fill="hold"/>
                                        <p:tgtEl>
                                          <p:spTgt spid="14338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337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3388"/>
                                        </p:tgtEl>
                                        <p:attrNameLst>
                                          <p:attrName>style.visibility</p:attrName>
                                        </p:attrNameLst>
                                      </p:cBhvr>
                                      <p:to>
                                        <p:strVal val="visible"/>
                                      </p:to>
                                    </p:set>
                                    <p:anim calcmode="lin" valueType="num">
                                      <p:cBhvr additive="base">
                                        <p:cTn id="67" dur="500" fill="hold"/>
                                        <p:tgtEl>
                                          <p:spTgt spid="143388"/>
                                        </p:tgtEl>
                                        <p:attrNameLst>
                                          <p:attrName>ppt_x</p:attrName>
                                        </p:attrNameLst>
                                      </p:cBhvr>
                                      <p:tavLst>
                                        <p:tav tm="0">
                                          <p:val>
                                            <p:strVal val="#ppt_x"/>
                                          </p:val>
                                        </p:tav>
                                        <p:tav tm="100000">
                                          <p:val>
                                            <p:strVal val="#ppt_x"/>
                                          </p:val>
                                        </p:tav>
                                      </p:tavLst>
                                    </p:anim>
                                    <p:anim calcmode="lin" valueType="num">
                                      <p:cBhvr additive="base">
                                        <p:cTn id="68" dur="500" fill="hold"/>
                                        <p:tgtEl>
                                          <p:spTgt spid="14338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433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3385"/>
                                        </p:tgtEl>
                                        <p:attrNameLst>
                                          <p:attrName>style.visibility</p:attrName>
                                        </p:attrNameLst>
                                      </p:cBhvr>
                                      <p:to>
                                        <p:strVal val="visible"/>
                                      </p:to>
                                    </p:set>
                                    <p:anim calcmode="lin" valueType="num">
                                      <p:cBhvr additive="base">
                                        <p:cTn id="77" dur="500" fill="hold"/>
                                        <p:tgtEl>
                                          <p:spTgt spid="143385"/>
                                        </p:tgtEl>
                                        <p:attrNameLst>
                                          <p:attrName>ppt_x</p:attrName>
                                        </p:attrNameLst>
                                      </p:cBhvr>
                                      <p:tavLst>
                                        <p:tav tm="0">
                                          <p:val>
                                            <p:strVal val="#ppt_x"/>
                                          </p:val>
                                        </p:tav>
                                        <p:tav tm="100000">
                                          <p:val>
                                            <p:strVal val="#ppt_x"/>
                                          </p:val>
                                        </p:tav>
                                      </p:tavLst>
                                    </p:anim>
                                    <p:anim calcmode="lin" valueType="num">
                                      <p:cBhvr additive="base">
                                        <p:cTn id="78" dur="500" fill="hold"/>
                                        <p:tgtEl>
                                          <p:spTgt spid="14338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337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43386"/>
                                        </p:tgtEl>
                                        <p:attrNameLst>
                                          <p:attrName>style.visibility</p:attrName>
                                        </p:attrNameLst>
                                      </p:cBhvr>
                                      <p:to>
                                        <p:strVal val="visible"/>
                                      </p:to>
                                    </p:set>
                                    <p:anim calcmode="lin" valueType="num">
                                      <p:cBhvr additive="base">
                                        <p:cTn id="87" dur="500" fill="hold"/>
                                        <p:tgtEl>
                                          <p:spTgt spid="143386"/>
                                        </p:tgtEl>
                                        <p:attrNameLst>
                                          <p:attrName>ppt_x</p:attrName>
                                        </p:attrNameLst>
                                      </p:cBhvr>
                                      <p:tavLst>
                                        <p:tav tm="0">
                                          <p:val>
                                            <p:strVal val="#ppt_x"/>
                                          </p:val>
                                        </p:tav>
                                        <p:tav tm="100000">
                                          <p:val>
                                            <p:strVal val="#ppt_x"/>
                                          </p:val>
                                        </p:tav>
                                      </p:tavLst>
                                    </p:anim>
                                    <p:anim calcmode="lin" valueType="num">
                                      <p:cBhvr additive="base">
                                        <p:cTn id="88" dur="500" fill="hold"/>
                                        <p:tgtEl>
                                          <p:spTgt spid="14338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4337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3387"/>
                                        </p:tgtEl>
                                        <p:attrNameLst>
                                          <p:attrName>style.visibility</p:attrName>
                                        </p:attrNameLst>
                                      </p:cBhvr>
                                      <p:to>
                                        <p:strVal val="visible"/>
                                      </p:to>
                                    </p:set>
                                    <p:anim calcmode="lin" valueType="num">
                                      <p:cBhvr additive="base">
                                        <p:cTn id="97" dur="500" fill="hold"/>
                                        <p:tgtEl>
                                          <p:spTgt spid="143387"/>
                                        </p:tgtEl>
                                        <p:attrNameLst>
                                          <p:attrName>ppt_x</p:attrName>
                                        </p:attrNameLst>
                                      </p:cBhvr>
                                      <p:tavLst>
                                        <p:tav tm="0">
                                          <p:val>
                                            <p:strVal val="#ppt_x"/>
                                          </p:val>
                                        </p:tav>
                                        <p:tav tm="100000">
                                          <p:val>
                                            <p:strVal val="#ppt_x"/>
                                          </p:val>
                                        </p:tav>
                                      </p:tavLst>
                                    </p:anim>
                                    <p:anim calcmode="lin" valueType="num">
                                      <p:cBhvr additive="base">
                                        <p:cTn id="98" dur="500" fill="hold"/>
                                        <p:tgtEl>
                                          <p:spTgt spid="14338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43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8" grpId="0"/>
      <p:bldP spid="143369" grpId="0"/>
      <p:bldP spid="143370" grpId="0"/>
      <p:bldP spid="143371" grpId="0"/>
      <p:bldP spid="143372" grpId="0"/>
      <p:bldP spid="143373" grpId="0"/>
      <p:bldP spid="143374" grpId="0"/>
      <p:bldP spid="143375" grpId="0"/>
      <p:bldP spid="143376" grpId="0"/>
      <p:bldP spid="143377" grpId="0"/>
      <p:bldP spid="143378" grpId="0" animBg="1"/>
      <p:bldP spid="143380" grpId="0" animBg="1"/>
      <p:bldP spid="143381" grpId="0" animBg="1"/>
      <p:bldP spid="143382" grpId="0" animBg="1"/>
      <p:bldP spid="143383" grpId="0" animBg="1"/>
      <p:bldP spid="143384" grpId="0" animBg="1"/>
      <p:bldP spid="143385" grpId="0" animBg="1"/>
      <p:bldP spid="143386" grpId="0" animBg="1"/>
      <p:bldP spid="143387" grpId="0" animBg="1"/>
      <p:bldP spid="14338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ChangeArrowheads="1"/>
          </p:cNvSpPr>
          <p:nvPr/>
        </p:nvSpPr>
        <p:spPr bwMode="auto">
          <a:xfrm>
            <a:off x="152400" y="228600"/>
            <a:ext cx="8686800" cy="946150"/>
          </a:xfrm>
          <a:prstGeom prst="rect">
            <a:avLst/>
          </a:prstGeom>
          <a:noFill/>
          <a:ln w="9525">
            <a:noFill/>
            <a:miter lim="800000"/>
            <a:headEnd/>
            <a:tailEnd/>
          </a:ln>
          <a:effectLst/>
        </p:spPr>
        <p:txBody>
          <a:bodyPr>
            <a:spAutoFit/>
          </a:bodyPr>
          <a:lstStyle/>
          <a:p>
            <a:pPr algn="ctr">
              <a:spcBef>
                <a:spcPct val="50000"/>
              </a:spcBef>
            </a:pPr>
            <a:r>
              <a:rPr lang="en-US" sz="2800"/>
              <a:t>Municipalities may choose from one of three types of government:</a:t>
            </a:r>
          </a:p>
        </p:txBody>
      </p:sp>
      <p:sp>
        <p:nvSpPr>
          <p:cNvPr id="139269" name="Rectangle 5"/>
          <p:cNvSpPr>
            <a:spLocks noChangeArrowheads="1"/>
          </p:cNvSpPr>
          <p:nvPr/>
        </p:nvSpPr>
        <p:spPr bwMode="auto">
          <a:xfrm>
            <a:off x="685800" y="1374775"/>
            <a:ext cx="3146425" cy="457200"/>
          </a:xfrm>
          <a:prstGeom prst="rect">
            <a:avLst/>
          </a:prstGeom>
          <a:noFill/>
          <a:ln w="9525">
            <a:noFill/>
            <a:miter lim="800000"/>
            <a:headEnd/>
            <a:tailEnd/>
          </a:ln>
          <a:effectLst/>
        </p:spPr>
        <p:txBody>
          <a:bodyPr wrap="none">
            <a:spAutoFit/>
          </a:bodyPr>
          <a:lstStyle/>
          <a:p>
            <a:pPr>
              <a:spcBef>
                <a:spcPct val="50000"/>
              </a:spcBef>
            </a:pPr>
            <a:r>
              <a:rPr lang="en-US" sz="2400">
                <a:solidFill>
                  <a:srgbClr val="CC3300"/>
                </a:solidFill>
              </a:rPr>
              <a:t>Mayor-Council Form</a:t>
            </a:r>
          </a:p>
        </p:txBody>
      </p:sp>
      <p:sp>
        <p:nvSpPr>
          <p:cNvPr id="139270" name="Rectangle 6"/>
          <p:cNvSpPr>
            <a:spLocks noChangeArrowheads="1"/>
          </p:cNvSpPr>
          <p:nvPr/>
        </p:nvSpPr>
        <p:spPr bwMode="auto">
          <a:xfrm>
            <a:off x="2743200" y="3581400"/>
            <a:ext cx="3502025" cy="457200"/>
          </a:xfrm>
          <a:prstGeom prst="rect">
            <a:avLst/>
          </a:prstGeom>
          <a:noFill/>
          <a:ln w="9525">
            <a:noFill/>
            <a:miter lim="800000"/>
            <a:headEnd/>
            <a:tailEnd/>
          </a:ln>
          <a:effectLst/>
        </p:spPr>
        <p:txBody>
          <a:bodyPr>
            <a:spAutoFit/>
          </a:bodyPr>
          <a:lstStyle/>
          <a:p>
            <a:r>
              <a:rPr lang="en-US" sz="2400">
                <a:solidFill>
                  <a:srgbClr val="CC3300"/>
                </a:solidFill>
              </a:rPr>
              <a:t>Council-Manager Form</a:t>
            </a:r>
          </a:p>
        </p:txBody>
      </p:sp>
      <p:sp>
        <p:nvSpPr>
          <p:cNvPr id="139271" name="Rectangle 7"/>
          <p:cNvSpPr>
            <a:spLocks noChangeArrowheads="1"/>
          </p:cNvSpPr>
          <p:nvPr/>
        </p:nvSpPr>
        <p:spPr bwMode="auto">
          <a:xfrm>
            <a:off x="4724400" y="1374775"/>
            <a:ext cx="2859088" cy="457200"/>
          </a:xfrm>
          <a:prstGeom prst="rect">
            <a:avLst/>
          </a:prstGeom>
          <a:noFill/>
          <a:ln w="9525">
            <a:noFill/>
            <a:miter lim="800000"/>
            <a:headEnd/>
            <a:tailEnd/>
          </a:ln>
          <a:effectLst/>
        </p:spPr>
        <p:txBody>
          <a:bodyPr wrap="none">
            <a:spAutoFit/>
          </a:bodyPr>
          <a:lstStyle/>
          <a:p>
            <a:pPr>
              <a:spcBef>
                <a:spcPct val="50000"/>
              </a:spcBef>
            </a:pPr>
            <a:r>
              <a:rPr lang="en-US" sz="2400">
                <a:solidFill>
                  <a:srgbClr val="CC3300"/>
                </a:solidFill>
              </a:rPr>
              <a:t>Commission Form</a:t>
            </a:r>
          </a:p>
        </p:txBody>
      </p:sp>
      <p:sp>
        <p:nvSpPr>
          <p:cNvPr id="139272" name="Rectangle 8"/>
          <p:cNvSpPr>
            <a:spLocks noChangeArrowheads="1"/>
          </p:cNvSpPr>
          <p:nvPr/>
        </p:nvSpPr>
        <p:spPr bwMode="auto">
          <a:xfrm>
            <a:off x="304800" y="5670550"/>
            <a:ext cx="8534400" cy="822325"/>
          </a:xfrm>
          <a:prstGeom prst="rect">
            <a:avLst/>
          </a:prstGeom>
          <a:noFill/>
          <a:ln w="9525">
            <a:noFill/>
            <a:miter lim="800000"/>
            <a:headEnd/>
            <a:tailEnd/>
          </a:ln>
          <a:effectLst/>
        </p:spPr>
        <p:txBody>
          <a:bodyPr>
            <a:spAutoFit/>
          </a:bodyPr>
          <a:lstStyle/>
          <a:p>
            <a:r>
              <a:rPr lang="en-US" sz="2400">
                <a:solidFill>
                  <a:srgbClr val="0033CC"/>
                </a:solidFill>
              </a:rPr>
              <a:t>Municipalities of fewer than 2,000 residents, however, must use the Mayor-Council form of government.</a:t>
            </a:r>
          </a:p>
        </p:txBody>
      </p:sp>
      <p:sp>
        <p:nvSpPr>
          <p:cNvPr id="139273" name="Rectangle 9"/>
          <p:cNvSpPr>
            <a:spLocks noChangeArrowheads="1"/>
          </p:cNvSpPr>
          <p:nvPr/>
        </p:nvSpPr>
        <p:spPr bwMode="auto">
          <a:xfrm>
            <a:off x="4267200" y="1905000"/>
            <a:ext cx="4876800" cy="1311275"/>
          </a:xfrm>
          <a:prstGeom prst="rect">
            <a:avLst/>
          </a:prstGeom>
          <a:noFill/>
          <a:ln w="9525">
            <a:noFill/>
            <a:miter lim="800000"/>
            <a:headEnd/>
            <a:tailEnd/>
          </a:ln>
          <a:effectLst/>
        </p:spPr>
        <p:txBody>
          <a:bodyPr>
            <a:spAutoFit/>
          </a:bodyPr>
          <a:lstStyle/>
          <a:p>
            <a:r>
              <a:rPr lang="en-US" sz="2000"/>
              <a:t>Voters elect individuals to specific</a:t>
            </a:r>
          </a:p>
          <a:p>
            <a:r>
              <a:rPr lang="en-US" sz="2000"/>
              <a:t>administrative positions. In West</a:t>
            </a:r>
          </a:p>
          <a:p>
            <a:r>
              <a:rPr lang="en-US" sz="2000"/>
              <a:t>Virginia, there must be either three or</a:t>
            </a:r>
          </a:p>
          <a:p>
            <a:r>
              <a:rPr lang="en-US" sz="2000"/>
              <a:t>five commissioners.</a:t>
            </a:r>
          </a:p>
        </p:txBody>
      </p:sp>
      <p:sp>
        <p:nvSpPr>
          <p:cNvPr id="139274" name="Rectangle 10"/>
          <p:cNvSpPr>
            <a:spLocks noChangeArrowheads="1"/>
          </p:cNvSpPr>
          <p:nvPr/>
        </p:nvSpPr>
        <p:spPr bwMode="auto">
          <a:xfrm>
            <a:off x="228600" y="4267200"/>
            <a:ext cx="8686800" cy="1006475"/>
          </a:xfrm>
          <a:prstGeom prst="rect">
            <a:avLst/>
          </a:prstGeom>
          <a:noFill/>
          <a:ln w="9525">
            <a:noFill/>
            <a:miter lim="800000"/>
            <a:headEnd/>
            <a:tailEnd/>
          </a:ln>
          <a:effectLst/>
        </p:spPr>
        <p:txBody>
          <a:bodyPr>
            <a:spAutoFit/>
          </a:bodyPr>
          <a:lstStyle/>
          <a:p>
            <a:r>
              <a:rPr lang="en-US" sz="2000"/>
              <a:t>Elected city council members set policy and pass ordinances. There is a mayor who presides at council meetings. The mayor is either elected to the office or designated by a vote of the council members.</a:t>
            </a:r>
          </a:p>
        </p:txBody>
      </p:sp>
      <p:sp>
        <p:nvSpPr>
          <p:cNvPr id="139275" name="Rectangle 11"/>
          <p:cNvSpPr>
            <a:spLocks noChangeArrowheads="1"/>
          </p:cNvSpPr>
          <p:nvPr/>
        </p:nvSpPr>
        <p:spPr bwMode="auto">
          <a:xfrm>
            <a:off x="838200" y="1981200"/>
            <a:ext cx="2819400" cy="1006475"/>
          </a:xfrm>
          <a:prstGeom prst="rect">
            <a:avLst/>
          </a:prstGeom>
          <a:noFill/>
          <a:ln w="9525">
            <a:noFill/>
            <a:miter lim="800000"/>
            <a:headEnd/>
            <a:tailEnd/>
          </a:ln>
          <a:effectLst/>
        </p:spPr>
        <p:txBody>
          <a:bodyPr>
            <a:spAutoFit/>
          </a:bodyPr>
          <a:lstStyle/>
          <a:p>
            <a:r>
              <a:rPr lang="en-US" sz="2000"/>
              <a:t>The people elect both the mayor and the council members.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9269">
                                            <p:txEl>
                                              <p:pRg st="0" end="0"/>
                                            </p:txEl>
                                          </p:spTgt>
                                        </p:tgtEl>
                                        <p:attrNameLst>
                                          <p:attrName>style.visibility</p:attrName>
                                        </p:attrNameLst>
                                      </p:cBhvr>
                                      <p:to>
                                        <p:strVal val="visible"/>
                                      </p:to>
                                    </p:set>
                                    <p:animEffect transition="in" filter="circle(in)">
                                      <p:cBhvr>
                                        <p:cTn id="7" dur="2000"/>
                                        <p:tgtEl>
                                          <p:spTgt spid="139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39275">
                                            <p:txEl>
                                              <p:pRg st="0" end="0"/>
                                            </p:txEl>
                                          </p:spTgt>
                                        </p:tgtEl>
                                        <p:attrNameLst>
                                          <p:attrName>style.visibility</p:attrName>
                                        </p:attrNameLst>
                                      </p:cBhvr>
                                      <p:to>
                                        <p:strVal val="visible"/>
                                      </p:to>
                                    </p:set>
                                    <p:anim calcmode="discrete" valueType="clr">
                                      <p:cBhvr override="childStyle">
                                        <p:cTn id="12" dur="80"/>
                                        <p:tgtEl>
                                          <p:spTgt spid="1392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927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39275">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39271">
                                            <p:txEl>
                                              <p:pRg st="0" end="0"/>
                                            </p:txEl>
                                          </p:spTgt>
                                        </p:tgtEl>
                                        <p:attrNameLst>
                                          <p:attrName>style.visibility</p:attrName>
                                        </p:attrNameLst>
                                      </p:cBhvr>
                                      <p:to>
                                        <p:strVal val="visible"/>
                                      </p:to>
                                    </p:set>
                                    <p:animEffect transition="in" filter="diamond(in)">
                                      <p:cBhvr>
                                        <p:cTn id="19" dur="2000"/>
                                        <p:tgtEl>
                                          <p:spTgt spid="13927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39273"/>
                                        </p:tgtEl>
                                        <p:attrNameLst>
                                          <p:attrName>style.visibility</p:attrName>
                                        </p:attrNameLst>
                                      </p:cBhvr>
                                      <p:to>
                                        <p:strVal val="visible"/>
                                      </p:to>
                                    </p:set>
                                    <p:anim calcmode="discrete" valueType="clr">
                                      <p:cBhvr override="childStyle">
                                        <p:cTn id="24" dur="80"/>
                                        <p:tgtEl>
                                          <p:spTgt spid="13927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9273"/>
                                        </p:tgtEl>
                                        <p:attrNameLst>
                                          <p:attrName>fillcolor</p:attrName>
                                        </p:attrNameLst>
                                      </p:cBhvr>
                                      <p:tavLst>
                                        <p:tav tm="0">
                                          <p:val>
                                            <p:clrVal>
                                              <a:schemeClr val="accent2"/>
                                            </p:clrVal>
                                          </p:val>
                                        </p:tav>
                                        <p:tav tm="50000">
                                          <p:val>
                                            <p:clrVal>
                                              <a:schemeClr val="hlink"/>
                                            </p:clrVal>
                                          </p:val>
                                        </p:tav>
                                      </p:tavLst>
                                    </p:anim>
                                    <p:set>
                                      <p:cBhvr>
                                        <p:cTn id="26" dur="80"/>
                                        <p:tgtEl>
                                          <p:spTgt spid="139273"/>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139270">
                                            <p:txEl>
                                              <p:pRg st="0" end="0"/>
                                            </p:txEl>
                                          </p:spTgt>
                                        </p:tgtEl>
                                        <p:attrNameLst>
                                          <p:attrName>style.visibility</p:attrName>
                                        </p:attrNameLst>
                                      </p:cBhvr>
                                      <p:to>
                                        <p:strVal val="visible"/>
                                      </p:to>
                                    </p:set>
                                    <p:animEffect transition="in" filter="diamond(in)">
                                      <p:cBhvr>
                                        <p:cTn id="31" dur="2000"/>
                                        <p:tgtEl>
                                          <p:spTgt spid="13927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39274"/>
                                        </p:tgtEl>
                                        <p:attrNameLst>
                                          <p:attrName>style.visibility</p:attrName>
                                        </p:attrNameLst>
                                      </p:cBhvr>
                                      <p:to>
                                        <p:strVal val="visible"/>
                                      </p:to>
                                    </p:set>
                                    <p:anim calcmode="discrete" valueType="clr">
                                      <p:cBhvr override="childStyle">
                                        <p:cTn id="36" dur="80"/>
                                        <p:tgtEl>
                                          <p:spTgt spid="139274"/>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39274"/>
                                        </p:tgtEl>
                                        <p:attrNameLst>
                                          <p:attrName>fillcolor</p:attrName>
                                        </p:attrNameLst>
                                      </p:cBhvr>
                                      <p:tavLst>
                                        <p:tav tm="0">
                                          <p:val>
                                            <p:clrVal>
                                              <a:schemeClr val="accent2"/>
                                            </p:clrVal>
                                          </p:val>
                                        </p:tav>
                                        <p:tav tm="50000">
                                          <p:val>
                                            <p:clrVal>
                                              <a:schemeClr val="hlink"/>
                                            </p:clrVal>
                                          </p:val>
                                        </p:tav>
                                      </p:tavLst>
                                    </p:anim>
                                    <p:set>
                                      <p:cBhvr>
                                        <p:cTn id="38" dur="80"/>
                                        <p:tgtEl>
                                          <p:spTgt spid="139274"/>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9272">
                                            <p:txEl>
                                              <p:pRg st="0" end="0"/>
                                            </p:txEl>
                                          </p:spTgt>
                                        </p:tgtEl>
                                        <p:attrNameLst>
                                          <p:attrName>style.visibility</p:attrName>
                                        </p:attrNameLst>
                                      </p:cBhvr>
                                      <p:to>
                                        <p:strVal val="visible"/>
                                      </p:to>
                                    </p:set>
                                    <p:anim calcmode="lin" valueType="num">
                                      <p:cBhvr additive="base">
                                        <p:cTn id="43" dur="500" fill="hold"/>
                                        <p:tgtEl>
                                          <p:spTgt spid="13927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927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3" grpId="0"/>
      <p:bldP spid="1392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228600" y="381000"/>
            <a:ext cx="8763000" cy="5243513"/>
          </a:xfrm>
          <a:prstGeom prst="rect">
            <a:avLst/>
          </a:prstGeom>
          <a:noFill/>
          <a:ln w="9525">
            <a:noFill/>
            <a:miter lim="800000"/>
            <a:headEnd/>
            <a:tailEnd/>
          </a:ln>
          <a:effectLst/>
        </p:spPr>
        <p:txBody>
          <a:bodyPr>
            <a:spAutoFit/>
          </a:bodyPr>
          <a:lstStyle/>
          <a:p>
            <a:pPr algn="ctr">
              <a:spcBef>
                <a:spcPct val="50000"/>
              </a:spcBef>
            </a:pPr>
            <a:r>
              <a:rPr lang="en-US" sz="2800">
                <a:solidFill>
                  <a:srgbClr val="CC3300"/>
                </a:solidFill>
              </a:rPr>
              <a:t>BOARDS of EDUCATION</a:t>
            </a:r>
          </a:p>
          <a:p>
            <a:pPr>
              <a:spcBef>
                <a:spcPct val="50000"/>
              </a:spcBef>
            </a:pPr>
            <a:r>
              <a:rPr lang="en-US" sz="2000">
                <a:solidFill>
                  <a:srgbClr val="0033CC"/>
                </a:solidFill>
              </a:rPr>
              <a:t>The third example of local government is the board of education.</a:t>
            </a:r>
          </a:p>
          <a:p>
            <a:pPr>
              <a:spcBef>
                <a:spcPct val="50000"/>
              </a:spcBef>
            </a:pPr>
            <a:r>
              <a:rPr lang="en-US" sz="2000"/>
              <a:t>Each county has a Board of Education consisting of five members.</a:t>
            </a:r>
          </a:p>
          <a:p>
            <a:pPr>
              <a:spcBef>
                <a:spcPct val="50000"/>
              </a:spcBef>
            </a:pPr>
            <a:r>
              <a:rPr lang="en-US" sz="2000">
                <a:solidFill>
                  <a:srgbClr val="FF6600"/>
                </a:solidFill>
              </a:rPr>
              <a:t>Board members are chosen in nonpartisan elections.</a:t>
            </a:r>
          </a:p>
          <a:p>
            <a:pPr>
              <a:spcBef>
                <a:spcPct val="50000"/>
              </a:spcBef>
            </a:pPr>
            <a:r>
              <a:rPr lang="en-US" sz="2000"/>
              <a:t>Board members set education policy, approve a budget, approve curriculum, and hire employees.</a:t>
            </a:r>
          </a:p>
          <a:p>
            <a:pPr>
              <a:spcBef>
                <a:spcPct val="50000"/>
              </a:spcBef>
            </a:pPr>
            <a:r>
              <a:rPr lang="en-US" sz="2000">
                <a:solidFill>
                  <a:srgbClr val="FF6600"/>
                </a:solidFill>
              </a:rPr>
              <a:t>Board members hire the county superintendent to carry out the system’s goals.</a:t>
            </a:r>
          </a:p>
          <a:p>
            <a:pPr>
              <a:spcBef>
                <a:spcPct val="50000"/>
              </a:spcBef>
            </a:pPr>
            <a:r>
              <a:rPr lang="en-US" sz="2000"/>
              <a:t>County boards of education receive direction from the West Virginia Department of Education.</a:t>
            </a:r>
          </a:p>
          <a:p>
            <a:pPr>
              <a:spcBef>
                <a:spcPct val="50000"/>
              </a:spcBef>
            </a:pPr>
            <a:r>
              <a:rPr lang="en-US" sz="2000">
                <a:solidFill>
                  <a:srgbClr val="FF6600"/>
                </a:solidFill>
              </a:rPr>
              <a:t>County boards of education receive funding from county property taxes, state funds, federal funds, and sometimes from special assessments.</a:t>
            </a:r>
          </a:p>
        </p:txBody>
      </p:sp>
      <p:pic>
        <p:nvPicPr>
          <p:cNvPr id="133125" name="Picture 5" descr="MCj03887120000[1]"/>
          <p:cNvPicPr>
            <a:picLocks noChangeAspect="1" noChangeArrowheads="1"/>
          </p:cNvPicPr>
          <p:nvPr/>
        </p:nvPicPr>
        <p:blipFill>
          <a:blip r:embed="rId3"/>
          <a:srcRect/>
          <a:stretch>
            <a:fillRect/>
          </a:stretch>
        </p:blipFill>
        <p:spPr bwMode="auto">
          <a:xfrm>
            <a:off x="2895600" y="5486400"/>
            <a:ext cx="2438400" cy="1203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3122">
                                            <p:txEl>
                                              <p:pRg st="1" end="1"/>
                                            </p:txEl>
                                          </p:spTgt>
                                        </p:tgtEl>
                                        <p:attrNameLst>
                                          <p:attrName>style.visibility</p:attrName>
                                        </p:attrNameLst>
                                      </p:cBhvr>
                                      <p:to>
                                        <p:strVal val="visible"/>
                                      </p:to>
                                    </p:set>
                                    <p:anim calcmode="discrete" valueType="clr">
                                      <p:cBhvr override="childStyle">
                                        <p:cTn id="7" dur="80"/>
                                        <p:tgtEl>
                                          <p:spTgt spid="1331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22">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33122">
                                            <p:txEl>
                                              <p:pRg st="1" end="1"/>
                                            </p:txEl>
                                          </p:spTgt>
                                        </p:tgtEl>
                                        <p:attrNameLst>
                                          <p:attrName>fill.type</p:attrName>
                                        </p:attrNameLst>
                                      </p:cBhvr>
                                      <p:to>
                                        <p:strVal val="solid"/>
                                      </p:to>
                                    </p:set>
                                  </p:childTnLst>
                                </p:cTn>
                              </p:par>
                              <p:par>
                                <p:cTn id="10" presetID="8" presetClass="entr" presetSubtype="16" fill="hold" nodeType="withEffect">
                                  <p:stCondLst>
                                    <p:cond delay="1500"/>
                                  </p:stCondLst>
                                  <p:childTnLst>
                                    <p:set>
                                      <p:cBhvr>
                                        <p:cTn id="11" dur="1" fill="hold">
                                          <p:stCondLst>
                                            <p:cond delay="0"/>
                                          </p:stCondLst>
                                        </p:cTn>
                                        <p:tgtEl>
                                          <p:spTgt spid="133125"/>
                                        </p:tgtEl>
                                        <p:attrNameLst>
                                          <p:attrName>style.visibility</p:attrName>
                                        </p:attrNameLst>
                                      </p:cBhvr>
                                      <p:to>
                                        <p:strVal val="visible"/>
                                      </p:to>
                                    </p:set>
                                    <p:animEffect transition="in" filter="diamond(in)">
                                      <p:cBhvr>
                                        <p:cTn id="12" dur="2000"/>
                                        <p:tgtEl>
                                          <p:spTgt spid="13312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3122">
                                            <p:txEl>
                                              <p:pRg st="2" end="2"/>
                                            </p:txEl>
                                          </p:spTgt>
                                        </p:tgtEl>
                                        <p:attrNameLst>
                                          <p:attrName>style.visibility</p:attrName>
                                        </p:attrNameLst>
                                      </p:cBhvr>
                                      <p:to>
                                        <p:strVal val="visible"/>
                                      </p:to>
                                    </p:set>
                                    <p:animEffect transition="in" filter="checkerboard(across)">
                                      <p:cBhvr>
                                        <p:cTn id="17" dur="1000"/>
                                        <p:tgtEl>
                                          <p:spTgt spid="1331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3122">
                                            <p:txEl>
                                              <p:pRg st="3" end="3"/>
                                            </p:txEl>
                                          </p:spTgt>
                                        </p:tgtEl>
                                        <p:attrNameLst>
                                          <p:attrName>style.visibility</p:attrName>
                                        </p:attrNameLst>
                                      </p:cBhvr>
                                      <p:to>
                                        <p:strVal val="visible"/>
                                      </p:to>
                                    </p:set>
                                    <p:animEffect transition="in" filter="checkerboard(across)">
                                      <p:cBhvr>
                                        <p:cTn id="22" dur="1000"/>
                                        <p:tgtEl>
                                          <p:spTgt spid="1331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33122">
                                            <p:txEl>
                                              <p:pRg st="4" end="4"/>
                                            </p:txEl>
                                          </p:spTgt>
                                        </p:tgtEl>
                                        <p:attrNameLst>
                                          <p:attrName>style.visibility</p:attrName>
                                        </p:attrNameLst>
                                      </p:cBhvr>
                                      <p:to>
                                        <p:strVal val="visible"/>
                                      </p:to>
                                    </p:set>
                                    <p:animEffect transition="in" filter="checkerboard(across)">
                                      <p:cBhvr>
                                        <p:cTn id="27" dur="1000"/>
                                        <p:tgtEl>
                                          <p:spTgt spid="1331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33122">
                                            <p:txEl>
                                              <p:pRg st="5" end="5"/>
                                            </p:txEl>
                                          </p:spTgt>
                                        </p:tgtEl>
                                        <p:attrNameLst>
                                          <p:attrName>style.visibility</p:attrName>
                                        </p:attrNameLst>
                                      </p:cBhvr>
                                      <p:to>
                                        <p:strVal val="visible"/>
                                      </p:to>
                                    </p:set>
                                    <p:animEffect transition="in" filter="checkerboard(across)">
                                      <p:cBhvr>
                                        <p:cTn id="32" dur="1000"/>
                                        <p:tgtEl>
                                          <p:spTgt spid="1331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3122">
                                            <p:txEl>
                                              <p:pRg st="6" end="6"/>
                                            </p:txEl>
                                          </p:spTgt>
                                        </p:tgtEl>
                                        <p:attrNameLst>
                                          <p:attrName>style.visibility</p:attrName>
                                        </p:attrNameLst>
                                      </p:cBhvr>
                                      <p:to>
                                        <p:strVal val="visible"/>
                                      </p:to>
                                    </p:set>
                                    <p:animEffect transition="in" filter="checkerboard(across)">
                                      <p:cBhvr>
                                        <p:cTn id="37" dur="1000"/>
                                        <p:tgtEl>
                                          <p:spTgt spid="1331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33122">
                                            <p:txEl>
                                              <p:pRg st="7" end="7"/>
                                            </p:txEl>
                                          </p:spTgt>
                                        </p:tgtEl>
                                        <p:attrNameLst>
                                          <p:attrName>style.visibility</p:attrName>
                                        </p:attrNameLst>
                                      </p:cBhvr>
                                      <p:to>
                                        <p:strVal val="visible"/>
                                      </p:to>
                                    </p:set>
                                    <p:animEffect transition="in" filter="checkerboard(across)">
                                      <p:cBhvr>
                                        <p:cTn id="42" dur="1000"/>
                                        <p:tgtEl>
                                          <p:spTgt spid="133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Text Box 4"/>
          <p:cNvSpPr txBox="1">
            <a:spLocks noChangeArrowheads="1"/>
          </p:cNvSpPr>
          <p:nvPr/>
        </p:nvSpPr>
        <p:spPr bwMode="auto">
          <a:xfrm>
            <a:off x="2286000" y="1981200"/>
            <a:ext cx="4495800" cy="823913"/>
          </a:xfrm>
          <a:prstGeom prst="rect">
            <a:avLst/>
          </a:prstGeom>
          <a:noFill/>
          <a:ln w="9525">
            <a:noFill/>
            <a:miter lim="800000"/>
            <a:headEnd/>
            <a:tailEnd/>
          </a:ln>
          <a:effectLst/>
        </p:spPr>
        <p:txBody>
          <a:bodyPr>
            <a:spAutoFit/>
          </a:bodyPr>
          <a:lstStyle/>
          <a:p>
            <a:pPr>
              <a:spcBef>
                <a:spcPct val="50000"/>
              </a:spcBef>
            </a:pPr>
            <a:r>
              <a:rPr lang="en-US" sz="4800" dirty="0"/>
              <a:t>End Chapter 2</a:t>
            </a:r>
          </a:p>
        </p:txBody>
      </p:sp>
      <p:sp>
        <p:nvSpPr>
          <p:cNvPr id="145413" name="Text Box 5"/>
          <p:cNvSpPr txBox="1">
            <a:spLocks noChangeArrowheads="1"/>
          </p:cNvSpPr>
          <p:nvPr/>
        </p:nvSpPr>
        <p:spPr bwMode="auto">
          <a:xfrm>
            <a:off x="3048000" y="3962400"/>
            <a:ext cx="3276600" cy="762000"/>
          </a:xfrm>
          <a:prstGeom prst="rect">
            <a:avLst/>
          </a:prstGeom>
          <a:noFill/>
          <a:ln w="9525">
            <a:noFill/>
            <a:miter lim="800000"/>
            <a:headEnd/>
            <a:tailEnd/>
          </a:ln>
          <a:effectLst/>
        </p:spPr>
        <p:txBody>
          <a:bodyPr>
            <a:spAutoFit/>
          </a:bodyPr>
          <a:lstStyle/>
          <a:p>
            <a:pPr>
              <a:spcBef>
                <a:spcPct val="50000"/>
              </a:spcBef>
            </a:pPr>
            <a:r>
              <a:rPr lang="en-US" sz="4400" dirty="0">
                <a:hlinkClick r:id="" action="ppaction://hlinkshowjump?jump=firstslide"/>
              </a:rPr>
              <a:t>Main Menu</a:t>
            </a:r>
            <a:endParaRPr lang="en-US"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152400" y="152400"/>
            <a:ext cx="8763000" cy="6499225"/>
          </a:xfrm>
          <a:prstGeom prst="rect">
            <a:avLst/>
          </a:prstGeom>
          <a:noFill/>
          <a:ln w="9525">
            <a:noFill/>
            <a:miter lim="800000"/>
            <a:headEnd/>
            <a:tailEnd/>
          </a:ln>
          <a:effectLst/>
        </p:spPr>
        <p:txBody>
          <a:bodyPr>
            <a:spAutoFit/>
          </a:bodyPr>
          <a:lstStyle/>
          <a:p>
            <a:pPr>
              <a:spcBef>
                <a:spcPct val="50000"/>
              </a:spcBef>
            </a:pPr>
            <a:r>
              <a:rPr lang="en-US" sz="2800"/>
              <a:t>West Virginia has had two constitutions in its nearly 150 years of statehood.   The present constitution, which was written in 1872, begins with a preamble, which states its  purpose.</a:t>
            </a:r>
          </a:p>
          <a:p>
            <a:pPr algn="ctr">
              <a:spcBef>
                <a:spcPct val="50000"/>
              </a:spcBef>
            </a:pPr>
            <a:r>
              <a:rPr lang="en-US" sz="2800">
                <a:solidFill>
                  <a:srgbClr val="CC3300"/>
                </a:solidFill>
              </a:rPr>
              <a:t>Preamble to the West Virginia Constitution</a:t>
            </a:r>
          </a:p>
          <a:p>
            <a:pPr>
              <a:spcBef>
                <a:spcPct val="50000"/>
              </a:spcBef>
            </a:pPr>
            <a:r>
              <a:rPr lang="en-US" sz="2800" i="1"/>
              <a:t>Since through Divine Providence we enjoy the blessings of civil, political and religious liberty, we, the people of West Virginia, in and through the provisions of this Constitution, reaffirm our faith in and constant reliance upon God and seek diligently to promote, preserve and perpetuate good government in the State of West Virginia for the common welfare, freedom and security of ourselves and our posterity.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1684">
                                            <p:txEl>
                                              <p:pRg st="1" end="1"/>
                                            </p:txEl>
                                          </p:spTgt>
                                        </p:tgtEl>
                                        <p:attrNameLst>
                                          <p:attrName>style.visibility</p:attrName>
                                        </p:attrNameLst>
                                      </p:cBhvr>
                                      <p:to>
                                        <p:strVal val="visible"/>
                                      </p:to>
                                    </p:set>
                                    <p:anim calcmode="discrete" valueType="clr">
                                      <p:cBhvr override="childStyle">
                                        <p:cTn id="7" dur="80"/>
                                        <p:tgtEl>
                                          <p:spTgt spid="7168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68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71684">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71684">
                                            <p:txEl>
                                              <p:pRg st="2" end="2"/>
                                            </p:txEl>
                                          </p:spTgt>
                                        </p:tgtEl>
                                        <p:attrNameLst>
                                          <p:attrName>style.visibility</p:attrName>
                                        </p:attrNameLst>
                                      </p:cBhvr>
                                      <p:to>
                                        <p:strVal val="visible"/>
                                      </p:to>
                                    </p:set>
                                    <p:animEffect transition="in" filter="diamond(in)">
                                      <p:cBhvr>
                                        <p:cTn id="14" dur="2000"/>
                                        <p:tgtEl>
                                          <p:spTgt spid="71684">
                                            <p:txEl>
                                              <p:pRg st="2" end="2"/>
                                            </p:txEl>
                                          </p:spTgt>
                                        </p:tgtEl>
                                      </p:cBhvr>
                                    </p:animEffect>
                                  </p:childTnLst>
                                </p:cTn>
                              </p:par>
                            </p:childTnLst>
                          </p:cTn>
                        </p:par>
                        <p:par>
                          <p:cTn id="15" fill="hold">
                            <p:stCondLst>
                              <p:cond delay="2000"/>
                            </p:stCondLst>
                            <p:childTnLst>
                              <p:par>
                                <p:cTn id="16" presetID="3" presetClass="emph" presetSubtype="2" fill="hold" nodeType="afterEffect">
                                  <p:stCondLst>
                                    <p:cond delay="0"/>
                                  </p:stCondLst>
                                  <p:childTnLst>
                                    <p:animClr clrSpc="rgb" dir="cw">
                                      <p:cBhvr override="childStyle">
                                        <p:cTn id="17" dur="2000" fill="hold"/>
                                        <p:tgtEl>
                                          <p:spTgt spid="71684">
                                            <p:txEl>
                                              <p:pRg st="2" end="2"/>
                                            </p:txEl>
                                          </p:spTgt>
                                        </p:tgtEl>
                                        <p:attrNameLst>
                                          <p:attrName>style.color</p:attrName>
                                        </p:attrNameLst>
                                      </p:cBhvr>
                                      <p:to>
                                        <a:srgbClr val="0033C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228600" y="152400"/>
            <a:ext cx="8763000" cy="1569660"/>
          </a:xfrm>
          <a:prstGeom prst="rect">
            <a:avLst/>
          </a:prstGeom>
          <a:noFill/>
          <a:ln w="9525">
            <a:noFill/>
            <a:miter lim="800000"/>
            <a:headEnd/>
            <a:tailEnd/>
          </a:ln>
          <a:effectLst/>
        </p:spPr>
        <p:txBody>
          <a:bodyPr>
            <a:spAutoFit/>
          </a:bodyPr>
          <a:lstStyle/>
          <a:p>
            <a:r>
              <a:rPr lang="en-US" sz="2400" dirty="0"/>
              <a:t>Since the people who wrote the West Virginia Constitution in 1872 could not anticipate what life would be like in the future, the amendment process provides the flexibility to make needed changes</a:t>
            </a:r>
            <a:r>
              <a:rPr lang="en-US" dirty="0"/>
              <a:t>.</a:t>
            </a:r>
          </a:p>
        </p:txBody>
      </p:sp>
      <p:sp>
        <p:nvSpPr>
          <p:cNvPr id="106501" name="Rectangle 5"/>
          <p:cNvSpPr>
            <a:spLocks noChangeArrowheads="1"/>
          </p:cNvSpPr>
          <p:nvPr/>
        </p:nvSpPr>
        <p:spPr bwMode="auto">
          <a:xfrm>
            <a:off x="3352800" y="1905000"/>
            <a:ext cx="5334000" cy="1066800"/>
          </a:xfrm>
          <a:prstGeom prst="rect">
            <a:avLst/>
          </a:prstGeom>
          <a:noFill/>
          <a:ln w="9525">
            <a:noFill/>
            <a:miter lim="800000"/>
            <a:headEnd/>
            <a:tailEnd/>
          </a:ln>
          <a:effectLst/>
        </p:spPr>
        <p:txBody>
          <a:bodyPr>
            <a:spAutoFit/>
          </a:bodyPr>
          <a:lstStyle/>
          <a:p>
            <a:r>
              <a:rPr lang="en-US" sz="3200">
                <a:solidFill>
                  <a:srgbClr val="CC3300"/>
                </a:solidFill>
              </a:rPr>
              <a:t>West Virginia Constitution</a:t>
            </a:r>
          </a:p>
          <a:p>
            <a:r>
              <a:rPr lang="en-US" sz="3200">
                <a:solidFill>
                  <a:srgbClr val="CC3300"/>
                </a:solidFill>
              </a:rPr>
              <a:t>    Amendment Process</a:t>
            </a:r>
          </a:p>
        </p:txBody>
      </p:sp>
      <p:sp>
        <p:nvSpPr>
          <p:cNvPr id="106502" name="Rectangle 6"/>
          <p:cNvSpPr>
            <a:spLocks noChangeArrowheads="1"/>
          </p:cNvSpPr>
          <p:nvPr/>
        </p:nvSpPr>
        <p:spPr bwMode="auto">
          <a:xfrm>
            <a:off x="152400" y="4724400"/>
            <a:ext cx="3886200" cy="1616075"/>
          </a:xfrm>
          <a:prstGeom prst="rect">
            <a:avLst/>
          </a:prstGeom>
          <a:noFill/>
          <a:ln w="9525">
            <a:noFill/>
            <a:miter lim="800000"/>
            <a:headEnd/>
            <a:tailEnd/>
          </a:ln>
          <a:effectLst/>
        </p:spPr>
        <p:txBody>
          <a:bodyPr>
            <a:spAutoFit/>
          </a:bodyPr>
          <a:lstStyle/>
          <a:p>
            <a:r>
              <a:rPr lang="en-US" sz="2000"/>
              <a:t>Proposed by constitutional convention and approved by a majority of both houses of the Legislature and a majority of the voters</a:t>
            </a:r>
          </a:p>
        </p:txBody>
      </p:sp>
      <p:sp>
        <p:nvSpPr>
          <p:cNvPr id="106503" name="Rectangle 7"/>
          <p:cNvSpPr>
            <a:spLocks noChangeArrowheads="1"/>
          </p:cNvSpPr>
          <p:nvPr/>
        </p:nvSpPr>
        <p:spPr bwMode="auto">
          <a:xfrm>
            <a:off x="4114800" y="3429000"/>
            <a:ext cx="4572000" cy="1311275"/>
          </a:xfrm>
          <a:prstGeom prst="rect">
            <a:avLst/>
          </a:prstGeom>
          <a:noFill/>
          <a:ln w="9525">
            <a:noFill/>
            <a:miter lim="800000"/>
            <a:headEnd/>
            <a:tailEnd/>
          </a:ln>
          <a:effectLst/>
        </p:spPr>
        <p:txBody>
          <a:bodyPr>
            <a:spAutoFit/>
          </a:bodyPr>
          <a:lstStyle/>
          <a:p>
            <a:pPr>
              <a:spcBef>
                <a:spcPct val="20000"/>
              </a:spcBef>
            </a:pPr>
            <a:r>
              <a:rPr lang="en-US" sz="2000"/>
              <a:t>Proposed by two-thirds of members of both houses of the Legislature and approved by a majority of the voters in the state</a:t>
            </a:r>
          </a:p>
        </p:txBody>
      </p:sp>
      <p:pic>
        <p:nvPicPr>
          <p:cNvPr id="106505" name="Picture 9" descr="MCj02974290000[1]"/>
          <p:cNvPicPr>
            <a:picLocks noChangeAspect="1" noChangeArrowheads="1"/>
          </p:cNvPicPr>
          <p:nvPr/>
        </p:nvPicPr>
        <p:blipFill>
          <a:blip r:embed="rId3"/>
          <a:srcRect/>
          <a:stretch>
            <a:fillRect/>
          </a:stretch>
        </p:blipFill>
        <p:spPr bwMode="auto">
          <a:xfrm>
            <a:off x="533400" y="2133600"/>
            <a:ext cx="1897063" cy="2133600"/>
          </a:xfrm>
          <a:prstGeom prst="rect">
            <a:avLst/>
          </a:prstGeom>
          <a:noFill/>
        </p:spPr>
      </p:pic>
      <p:sp>
        <p:nvSpPr>
          <p:cNvPr id="106507" name="Text Box 11"/>
          <p:cNvSpPr txBox="1">
            <a:spLocks noChangeArrowheads="1"/>
          </p:cNvSpPr>
          <p:nvPr/>
        </p:nvSpPr>
        <p:spPr bwMode="auto">
          <a:xfrm>
            <a:off x="5943600" y="5257800"/>
            <a:ext cx="990600" cy="823913"/>
          </a:xfrm>
          <a:prstGeom prst="rect">
            <a:avLst/>
          </a:prstGeom>
          <a:noFill/>
          <a:ln w="9525">
            <a:noFill/>
            <a:miter lim="800000"/>
            <a:headEnd/>
            <a:tailEnd/>
          </a:ln>
          <a:effectLst/>
        </p:spPr>
        <p:txBody>
          <a:bodyPr>
            <a:spAutoFit/>
          </a:bodyPr>
          <a:lstStyle/>
          <a:p>
            <a:pPr>
              <a:spcBef>
                <a:spcPct val="50000"/>
              </a:spcBef>
            </a:pPr>
            <a:r>
              <a:rPr lang="en-US" sz="4800"/>
              <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0650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06501">
                                            <p:txEl>
                                              <p:pRg st="0" end="0"/>
                                            </p:txEl>
                                          </p:spTgt>
                                        </p:tgtEl>
                                        <p:attrNameLst>
                                          <p:attrName>style.visibility</p:attrName>
                                        </p:attrNameLst>
                                      </p:cBhvr>
                                      <p:to>
                                        <p:strVal val="visible"/>
                                      </p:to>
                                    </p:set>
                                    <p:animEffect transition="in" filter="dissolve">
                                      <p:cBhvr>
                                        <p:cTn id="11" dur="1000"/>
                                        <p:tgtEl>
                                          <p:spTgt spid="106501">
                                            <p:txEl>
                                              <p:pRg st="0" end="0"/>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106501">
                                            <p:txEl>
                                              <p:pRg st="1" end="1"/>
                                            </p:txEl>
                                          </p:spTgt>
                                        </p:tgtEl>
                                        <p:attrNameLst>
                                          <p:attrName>style.visibility</p:attrName>
                                        </p:attrNameLst>
                                      </p:cBhvr>
                                      <p:to>
                                        <p:strVal val="visible"/>
                                      </p:to>
                                    </p:set>
                                    <p:animEffect transition="in" filter="dissolve">
                                      <p:cBhvr>
                                        <p:cTn id="14" dur="1000"/>
                                        <p:tgtEl>
                                          <p:spTgt spid="10650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06503"/>
                                        </p:tgtEl>
                                        <p:attrNameLst>
                                          <p:attrName>style.visibility</p:attrName>
                                        </p:attrNameLst>
                                      </p:cBhvr>
                                      <p:to>
                                        <p:strVal val="visible"/>
                                      </p:to>
                                    </p:set>
                                    <p:anim calcmode="discrete" valueType="clr">
                                      <p:cBhvr override="childStyle">
                                        <p:cTn id="19" dur="80"/>
                                        <p:tgtEl>
                                          <p:spTgt spid="10650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6503"/>
                                        </p:tgtEl>
                                        <p:attrNameLst>
                                          <p:attrName>fillcolor</p:attrName>
                                        </p:attrNameLst>
                                      </p:cBhvr>
                                      <p:tavLst>
                                        <p:tav tm="0">
                                          <p:val>
                                            <p:clrVal>
                                              <a:schemeClr val="accent2"/>
                                            </p:clrVal>
                                          </p:val>
                                        </p:tav>
                                        <p:tav tm="50000">
                                          <p:val>
                                            <p:clrVal>
                                              <a:schemeClr val="hlink"/>
                                            </p:clrVal>
                                          </p:val>
                                        </p:tav>
                                      </p:tavLst>
                                    </p:anim>
                                    <p:set>
                                      <p:cBhvr>
                                        <p:cTn id="21" dur="80"/>
                                        <p:tgtEl>
                                          <p:spTgt spid="106503"/>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106507">
                                            <p:txEl>
                                              <p:pRg st="0" end="0"/>
                                            </p:txEl>
                                          </p:spTgt>
                                        </p:tgtEl>
                                        <p:attrNameLst>
                                          <p:attrName>style.visibility</p:attrName>
                                        </p:attrNameLst>
                                      </p:cBhvr>
                                      <p:to>
                                        <p:strVal val="visible"/>
                                      </p:to>
                                    </p:set>
                                    <p:anim calcmode="lin" valueType="num">
                                      <p:cBhvr additive="base">
                                        <p:cTn id="26" dur="1000" fill="hold"/>
                                        <p:tgtEl>
                                          <p:spTgt spid="106507">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06507">
                                            <p:txEl>
                                              <p:pRg st="0" end="0"/>
                                            </p:txEl>
                                          </p:spTgt>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2000" fill="hold"/>
                                        <p:tgtEl>
                                          <p:spTgt spid="106507">
                                            <p:txEl>
                                              <p:pRg st="0" end="0"/>
                                            </p:txEl>
                                          </p:spTgt>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106502">
                                            <p:txEl>
                                              <p:pRg st="0" end="0"/>
                                            </p:txEl>
                                          </p:spTgt>
                                        </p:tgtEl>
                                        <p:attrNameLst>
                                          <p:attrName>style.visibility</p:attrName>
                                        </p:attrNameLst>
                                      </p:cBhvr>
                                      <p:to>
                                        <p:strVal val="visible"/>
                                      </p:to>
                                    </p:set>
                                    <p:anim calcmode="discrete" valueType="clr">
                                      <p:cBhvr override="childStyle">
                                        <p:cTn id="34" dur="80"/>
                                        <p:tgtEl>
                                          <p:spTgt spid="10650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06502">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10650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457200" y="152400"/>
            <a:ext cx="5562600" cy="641350"/>
          </a:xfrm>
          <a:prstGeom prst="rect">
            <a:avLst/>
          </a:prstGeom>
          <a:noFill/>
          <a:ln w="9525">
            <a:noFill/>
            <a:miter lim="800000"/>
            <a:headEnd/>
            <a:tailEnd/>
          </a:ln>
          <a:effectLst/>
        </p:spPr>
        <p:txBody>
          <a:bodyPr>
            <a:spAutoFit/>
          </a:bodyPr>
          <a:lstStyle/>
          <a:p>
            <a:pPr algn="ctr">
              <a:spcBef>
                <a:spcPct val="50000"/>
              </a:spcBef>
            </a:pPr>
            <a:r>
              <a:rPr lang="en-US" sz="3600">
                <a:solidFill>
                  <a:srgbClr val="CC3300"/>
                </a:solidFill>
              </a:rPr>
              <a:t>Amendments include</a:t>
            </a:r>
          </a:p>
        </p:txBody>
      </p:sp>
      <p:sp>
        <p:nvSpPr>
          <p:cNvPr id="108549" name="Rectangle 5"/>
          <p:cNvSpPr>
            <a:spLocks noChangeArrowheads="1"/>
          </p:cNvSpPr>
          <p:nvPr/>
        </p:nvSpPr>
        <p:spPr bwMode="auto">
          <a:xfrm>
            <a:off x="533400" y="914400"/>
            <a:ext cx="2925763" cy="457200"/>
          </a:xfrm>
          <a:prstGeom prst="rect">
            <a:avLst/>
          </a:prstGeom>
          <a:noFill/>
          <a:ln w="9525">
            <a:noFill/>
            <a:miter lim="800000"/>
            <a:headEnd/>
            <a:tailEnd/>
          </a:ln>
          <a:effectLst/>
        </p:spPr>
        <p:txBody>
          <a:bodyPr>
            <a:spAutoFit/>
          </a:bodyPr>
          <a:lstStyle/>
          <a:p>
            <a:pPr>
              <a:spcBef>
                <a:spcPct val="50000"/>
              </a:spcBef>
            </a:pPr>
            <a:r>
              <a:rPr lang="en-US" sz="2400"/>
              <a:t>Adding a preamble</a:t>
            </a:r>
          </a:p>
        </p:txBody>
      </p:sp>
      <p:sp>
        <p:nvSpPr>
          <p:cNvPr id="108550" name="Rectangle 6"/>
          <p:cNvSpPr>
            <a:spLocks noChangeArrowheads="1"/>
          </p:cNvSpPr>
          <p:nvPr/>
        </p:nvSpPr>
        <p:spPr bwMode="auto">
          <a:xfrm>
            <a:off x="228600" y="2895600"/>
            <a:ext cx="8021638" cy="457200"/>
          </a:xfrm>
          <a:prstGeom prst="rect">
            <a:avLst/>
          </a:prstGeom>
          <a:noFill/>
          <a:ln w="9525">
            <a:noFill/>
            <a:miter lim="800000"/>
            <a:headEnd/>
            <a:tailEnd/>
          </a:ln>
          <a:effectLst/>
        </p:spPr>
        <p:txBody>
          <a:bodyPr>
            <a:spAutoFit/>
          </a:bodyPr>
          <a:lstStyle/>
          <a:p>
            <a:r>
              <a:rPr lang="en-US" sz="2400"/>
              <a:t>Allowing the governor to serve two consecutive terms</a:t>
            </a:r>
          </a:p>
        </p:txBody>
      </p:sp>
      <p:sp>
        <p:nvSpPr>
          <p:cNvPr id="108551" name="Rectangle 7"/>
          <p:cNvSpPr>
            <a:spLocks noChangeArrowheads="1"/>
          </p:cNvSpPr>
          <p:nvPr/>
        </p:nvSpPr>
        <p:spPr bwMode="auto">
          <a:xfrm>
            <a:off x="3733800" y="2209800"/>
            <a:ext cx="5257800" cy="457200"/>
          </a:xfrm>
          <a:prstGeom prst="rect">
            <a:avLst/>
          </a:prstGeom>
          <a:noFill/>
          <a:ln w="9525">
            <a:noFill/>
            <a:miter lim="800000"/>
            <a:headEnd/>
            <a:tailEnd/>
          </a:ln>
          <a:effectLst/>
        </p:spPr>
        <p:txBody>
          <a:bodyPr>
            <a:spAutoFit/>
          </a:bodyPr>
          <a:lstStyle/>
          <a:p>
            <a:pPr>
              <a:spcBef>
                <a:spcPct val="50000"/>
              </a:spcBef>
            </a:pPr>
            <a:r>
              <a:rPr lang="en-US" sz="2400"/>
              <a:t>Establishing a family court system</a:t>
            </a:r>
          </a:p>
        </p:txBody>
      </p:sp>
      <p:sp>
        <p:nvSpPr>
          <p:cNvPr id="108552" name="Rectangle 8"/>
          <p:cNvSpPr>
            <a:spLocks noChangeArrowheads="1"/>
          </p:cNvSpPr>
          <p:nvPr/>
        </p:nvSpPr>
        <p:spPr bwMode="auto">
          <a:xfrm>
            <a:off x="228600" y="6248400"/>
            <a:ext cx="5211763" cy="457200"/>
          </a:xfrm>
          <a:prstGeom prst="rect">
            <a:avLst/>
          </a:prstGeom>
          <a:noFill/>
          <a:ln w="9525">
            <a:noFill/>
            <a:miter lim="800000"/>
            <a:headEnd/>
            <a:tailEnd/>
          </a:ln>
          <a:effectLst/>
        </p:spPr>
        <p:txBody>
          <a:bodyPr>
            <a:spAutoFit/>
          </a:bodyPr>
          <a:lstStyle/>
          <a:p>
            <a:pPr>
              <a:spcBef>
                <a:spcPct val="50000"/>
              </a:spcBef>
            </a:pPr>
            <a:r>
              <a:rPr lang="en-US" sz="2400"/>
              <a:t>Providing bonuses for veterans</a:t>
            </a:r>
          </a:p>
        </p:txBody>
      </p:sp>
      <p:sp>
        <p:nvSpPr>
          <p:cNvPr id="108553" name="Rectangle 9"/>
          <p:cNvSpPr>
            <a:spLocks noChangeArrowheads="1"/>
          </p:cNvSpPr>
          <p:nvPr/>
        </p:nvSpPr>
        <p:spPr bwMode="auto">
          <a:xfrm>
            <a:off x="4648200" y="5638800"/>
            <a:ext cx="3990975" cy="457200"/>
          </a:xfrm>
          <a:prstGeom prst="rect">
            <a:avLst/>
          </a:prstGeom>
          <a:noFill/>
          <a:ln w="9525">
            <a:noFill/>
            <a:miter lim="800000"/>
            <a:headEnd/>
            <a:tailEnd/>
          </a:ln>
          <a:effectLst/>
        </p:spPr>
        <p:txBody>
          <a:bodyPr wrap="none">
            <a:spAutoFit/>
          </a:bodyPr>
          <a:lstStyle/>
          <a:p>
            <a:pPr>
              <a:spcBef>
                <a:spcPct val="50000"/>
              </a:spcBef>
            </a:pPr>
            <a:r>
              <a:rPr lang="en-US" sz="2400"/>
              <a:t>Providing better highways</a:t>
            </a:r>
          </a:p>
        </p:txBody>
      </p:sp>
      <p:pic>
        <p:nvPicPr>
          <p:cNvPr id="108558" name="Picture 14" descr="MPj04117970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1447800"/>
            <a:ext cx="2133600" cy="1420813"/>
          </a:xfrm>
          <a:prstGeom prst="rect">
            <a:avLst/>
          </a:prstGeom>
          <a:noFill/>
        </p:spPr>
      </p:pic>
      <p:pic>
        <p:nvPicPr>
          <p:cNvPr id="108559" name="Picture 15" descr="MCj02871840000[1]"/>
          <p:cNvPicPr>
            <a:picLocks noChangeAspect="1" noChangeArrowheads="1"/>
          </p:cNvPicPr>
          <p:nvPr/>
        </p:nvPicPr>
        <p:blipFill>
          <a:blip r:embed="rId4"/>
          <a:srcRect/>
          <a:stretch>
            <a:fillRect/>
          </a:stretch>
        </p:blipFill>
        <p:spPr bwMode="auto">
          <a:xfrm>
            <a:off x="6096000" y="228600"/>
            <a:ext cx="2286000" cy="1765300"/>
          </a:xfrm>
          <a:prstGeom prst="rect">
            <a:avLst/>
          </a:prstGeom>
          <a:noFill/>
        </p:spPr>
      </p:pic>
      <p:pic>
        <p:nvPicPr>
          <p:cNvPr id="108562" name="Picture 18" descr="MCj04104330000[1]"/>
          <p:cNvPicPr>
            <a:picLocks noChangeAspect="1" noChangeArrowheads="1"/>
          </p:cNvPicPr>
          <p:nvPr/>
        </p:nvPicPr>
        <p:blipFill>
          <a:blip r:embed="rId5"/>
          <a:srcRect/>
          <a:stretch>
            <a:fillRect/>
          </a:stretch>
        </p:blipFill>
        <p:spPr bwMode="auto">
          <a:xfrm>
            <a:off x="1143000" y="3581400"/>
            <a:ext cx="2819400" cy="2290763"/>
          </a:xfrm>
          <a:prstGeom prst="rect">
            <a:avLst/>
          </a:prstGeom>
          <a:noFill/>
        </p:spPr>
      </p:pic>
      <p:pic>
        <p:nvPicPr>
          <p:cNvPr id="108565" name="Picture 21" descr="MPj0442588000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29200" y="3505200"/>
            <a:ext cx="3235325" cy="2152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8549">
                                            <p:txEl>
                                              <p:pRg st="0" end="0"/>
                                            </p:txEl>
                                          </p:spTgt>
                                        </p:tgtEl>
                                        <p:attrNameLst>
                                          <p:attrName>style.visibility</p:attrName>
                                        </p:attrNameLst>
                                      </p:cBhvr>
                                      <p:to>
                                        <p:strVal val="visible"/>
                                      </p:to>
                                    </p:set>
                                    <p:anim calcmode="lin" valueType="num">
                                      <p:cBhvr additive="base">
                                        <p:cTn id="7" dur="1000" fill="hold"/>
                                        <p:tgtEl>
                                          <p:spTgt spid="10854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8549">
                                            <p:txEl>
                                              <p:pRg st="0" end="0"/>
                                            </p:txEl>
                                          </p:spTgt>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108558"/>
                                        </p:tgtEl>
                                        <p:attrNameLst>
                                          <p:attrName>style.visibility</p:attrName>
                                        </p:attrNameLst>
                                      </p:cBhvr>
                                      <p:to>
                                        <p:strVal val="visible"/>
                                      </p:to>
                                    </p:set>
                                    <p:animEffect transition="in" filter="circle(in)">
                                      <p:cBhvr>
                                        <p:cTn id="11" dur="2000"/>
                                        <p:tgtEl>
                                          <p:spTgt spid="108558"/>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108550">
                                            <p:txEl>
                                              <p:pRg st="0" end="0"/>
                                            </p:txEl>
                                          </p:spTgt>
                                        </p:tgtEl>
                                        <p:attrNameLst>
                                          <p:attrName>style.visibility</p:attrName>
                                        </p:attrNameLst>
                                      </p:cBhvr>
                                      <p:to>
                                        <p:strVal val="visible"/>
                                      </p:to>
                                    </p:set>
                                    <p:anim calcmode="discrete" valueType="clr">
                                      <p:cBhvr override="childStyle">
                                        <p:cTn id="16" dur="80"/>
                                        <p:tgtEl>
                                          <p:spTgt spid="1085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08550">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108550">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08553">
                                            <p:txEl>
                                              <p:pRg st="0" end="0"/>
                                            </p:txEl>
                                          </p:spTgt>
                                        </p:tgtEl>
                                        <p:attrNameLst>
                                          <p:attrName>style.visibility</p:attrName>
                                        </p:attrNameLst>
                                      </p:cBhvr>
                                      <p:to>
                                        <p:strVal val="visible"/>
                                      </p:to>
                                    </p:set>
                                    <p:anim calcmode="lin" valueType="num">
                                      <p:cBhvr additive="base">
                                        <p:cTn id="23" dur="1000" fill="hold"/>
                                        <p:tgtEl>
                                          <p:spTgt spid="108553">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108553">
                                            <p:txEl>
                                              <p:pRg st="0" end="0"/>
                                            </p:txEl>
                                          </p:spTgt>
                                        </p:tgtEl>
                                        <p:attrNameLst>
                                          <p:attrName>ppt_y</p:attrName>
                                        </p:attrNameLst>
                                      </p:cBhvr>
                                      <p:tavLst>
                                        <p:tav tm="0">
                                          <p:val>
                                            <p:strVal val="#ppt_y"/>
                                          </p:val>
                                        </p:tav>
                                        <p:tav tm="100000">
                                          <p:val>
                                            <p:strVal val="#ppt_y"/>
                                          </p:val>
                                        </p:tav>
                                      </p:tavLst>
                                    </p:anim>
                                  </p:childTnLst>
                                </p:cTn>
                              </p:par>
                              <p:par>
                                <p:cTn id="25" presetID="8" presetClass="entr" presetSubtype="16" fill="hold" nodeType="withEffect">
                                  <p:stCondLst>
                                    <p:cond delay="0"/>
                                  </p:stCondLst>
                                  <p:childTnLst>
                                    <p:set>
                                      <p:cBhvr>
                                        <p:cTn id="26" dur="1" fill="hold">
                                          <p:stCondLst>
                                            <p:cond delay="0"/>
                                          </p:stCondLst>
                                        </p:cTn>
                                        <p:tgtEl>
                                          <p:spTgt spid="108565"/>
                                        </p:tgtEl>
                                        <p:attrNameLst>
                                          <p:attrName>style.visibility</p:attrName>
                                        </p:attrNameLst>
                                      </p:cBhvr>
                                      <p:to>
                                        <p:strVal val="visible"/>
                                      </p:to>
                                    </p:set>
                                    <p:animEffect transition="in" filter="diamond(in)">
                                      <p:cBhvr>
                                        <p:cTn id="27" dur="2000"/>
                                        <p:tgtEl>
                                          <p:spTgt spid="10856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08551">
                                            <p:txEl>
                                              <p:pRg st="0" end="0"/>
                                            </p:txEl>
                                          </p:spTgt>
                                        </p:tgtEl>
                                        <p:attrNameLst>
                                          <p:attrName>style.visibility</p:attrName>
                                        </p:attrNameLst>
                                      </p:cBhvr>
                                      <p:to>
                                        <p:strVal val="visible"/>
                                      </p:to>
                                    </p:set>
                                    <p:anim calcmode="lin" valueType="num">
                                      <p:cBhvr additive="base">
                                        <p:cTn id="32" dur="1000" fill="hold"/>
                                        <p:tgtEl>
                                          <p:spTgt spid="108551">
                                            <p:txEl>
                                              <p:pRg st="0" end="0"/>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108551">
                                            <p:txEl>
                                              <p:pRg st="0" end="0"/>
                                            </p:txEl>
                                          </p:spTgt>
                                        </p:tgtEl>
                                        <p:attrNameLst>
                                          <p:attrName>ppt_y</p:attrName>
                                        </p:attrNameLst>
                                      </p:cBhvr>
                                      <p:tavLst>
                                        <p:tav tm="0">
                                          <p:val>
                                            <p:strVal val="#ppt_y"/>
                                          </p:val>
                                        </p:tav>
                                        <p:tav tm="100000">
                                          <p:val>
                                            <p:strVal val="#ppt_y"/>
                                          </p:val>
                                        </p:tav>
                                      </p:tavLst>
                                    </p:anim>
                                  </p:childTnLst>
                                </p:cTn>
                              </p:par>
                              <p:par>
                                <p:cTn id="34" presetID="6" presetClass="entr" presetSubtype="16" fill="hold" nodeType="withEffect">
                                  <p:stCondLst>
                                    <p:cond delay="0"/>
                                  </p:stCondLst>
                                  <p:childTnLst>
                                    <p:set>
                                      <p:cBhvr>
                                        <p:cTn id="35" dur="1" fill="hold">
                                          <p:stCondLst>
                                            <p:cond delay="0"/>
                                          </p:stCondLst>
                                        </p:cTn>
                                        <p:tgtEl>
                                          <p:spTgt spid="108559"/>
                                        </p:tgtEl>
                                        <p:attrNameLst>
                                          <p:attrName>style.visibility</p:attrName>
                                        </p:attrNameLst>
                                      </p:cBhvr>
                                      <p:to>
                                        <p:strVal val="visible"/>
                                      </p:to>
                                    </p:set>
                                    <p:animEffect transition="in" filter="circle(in)">
                                      <p:cBhvr>
                                        <p:cTn id="36" dur="2000"/>
                                        <p:tgtEl>
                                          <p:spTgt spid="10855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8552">
                                            <p:txEl>
                                              <p:pRg st="0" end="0"/>
                                            </p:txEl>
                                          </p:spTgt>
                                        </p:tgtEl>
                                        <p:attrNameLst>
                                          <p:attrName>style.visibility</p:attrName>
                                        </p:attrNameLst>
                                      </p:cBhvr>
                                      <p:to>
                                        <p:strVal val="visible"/>
                                      </p:to>
                                    </p:set>
                                    <p:anim calcmode="lin" valueType="num">
                                      <p:cBhvr additive="base">
                                        <p:cTn id="41" dur="500" fill="hold"/>
                                        <p:tgtEl>
                                          <p:spTgt spid="10855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8552">
                                            <p:txEl>
                                              <p:pRg st="0" end="0"/>
                                            </p:txEl>
                                          </p:spTgt>
                                        </p:tgtEl>
                                        <p:attrNameLst>
                                          <p:attrName>ppt_y</p:attrName>
                                        </p:attrNameLst>
                                      </p:cBhvr>
                                      <p:tavLst>
                                        <p:tav tm="0">
                                          <p:val>
                                            <p:strVal val="1+#ppt_h/2"/>
                                          </p:val>
                                        </p:tav>
                                        <p:tav tm="100000">
                                          <p:val>
                                            <p:strVal val="#ppt_y"/>
                                          </p:val>
                                        </p:tav>
                                      </p:tavLst>
                                    </p:anim>
                                  </p:childTnLst>
                                </p:cTn>
                              </p:par>
                              <p:par>
                                <p:cTn id="43" presetID="4" presetClass="entr" presetSubtype="16" fill="hold" nodeType="withEffect">
                                  <p:stCondLst>
                                    <p:cond delay="0"/>
                                  </p:stCondLst>
                                  <p:childTnLst>
                                    <p:set>
                                      <p:cBhvr>
                                        <p:cTn id="44" dur="1" fill="hold">
                                          <p:stCondLst>
                                            <p:cond delay="0"/>
                                          </p:stCondLst>
                                        </p:cTn>
                                        <p:tgtEl>
                                          <p:spTgt spid="108562"/>
                                        </p:tgtEl>
                                        <p:attrNameLst>
                                          <p:attrName>style.visibility</p:attrName>
                                        </p:attrNameLst>
                                      </p:cBhvr>
                                      <p:to>
                                        <p:strVal val="visible"/>
                                      </p:to>
                                    </p:set>
                                    <p:animEffect transition="in" filter="box(in)">
                                      <p:cBhvr>
                                        <p:cTn id="45" dur="1000"/>
                                        <p:tgtEl>
                                          <p:spTgt spid="108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228600" y="685800"/>
            <a:ext cx="8458200" cy="3822700"/>
          </a:xfrm>
          <a:prstGeom prst="rect">
            <a:avLst/>
          </a:prstGeom>
          <a:noFill/>
          <a:ln w="9525">
            <a:noFill/>
            <a:miter lim="800000"/>
            <a:headEnd/>
            <a:tailEnd/>
          </a:ln>
          <a:effectLst/>
        </p:spPr>
        <p:txBody>
          <a:bodyPr>
            <a:spAutoFit/>
          </a:bodyPr>
          <a:lstStyle/>
          <a:p>
            <a:pPr algn="ctr">
              <a:spcBef>
                <a:spcPct val="50000"/>
              </a:spcBef>
            </a:pPr>
            <a:r>
              <a:rPr lang="en-US" sz="5400" dirty="0"/>
              <a:t>SECTION 2</a:t>
            </a:r>
          </a:p>
          <a:p>
            <a:pPr algn="ctr">
              <a:spcBef>
                <a:spcPct val="50000"/>
              </a:spcBef>
            </a:pPr>
            <a:endParaRPr lang="en-US" sz="5400" dirty="0"/>
          </a:p>
          <a:p>
            <a:pPr algn="ctr">
              <a:spcBef>
                <a:spcPct val="50000"/>
              </a:spcBef>
            </a:pPr>
            <a:r>
              <a:rPr lang="en-US" sz="4400" dirty="0">
                <a:solidFill>
                  <a:srgbClr val="CC3300"/>
                </a:solidFill>
              </a:rPr>
              <a:t>The Three Branches of State Government</a:t>
            </a:r>
          </a:p>
        </p:txBody>
      </p:sp>
      <p:sp>
        <p:nvSpPr>
          <p:cNvPr id="16389" name="Text Box 5"/>
          <p:cNvSpPr txBox="1">
            <a:spLocks noChangeArrowheads="1"/>
          </p:cNvSpPr>
          <p:nvPr/>
        </p:nvSpPr>
        <p:spPr bwMode="auto">
          <a:xfrm>
            <a:off x="7086600" y="6019800"/>
            <a:ext cx="1447800" cy="366713"/>
          </a:xfrm>
          <a:prstGeom prst="rect">
            <a:avLst/>
          </a:prstGeom>
          <a:noFill/>
          <a:ln w="9525">
            <a:noFill/>
            <a:miter lim="800000"/>
            <a:headEnd/>
            <a:tailEnd/>
          </a:ln>
          <a:effectLst/>
        </p:spPr>
        <p:txBody>
          <a:bodyPr>
            <a:spAutoFit/>
          </a:bodyPr>
          <a:lstStyle/>
          <a:p>
            <a:pPr>
              <a:spcBef>
                <a:spcPct val="50000"/>
              </a:spcBef>
            </a:pPr>
            <a:r>
              <a:rPr lang="en-US">
                <a:hlinkClick r:id="" action="ppaction://hlinkshowjump?jump=firstslide"/>
              </a:rPr>
              <a:t>Main Menu</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304800" y="754063"/>
            <a:ext cx="7696200" cy="366712"/>
          </a:xfrm>
          <a:prstGeom prst="rect">
            <a:avLst/>
          </a:prstGeom>
          <a:noFill/>
          <a:ln w="9525">
            <a:noFill/>
            <a:miter lim="800000"/>
            <a:headEnd/>
            <a:tailEnd/>
          </a:ln>
          <a:effectLst/>
        </p:spPr>
        <p:txBody>
          <a:bodyPr>
            <a:spAutoFit/>
          </a:bodyPr>
          <a:lstStyle/>
          <a:p>
            <a:pPr lvl="2">
              <a:spcBef>
                <a:spcPct val="50000"/>
              </a:spcBef>
              <a:buFont typeface="Wingdings" pitchFamily="2" charset="2"/>
              <a:buChar char="v"/>
            </a:pPr>
            <a:endParaRPr lang="en-US"/>
          </a:p>
        </p:txBody>
      </p:sp>
      <p:sp>
        <p:nvSpPr>
          <p:cNvPr id="24582" name="Text Box 6"/>
          <p:cNvSpPr txBox="1">
            <a:spLocks noChangeArrowheads="1"/>
          </p:cNvSpPr>
          <p:nvPr/>
        </p:nvSpPr>
        <p:spPr bwMode="auto">
          <a:xfrm>
            <a:off x="457200" y="304800"/>
            <a:ext cx="8077200" cy="519113"/>
          </a:xfrm>
          <a:prstGeom prst="rect">
            <a:avLst/>
          </a:prstGeom>
          <a:noFill/>
          <a:ln w="9525">
            <a:noFill/>
            <a:miter lim="800000"/>
            <a:headEnd/>
            <a:tailEnd/>
          </a:ln>
          <a:effectLst/>
        </p:spPr>
        <p:txBody>
          <a:bodyPr>
            <a:spAutoFit/>
          </a:bodyPr>
          <a:lstStyle/>
          <a:p>
            <a:pPr>
              <a:spcBef>
                <a:spcPct val="50000"/>
              </a:spcBef>
            </a:pPr>
            <a:endParaRPr lang="en-US" sz="2800"/>
          </a:p>
        </p:txBody>
      </p:sp>
      <p:sp>
        <p:nvSpPr>
          <p:cNvPr id="24583" name="Text Box 7"/>
          <p:cNvSpPr txBox="1">
            <a:spLocks noChangeArrowheads="1"/>
          </p:cNvSpPr>
          <p:nvPr/>
        </p:nvSpPr>
        <p:spPr bwMode="auto">
          <a:xfrm>
            <a:off x="228600" y="296863"/>
            <a:ext cx="8382000" cy="5732462"/>
          </a:xfrm>
          <a:prstGeom prst="rect">
            <a:avLst/>
          </a:prstGeom>
          <a:noFill/>
          <a:ln w="9525">
            <a:noFill/>
            <a:miter lim="800000"/>
            <a:headEnd/>
            <a:tailEnd/>
          </a:ln>
          <a:effectLst/>
        </p:spPr>
        <p:txBody>
          <a:bodyPr>
            <a:spAutoFit/>
          </a:bodyPr>
          <a:lstStyle/>
          <a:p>
            <a:pPr algn="ctr">
              <a:spcBef>
                <a:spcPct val="50000"/>
              </a:spcBef>
            </a:pPr>
            <a:r>
              <a:rPr lang="en-US" sz="4400"/>
              <a:t>THREE BRANCHES OF STATE GOVERNMENT</a:t>
            </a:r>
          </a:p>
          <a:p>
            <a:pPr>
              <a:spcBef>
                <a:spcPct val="50000"/>
              </a:spcBef>
            </a:pPr>
            <a:endParaRPr lang="en-US" sz="2800"/>
          </a:p>
          <a:p>
            <a:pPr algn="ctr">
              <a:spcBef>
                <a:spcPct val="50000"/>
              </a:spcBef>
              <a:buFont typeface="Wingdings" pitchFamily="2" charset="2"/>
              <a:buChar char="Ø"/>
            </a:pPr>
            <a:r>
              <a:rPr lang="en-US" sz="2800"/>
              <a:t> </a:t>
            </a:r>
            <a:r>
              <a:rPr lang="en-US" sz="3200">
                <a:solidFill>
                  <a:srgbClr val="CC3300"/>
                </a:solidFill>
              </a:rPr>
              <a:t>LEGISLATIVE</a:t>
            </a:r>
          </a:p>
          <a:p>
            <a:pPr algn="ctr">
              <a:spcBef>
                <a:spcPct val="50000"/>
              </a:spcBef>
              <a:buFont typeface="Wingdings" pitchFamily="2" charset="2"/>
              <a:buNone/>
            </a:pPr>
            <a:endParaRPr lang="en-US" sz="3200">
              <a:solidFill>
                <a:srgbClr val="CC3300"/>
              </a:solidFill>
            </a:endParaRPr>
          </a:p>
          <a:p>
            <a:pPr algn="ctr">
              <a:spcBef>
                <a:spcPct val="50000"/>
              </a:spcBef>
              <a:buFont typeface="Wingdings" pitchFamily="2" charset="2"/>
              <a:buChar char="Ø"/>
            </a:pPr>
            <a:r>
              <a:rPr lang="en-US" sz="3200">
                <a:solidFill>
                  <a:srgbClr val="0033CC"/>
                </a:solidFill>
              </a:rPr>
              <a:t>EXECUTIVE</a:t>
            </a:r>
          </a:p>
          <a:p>
            <a:pPr algn="ctr">
              <a:spcBef>
                <a:spcPct val="50000"/>
              </a:spcBef>
              <a:buFont typeface="Wingdings" pitchFamily="2" charset="2"/>
              <a:buChar char="Ø"/>
            </a:pPr>
            <a:endParaRPr lang="en-US" sz="3200">
              <a:solidFill>
                <a:srgbClr val="0033CC"/>
              </a:solidFill>
            </a:endParaRPr>
          </a:p>
          <a:p>
            <a:pPr algn="ctr">
              <a:spcBef>
                <a:spcPct val="50000"/>
              </a:spcBef>
              <a:buFont typeface="Wingdings" pitchFamily="2" charset="2"/>
              <a:buChar char="Ø"/>
            </a:pPr>
            <a:r>
              <a:rPr lang="en-US" sz="3200">
                <a:solidFill>
                  <a:srgbClr val="CC3300"/>
                </a:solidFill>
              </a:rPr>
              <a:t>JUDICIAL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3">
                                            <p:txEl>
                                              <p:pRg st="2" end="2"/>
                                            </p:txEl>
                                          </p:spTgt>
                                        </p:tgtEl>
                                        <p:attrNameLst>
                                          <p:attrName>style.visibility</p:attrName>
                                        </p:attrNameLst>
                                      </p:cBhvr>
                                      <p:to>
                                        <p:strVal val="visible"/>
                                      </p:to>
                                    </p:set>
                                    <p:anim calcmode="lin" valueType="num">
                                      <p:cBhvr additive="base">
                                        <p:cTn id="7" dur="1000" fill="hold"/>
                                        <p:tgtEl>
                                          <p:spTgt spid="2458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45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3">
                                            <p:txEl>
                                              <p:pRg st="4" end="4"/>
                                            </p:txEl>
                                          </p:spTgt>
                                        </p:tgtEl>
                                        <p:attrNameLst>
                                          <p:attrName>style.visibility</p:attrName>
                                        </p:attrNameLst>
                                      </p:cBhvr>
                                      <p:to>
                                        <p:strVal val="visible"/>
                                      </p:to>
                                    </p:set>
                                    <p:anim calcmode="lin" valueType="num">
                                      <p:cBhvr additive="base">
                                        <p:cTn id="13" dur="500" fill="hold"/>
                                        <p:tgtEl>
                                          <p:spTgt spid="2458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83">
                                            <p:txEl>
                                              <p:pRg st="6" end="6"/>
                                            </p:txEl>
                                          </p:spTgt>
                                        </p:tgtEl>
                                        <p:attrNameLst>
                                          <p:attrName>style.visibility</p:attrName>
                                        </p:attrNameLst>
                                      </p:cBhvr>
                                      <p:to>
                                        <p:strVal val="visible"/>
                                      </p:to>
                                    </p:set>
                                    <p:anim calcmode="lin" valueType="num">
                                      <p:cBhvr additive="base">
                                        <p:cTn id="19" dur="1000" fill="hold"/>
                                        <p:tgtEl>
                                          <p:spTgt spid="24583">
                                            <p:txEl>
                                              <p:pRg st="6" end="6"/>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45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 Box 6"/>
          <p:cNvSpPr txBox="1">
            <a:spLocks noChangeArrowheads="1"/>
          </p:cNvSpPr>
          <p:nvPr/>
        </p:nvSpPr>
        <p:spPr bwMode="auto">
          <a:xfrm>
            <a:off x="609600" y="2362200"/>
            <a:ext cx="7848600" cy="366713"/>
          </a:xfrm>
          <a:prstGeom prst="rect">
            <a:avLst/>
          </a:prstGeom>
          <a:noFill/>
          <a:ln w="9525">
            <a:noFill/>
            <a:miter lim="800000"/>
            <a:headEnd/>
            <a:tailEnd/>
          </a:ln>
          <a:effectLst/>
        </p:spPr>
        <p:txBody>
          <a:bodyPr>
            <a:spAutoFit/>
          </a:bodyPr>
          <a:lstStyle/>
          <a:p>
            <a:pPr>
              <a:spcBef>
                <a:spcPct val="50000"/>
              </a:spcBef>
            </a:pPr>
            <a:r>
              <a:rPr lang="en-US"/>
              <a:t>      </a:t>
            </a:r>
          </a:p>
        </p:txBody>
      </p:sp>
      <p:sp>
        <p:nvSpPr>
          <p:cNvPr id="25607" name="Text Box 7"/>
          <p:cNvSpPr txBox="1">
            <a:spLocks noChangeArrowheads="1"/>
          </p:cNvSpPr>
          <p:nvPr/>
        </p:nvSpPr>
        <p:spPr bwMode="auto">
          <a:xfrm>
            <a:off x="457200" y="304800"/>
            <a:ext cx="8458200" cy="519113"/>
          </a:xfrm>
          <a:prstGeom prst="rect">
            <a:avLst/>
          </a:prstGeom>
          <a:noFill/>
          <a:ln w="9525">
            <a:noFill/>
            <a:miter lim="800000"/>
            <a:headEnd/>
            <a:tailEnd/>
          </a:ln>
          <a:effectLst/>
        </p:spPr>
        <p:txBody>
          <a:bodyPr>
            <a:spAutoFit/>
          </a:bodyPr>
          <a:lstStyle/>
          <a:p>
            <a:pPr>
              <a:spcBef>
                <a:spcPct val="50000"/>
              </a:spcBef>
            </a:pPr>
            <a:endParaRPr lang="en-US" sz="2800"/>
          </a:p>
        </p:txBody>
      </p:sp>
      <p:sp>
        <p:nvSpPr>
          <p:cNvPr id="25608" name="Text Box 8"/>
          <p:cNvSpPr txBox="1">
            <a:spLocks noChangeArrowheads="1"/>
          </p:cNvSpPr>
          <p:nvPr/>
        </p:nvSpPr>
        <p:spPr bwMode="auto">
          <a:xfrm>
            <a:off x="457200" y="381000"/>
            <a:ext cx="8686800" cy="6370975"/>
          </a:xfrm>
          <a:prstGeom prst="rect">
            <a:avLst/>
          </a:prstGeom>
          <a:noFill/>
          <a:ln w="9525">
            <a:noFill/>
            <a:miter lim="800000"/>
            <a:headEnd/>
            <a:tailEnd/>
          </a:ln>
          <a:effectLst/>
        </p:spPr>
        <p:txBody>
          <a:bodyPr>
            <a:spAutoFit/>
          </a:bodyPr>
          <a:lstStyle/>
          <a:p>
            <a:pPr algn="ctr">
              <a:spcBef>
                <a:spcPct val="50000"/>
              </a:spcBef>
            </a:pPr>
            <a:r>
              <a:rPr lang="en-US" sz="3600" dirty="0">
                <a:solidFill>
                  <a:srgbClr val="0033CC"/>
                </a:solidFill>
              </a:rPr>
              <a:t>LEGISLATIVE BRANCH</a:t>
            </a:r>
          </a:p>
          <a:p>
            <a:pPr>
              <a:spcBef>
                <a:spcPct val="50000"/>
              </a:spcBef>
            </a:pPr>
            <a:r>
              <a:rPr lang="en-US" sz="2800" dirty="0">
                <a:solidFill>
                  <a:srgbClr val="CC3300"/>
                </a:solidFill>
              </a:rPr>
              <a:t>HOUSE OF DELEGATES</a:t>
            </a:r>
          </a:p>
          <a:p>
            <a:pPr>
              <a:spcBef>
                <a:spcPct val="50000"/>
              </a:spcBef>
              <a:buFont typeface="Wingdings" pitchFamily="2" charset="2"/>
              <a:buChar char="§"/>
            </a:pPr>
            <a:r>
              <a:rPr lang="en-US" sz="2800" dirty="0"/>
              <a:t> </a:t>
            </a:r>
            <a:r>
              <a:rPr lang="en-US" sz="2400" dirty="0"/>
              <a:t>100 members; 58 districts</a:t>
            </a:r>
          </a:p>
          <a:p>
            <a:pPr>
              <a:spcBef>
                <a:spcPct val="50000"/>
              </a:spcBef>
              <a:buFont typeface="Wingdings" pitchFamily="2" charset="2"/>
              <a:buChar char="§"/>
            </a:pPr>
            <a:r>
              <a:rPr lang="en-US" sz="2400" dirty="0"/>
              <a:t> Serve two-year terms; unlimited 				number of terms </a:t>
            </a:r>
          </a:p>
          <a:p>
            <a:pPr>
              <a:spcBef>
                <a:spcPct val="50000"/>
              </a:spcBef>
              <a:buFont typeface="Wingdings" pitchFamily="2" charset="2"/>
              <a:buChar char="§"/>
            </a:pPr>
            <a:r>
              <a:rPr lang="en-US" sz="2400" dirty="0"/>
              <a:t> Speaker of the House is the presiding official</a:t>
            </a:r>
          </a:p>
          <a:p>
            <a:pPr>
              <a:spcBef>
                <a:spcPct val="50000"/>
              </a:spcBef>
            </a:pPr>
            <a:endParaRPr lang="en-US" sz="2400" dirty="0"/>
          </a:p>
          <a:p>
            <a:pPr>
              <a:spcBef>
                <a:spcPct val="50000"/>
              </a:spcBef>
              <a:buFont typeface="Wingdings" pitchFamily="2" charset="2"/>
              <a:buNone/>
            </a:pPr>
            <a:r>
              <a:rPr lang="en-US" sz="2800" dirty="0">
                <a:solidFill>
                  <a:srgbClr val="CC3300"/>
                </a:solidFill>
              </a:rPr>
              <a:t>SENATE</a:t>
            </a:r>
          </a:p>
          <a:p>
            <a:pPr>
              <a:spcBef>
                <a:spcPct val="50000"/>
              </a:spcBef>
              <a:buFont typeface="Wingdings" pitchFamily="2" charset="2"/>
              <a:buChar char="§"/>
            </a:pPr>
            <a:r>
              <a:rPr lang="en-US" sz="2800" dirty="0"/>
              <a:t> </a:t>
            </a:r>
            <a:r>
              <a:rPr lang="en-US" sz="2400" dirty="0"/>
              <a:t>34 members; 17 districts</a:t>
            </a:r>
          </a:p>
          <a:p>
            <a:pPr>
              <a:spcBef>
                <a:spcPct val="50000"/>
              </a:spcBef>
              <a:buFont typeface="Wingdings" pitchFamily="2" charset="2"/>
              <a:buChar char="§"/>
            </a:pPr>
            <a:r>
              <a:rPr lang="en-US" sz="2400" dirty="0"/>
              <a:t> Serve 4-year terms; unlimited number of terms</a:t>
            </a:r>
          </a:p>
          <a:p>
            <a:pPr>
              <a:spcBef>
                <a:spcPct val="50000"/>
              </a:spcBef>
              <a:buFont typeface="Wingdings" pitchFamily="2" charset="2"/>
              <a:buChar char="§"/>
            </a:pPr>
            <a:r>
              <a:rPr lang="en-US" sz="2400" dirty="0"/>
              <a:t> President/Lieutenant Governor is the presiding official</a:t>
            </a:r>
          </a:p>
        </p:txBody>
      </p:sp>
      <p:pic>
        <p:nvPicPr>
          <p:cNvPr id="3" name="Picture 2">
            <a:extLst>
              <a:ext uri="{FF2B5EF4-FFF2-40B4-BE49-F238E27FC236}">
                <a16:creationId xmlns:a16="http://schemas.microsoft.com/office/drawing/2014/main" id="{BB48291F-A652-4E35-B160-5AFA67CF91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8142" y="3823245"/>
            <a:ext cx="2679493" cy="1834397"/>
          </a:xfrm>
          <a:prstGeom prst="rect">
            <a:avLst/>
          </a:prstGeom>
        </p:spPr>
      </p:pic>
      <p:pic>
        <p:nvPicPr>
          <p:cNvPr id="5" name="Picture 4">
            <a:extLst>
              <a:ext uri="{FF2B5EF4-FFF2-40B4-BE49-F238E27FC236}">
                <a16:creationId xmlns:a16="http://schemas.microsoft.com/office/drawing/2014/main" id="{B081F1CC-2927-4131-8343-6A9E6CAA04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95455" y="1143000"/>
            <a:ext cx="2884516" cy="1983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8">
                                            <p:txEl>
                                              <p:pRg st="1" end="1"/>
                                            </p:txEl>
                                          </p:spTgt>
                                        </p:tgtEl>
                                        <p:attrNameLst>
                                          <p:attrName>style.visibility</p:attrName>
                                        </p:attrNameLst>
                                      </p:cBhvr>
                                      <p:to>
                                        <p:strVal val="visible"/>
                                      </p:to>
                                    </p:set>
                                    <p:animEffect transition="in" filter="checkerboard(across)">
                                      <p:cBhvr>
                                        <p:cTn id="7" dur="500"/>
                                        <p:tgtEl>
                                          <p:spTgt spid="2560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25608">
                                            <p:txEl>
                                              <p:pRg st="2" end="2"/>
                                            </p:txEl>
                                          </p:spTgt>
                                        </p:tgtEl>
                                        <p:attrNameLst>
                                          <p:attrName>style.visibility</p:attrName>
                                        </p:attrNameLst>
                                      </p:cBhvr>
                                      <p:to>
                                        <p:strVal val="visible"/>
                                      </p:to>
                                    </p:set>
                                    <p:anim calcmode="discrete" valueType="clr">
                                      <p:cBhvr override="childStyle">
                                        <p:cTn id="12" dur="80"/>
                                        <p:tgtEl>
                                          <p:spTgt spid="2560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5608">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25608">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25608">
                                            <p:txEl>
                                              <p:pRg st="3" end="3"/>
                                            </p:txEl>
                                          </p:spTgt>
                                        </p:tgtEl>
                                        <p:attrNameLst>
                                          <p:attrName>style.visibility</p:attrName>
                                        </p:attrNameLst>
                                      </p:cBhvr>
                                      <p:to>
                                        <p:strVal val="visible"/>
                                      </p:to>
                                    </p:set>
                                    <p:anim calcmode="discrete" valueType="clr">
                                      <p:cBhvr override="childStyle">
                                        <p:cTn id="19" dur="80"/>
                                        <p:tgtEl>
                                          <p:spTgt spid="2560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608">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25608">
                                            <p:txEl>
                                              <p:pRg st="3" end="3"/>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25608">
                                            <p:txEl>
                                              <p:pRg st="4" end="4"/>
                                            </p:txEl>
                                          </p:spTgt>
                                        </p:tgtEl>
                                        <p:attrNameLst>
                                          <p:attrName>style.visibility</p:attrName>
                                        </p:attrNameLst>
                                      </p:cBhvr>
                                      <p:to>
                                        <p:strVal val="visible"/>
                                      </p:to>
                                    </p:set>
                                    <p:anim calcmode="discrete" valueType="clr">
                                      <p:cBhvr override="childStyle">
                                        <p:cTn id="26" dur="80"/>
                                        <p:tgtEl>
                                          <p:spTgt spid="2560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5608">
                                            <p:txEl>
                                              <p:pRg st="4" end="4"/>
                                            </p:txEl>
                                          </p:spTgt>
                                        </p:tgtEl>
                                        <p:attrNameLst>
                                          <p:attrName>fillcolor</p:attrName>
                                        </p:attrNameLst>
                                      </p:cBhvr>
                                      <p:tavLst>
                                        <p:tav tm="0">
                                          <p:val>
                                            <p:clrVal>
                                              <a:schemeClr val="accent2"/>
                                            </p:clrVal>
                                          </p:val>
                                        </p:tav>
                                        <p:tav tm="50000">
                                          <p:val>
                                            <p:clrVal>
                                              <a:schemeClr val="hlink"/>
                                            </p:clrVal>
                                          </p:val>
                                        </p:tav>
                                      </p:tavLst>
                                    </p:anim>
                                    <p:set>
                                      <p:cBhvr>
                                        <p:cTn id="28" dur="80"/>
                                        <p:tgtEl>
                                          <p:spTgt spid="25608">
                                            <p:txEl>
                                              <p:pRg st="4" end="4"/>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5608">
                                            <p:txEl>
                                              <p:pRg st="6" end="6"/>
                                            </p:txEl>
                                          </p:spTgt>
                                        </p:tgtEl>
                                        <p:attrNameLst>
                                          <p:attrName>style.visibility</p:attrName>
                                        </p:attrNameLst>
                                      </p:cBhvr>
                                      <p:to>
                                        <p:strVal val="visible"/>
                                      </p:to>
                                    </p:set>
                                    <p:animEffect transition="in" filter="checkerboard(across)">
                                      <p:cBhvr>
                                        <p:cTn id="33" dur="500"/>
                                        <p:tgtEl>
                                          <p:spTgt spid="25608">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25608">
                                            <p:txEl>
                                              <p:pRg st="7" end="7"/>
                                            </p:txEl>
                                          </p:spTgt>
                                        </p:tgtEl>
                                        <p:attrNameLst>
                                          <p:attrName>style.visibility</p:attrName>
                                        </p:attrNameLst>
                                      </p:cBhvr>
                                      <p:to>
                                        <p:strVal val="visible"/>
                                      </p:to>
                                    </p:set>
                                    <p:anim calcmode="discrete" valueType="clr">
                                      <p:cBhvr override="childStyle">
                                        <p:cTn id="38" dur="80"/>
                                        <p:tgtEl>
                                          <p:spTgt spid="25608">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5608">
                                            <p:txEl>
                                              <p:pRg st="7" end="7"/>
                                            </p:txEl>
                                          </p:spTgt>
                                        </p:tgtEl>
                                        <p:attrNameLst>
                                          <p:attrName>fillcolor</p:attrName>
                                        </p:attrNameLst>
                                      </p:cBhvr>
                                      <p:tavLst>
                                        <p:tav tm="0">
                                          <p:val>
                                            <p:clrVal>
                                              <a:schemeClr val="accent2"/>
                                            </p:clrVal>
                                          </p:val>
                                        </p:tav>
                                        <p:tav tm="50000">
                                          <p:val>
                                            <p:clrVal>
                                              <a:schemeClr val="hlink"/>
                                            </p:clrVal>
                                          </p:val>
                                        </p:tav>
                                      </p:tavLst>
                                    </p:anim>
                                    <p:set>
                                      <p:cBhvr>
                                        <p:cTn id="40" dur="80"/>
                                        <p:tgtEl>
                                          <p:spTgt spid="25608">
                                            <p:txEl>
                                              <p:pRg st="7" end="7"/>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25608">
                                            <p:txEl>
                                              <p:pRg st="8" end="8"/>
                                            </p:txEl>
                                          </p:spTgt>
                                        </p:tgtEl>
                                        <p:attrNameLst>
                                          <p:attrName>style.visibility</p:attrName>
                                        </p:attrNameLst>
                                      </p:cBhvr>
                                      <p:to>
                                        <p:strVal val="visible"/>
                                      </p:to>
                                    </p:set>
                                    <p:anim calcmode="discrete" valueType="clr">
                                      <p:cBhvr override="childStyle">
                                        <p:cTn id="45" dur="80"/>
                                        <p:tgtEl>
                                          <p:spTgt spid="25608">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25608">
                                            <p:txEl>
                                              <p:pRg st="8" end="8"/>
                                            </p:txEl>
                                          </p:spTgt>
                                        </p:tgtEl>
                                        <p:attrNameLst>
                                          <p:attrName>fillcolor</p:attrName>
                                        </p:attrNameLst>
                                      </p:cBhvr>
                                      <p:tavLst>
                                        <p:tav tm="0">
                                          <p:val>
                                            <p:clrVal>
                                              <a:schemeClr val="accent2"/>
                                            </p:clrVal>
                                          </p:val>
                                        </p:tav>
                                        <p:tav tm="50000">
                                          <p:val>
                                            <p:clrVal>
                                              <a:schemeClr val="hlink"/>
                                            </p:clrVal>
                                          </p:val>
                                        </p:tav>
                                      </p:tavLst>
                                    </p:anim>
                                    <p:set>
                                      <p:cBhvr>
                                        <p:cTn id="47" dur="80"/>
                                        <p:tgtEl>
                                          <p:spTgt spid="25608">
                                            <p:txEl>
                                              <p:pRg st="8" end="8"/>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nodeType="clickEffect">
                                  <p:stCondLst>
                                    <p:cond delay="0"/>
                                  </p:stCondLst>
                                  <p:iterate type="lt">
                                    <p:tmPct val="50000"/>
                                  </p:iterate>
                                  <p:childTnLst>
                                    <p:set>
                                      <p:cBhvr>
                                        <p:cTn id="51" dur="1" fill="hold">
                                          <p:stCondLst>
                                            <p:cond delay="0"/>
                                          </p:stCondLst>
                                        </p:cTn>
                                        <p:tgtEl>
                                          <p:spTgt spid="25608">
                                            <p:txEl>
                                              <p:pRg st="9" end="9"/>
                                            </p:txEl>
                                          </p:spTgt>
                                        </p:tgtEl>
                                        <p:attrNameLst>
                                          <p:attrName>style.visibility</p:attrName>
                                        </p:attrNameLst>
                                      </p:cBhvr>
                                      <p:to>
                                        <p:strVal val="visible"/>
                                      </p:to>
                                    </p:set>
                                    <p:anim calcmode="discrete" valueType="clr">
                                      <p:cBhvr override="childStyle">
                                        <p:cTn id="52" dur="80"/>
                                        <p:tgtEl>
                                          <p:spTgt spid="25608">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5608">
                                            <p:txEl>
                                              <p:pRg st="9" end="9"/>
                                            </p:txEl>
                                          </p:spTgt>
                                        </p:tgtEl>
                                        <p:attrNameLst>
                                          <p:attrName>fillcolor</p:attrName>
                                        </p:attrNameLst>
                                      </p:cBhvr>
                                      <p:tavLst>
                                        <p:tav tm="0">
                                          <p:val>
                                            <p:clrVal>
                                              <a:schemeClr val="accent2"/>
                                            </p:clrVal>
                                          </p:val>
                                        </p:tav>
                                        <p:tav tm="50000">
                                          <p:val>
                                            <p:clrVal>
                                              <a:schemeClr val="hlink"/>
                                            </p:clrVal>
                                          </p:val>
                                        </p:tav>
                                      </p:tavLst>
                                    </p:anim>
                                    <p:set>
                                      <p:cBhvr>
                                        <p:cTn id="54" dur="80"/>
                                        <p:tgtEl>
                                          <p:spTgt spid="25608">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6540</TotalTime>
  <Words>1263</Words>
  <Application>Microsoft Macintosh PowerPoint</Application>
  <PresentationFormat>On-screen Show (4:3)</PresentationFormat>
  <Paragraphs>276</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Fira Sans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 2019 Clairmont Press, Inc.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Virginia: Its Land and People</dc:title>
  <dc:subject>Chapter 2</dc:subject>
  <dc:creator>Vicki Wood</dc:creator>
  <cp:keywords/>
  <dc:description/>
  <cp:lastModifiedBy>Emmett Mullins</cp:lastModifiedBy>
  <cp:revision>93</cp:revision>
  <dcterms:created xsi:type="dcterms:W3CDTF">2010-02-10T15:51:41Z</dcterms:created>
  <dcterms:modified xsi:type="dcterms:W3CDTF">2019-06-11T20:51:10Z</dcterms:modified>
  <cp:category/>
</cp:coreProperties>
</file>