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48"/>
  </p:notesMasterIdLst>
  <p:sldIdLst>
    <p:sldId id="257" r:id="rId2"/>
    <p:sldId id="314" r:id="rId3"/>
    <p:sldId id="288" r:id="rId4"/>
    <p:sldId id="258" r:id="rId5"/>
    <p:sldId id="262" r:id="rId6"/>
    <p:sldId id="260" r:id="rId7"/>
    <p:sldId id="313" r:id="rId8"/>
    <p:sldId id="315" r:id="rId9"/>
    <p:sldId id="290" r:id="rId10"/>
    <p:sldId id="271" r:id="rId11"/>
    <p:sldId id="272" r:id="rId12"/>
    <p:sldId id="273" r:id="rId13"/>
    <p:sldId id="274" r:id="rId14"/>
    <p:sldId id="294" r:id="rId15"/>
    <p:sldId id="282" r:id="rId16"/>
    <p:sldId id="264" r:id="rId17"/>
    <p:sldId id="279" r:id="rId18"/>
    <p:sldId id="265" r:id="rId19"/>
    <p:sldId id="276" r:id="rId20"/>
    <p:sldId id="268" r:id="rId21"/>
    <p:sldId id="277" r:id="rId22"/>
    <p:sldId id="311" r:id="rId23"/>
    <p:sldId id="283" r:id="rId24"/>
    <p:sldId id="285" r:id="rId25"/>
    <p:sldId id="284" r:id="rId26"/>
    <p:sldId id="286" r:id="rId27"/>
    <p:sldId id="295" r:id="rId28"/>
    <p:sldId id="296" r:id="rId29"/>
    <p:sldId id="297" r:id="rId30"/>
    <p:sldId id="307" r:id="rId31"/>
    <p:sldId id="308" r:id="rId32"/>
    <p:sldId id="310" r:id="rId33"/>
    <p:sldId id="309" r:id="rId34"/>
    <p:sldId id="316" r:id="rId35"/>
    <p:sldId id="318" r:id="rId36"/>
    <p:sldId id="298" r:id="rId37"/>
    <p:sldId id="299" r:id="rId38"/>
    <p:sldId id="300" r:id="rId39"/>
    <p:sldId id="317" r:id="rId40"/>
    <p:sldId id="301" r:id="rId41"/>
    <p:sldId id="302" r:id="rId42"/>
    <p:sldId id="303" r:id="rId43"/>
    <p:sldId id="304" r:id="rId44"/>
    <p:sldId id="305" r:id="rId45"/>
    <p:sldId id="306" r:id="rId46"/>
    <p:sldId id="312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8"/>
  </p:normalViewPr>
  <p:slideViewPr>
    <p:cSldViewPr>
      <p:cViewPr varScale="1">
        <p:scale>
          <a:sx n="182" d="100"/>
          <a:sy n="182" d="100"/>
        </p:scale>
        <p:origin x="-25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379774A2-60A1-7E43-A120-B0FF8DA9B99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2C94BCA8-9F3D-8C4B-825A-B1FB51B9A7B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="" xmlns:a16="http://schemas.microsoft.com/office/drawing/2014/main" id="{9D99874F-1758-C140-B03B-8BA2F2369EE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="" xmlns:a16="http://schemas.microsoft.com/office/drawing/2014/main" id="{EDFCDEA0-0575-164C-8C51-F0AE0642085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="" xmlns:a16="http://schemas.microsoft.com/office/drawing/2014/main" id="{22C97124-C1FF-7941-9649-D55584A79D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51827DC-AFCB-9B4C-953F-BA6BF8DE89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78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782B92-540C-EC46-8038-A06F0607FBBE}" type="slidenum">
              <a:rPr lang="en-US"/>
              <a:pPr/>
              <a:t>1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63A503-397F-1249-BD14-BB8B4193FF80}" type="slidenum">
              <a:rPr lang="en-US"/>
              <a:pPr/>
              <a:t>10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CFCDAF-0D2A-9F4E-B517-3F9B2EAED415}" type="slidenum">
              <a:rPr lang="en-US"/>
              <a:pPr/>
              <a:t>11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ACF31E-52FA-9349-A480-BD3351C02F4E}" type="slidenum">
              <a:rPr lang="en-US"/>
              <a:pPr/>
              <a:t>12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83D229-7553-0147-B8CA-9C9203E66D53}" type="slidenum">
              <a:rPr lang="en-US"/>
              <a:pPr/>
              <a:t>13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96E297-03CB-ED46-890A-BD01A509D900}" type="slidenum">
              <a:rPr lang="en-US"/>
              <a:pPr/>
              <a:t>14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623218-F358-2147-89F0-98097CD22342}" type="slidenum">
              <a:rPr lang="en-US"/>
              <a:pPr/>
              <a:t>15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AA0B58-5A03-2A48-89B2-43FF93AA54B3}" type="slidenum">
              <a:rPr lang="en-US"/>
              <a:pPr/>
              <a:t>16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B984EA-850F-E442-A9AD-3A3AB620BE3D}" type="slidenum">
              <a:rPr lang="en-US"/>
              <a:pPr/>
              <a:t>17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76142F5-225C-6E4C-AD1B-B7EAE07F9D76}" type="slidenum">
              <a:rPr lang="en-US"/>
              <a:pPr/>
              <a:t>18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04AAB9-DB9F-F34E-A151-6F9CF50DF345}" type="slidenum">
              <a:rPr lang="en-US"/>
              <a:pPr/>
              <a:t>19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FD49D9-D833-5C40-B4F4-8857B728E523}" type="slidenum">
              <a:rPr lang="en-US"/>
              <a:pPr/>
              <a:t>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E1AB7A-2A5B-2A45-805C-1959046EBEC6}" type="slidenum">
              <a:rPr lang="en-US"/>
              <a:pPr/>
              <a:t>20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DE28EE-8CDF-E34A-B3FE-AD062C83A638}" type="slidenum">
              <a:rPr lang="en-US"/>
              <a:pPr/>
              <a:t>21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AF9D1A-F46A-EF48-B0F8-B1E7EBD92A48}" type="slidenum">
              <a:rPr lang="en-US"/>
              <a:pPr/>
              <a:t>22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1A55BE8-3940-D143-9F00-7C04CBE84223}" type="slidenum">
              <a:rPr lang="en-US"/>
              <a:pPr/>
              <a:t>23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B89F69-E2B8-0840-9602-9681EB09EE1C}" type="slidenum">
              <a:rPr lang="en-US"/>
              <a:pPr/>
              <a:t>24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F1F0B8-682F-F744-9199-D13661D3B693}" type="slidenum">
              <a:rPr lang="en-US"/>
              <a:pPr/>
              <a:t>25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D64C0A-3E5B-7B42-A694-FCE6B97B894C}" type="slidenum">
              <a:rPr lang="en-US"/>
              <a:pPr/>
              <a:t>26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D73AF5-405F-4049-A513-666C6FD18B96}" type="slidenum">
              <a:rPr lang="en-US"/>
              <a:pPr/>
              <a:t>27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1CDB30-CC32-784F-9F6E-661D44C96B06}" type="slidenum">
              <a:rPr lang="en-US"/>
              <a:pPr/>
              <a:t>28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2CC80E8-DD35-674F-BC67-07BAB4F448A5}" type="slidenum">
              <a:rPr lang="en-US"/>
              <a:pPr/>
              <a:t>29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AA6A76-D0E7-C74A-BA87-C7707568D575}" type="slidenum">
              <a:rPr lang="en-US"/>
              <a:pPr/>
              <a:t>3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877B4B-4C47-C64B-955D-4F14967A1456}" type="slidenum">
              <a:rPr lang="en-US"/>
              <a:pPr/>
              <a:t>30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06C469-2D01-2348-B46F-9967D73EEEA0}" type="slidenum">
              <a:rPr lang="en-US"/>
              <a:pPr/>
              <a:t>31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A13607-0A89-684E-88AA-C2D6198AEB96}" type="slidenum">
              <a:rPr lang="en-US"/>
              <a:pPr/>
              <a:t>32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C57F72-B3B6-2D40-A8E2-B436217FE009}" type="slidenum">
              <a:rPr lang="en-US"/>
              <a:pPr/>
              <a:t>33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C89141-EEB1-8A47-92B7-4B436E367062}" type="slidenum">
              <a:rPr lang="en-US"/>
              <a:pPr/>
              <a:t>34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59E6EA-09B6-B345-8C64-F338EDE5DF6A}" type="slidenum">
              <a:rPr lang="en-US"/>
              <a:pPr/>
              <a:t>36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4FD1F9-E6C7-9343-BAAE-7EC7C11CFC8B}" type="slidenum">
              <a:rPr lang="en-US"/>
              <a:pPr/>
              <a:t>37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597F40-FD28-A64C-84A1-19E94E2C01F0}" type="slidenum">
              <a:rPr lang="en-US"/>
              <a:pPr/>
              <a:t>38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29CF73-8831-5244-A93D-8B57C1201D29}" type="slidenum">
              <a:rPr lang="en-US"/>
              <a:pPr/>
              <a:t>39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344560-330F-EB46-BC80-38111CA157AD}" type="slidenum">
              <a:rPr lang="en-US"/>
              <a:pPr/>
              <a:t>40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9D6102-FFEB-F646-844E-2F04DA54F6EA}" type="slidenum">
              <a:rPr lang="en-US"/>
              <a:pPr/>
              <a:t>4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3A0893-482E-4245-972C-A7CA98E50B65}" type="slidenum">
              <a:rPr lang="en-US"/>
              <a:pPr/>
              <a:t>41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09872D-EC2C-9541-8140-A2A5AB01EFE3}" type="slidenum">
              <a:rPr lang="en-US"/>
              <a:pPr/>
              <a:t>42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6C8186-F278-6A4C-8821-65FFA5C90EE0}" type="slidenum">
              <a:rPr lang="en-US"/>
              <a:pPr/>
              <a:t>43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4CAB93-DA86-8A47-BAD5-CB4F4D0D50D7}" type="slidenum">
              <a:rPr lang="en-US"/>
              <a:pPr/>
              <a:t>44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DBA14E-92CC-3E4E-82CB-E5E67930BFF8}" type="slidenum">
              <a:rPr lang="en-US"/>
              <a:pPr/>
              <a:t>45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BA11A7-4CA0-C24C-B394-4BF600DEA635}" type="slidenum">
              <a:rPr lang="en-US"/>
              <a:pPr/>
              <a:t>46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29BC0F-8A2D-D44B-BF78-B1F74688697E}" type="slidenum">
              <a:rPr lang="en-US"/>
              <a:pPr/>
              <a:t>5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80BD2D-4917-5E40-9A21-1F70E1D13231}" type="slidenum">
              <a:rPr lang="en-US"/>
              <a:pPr/>
              <a:t>6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B40B77-3583-5449-8329-B13CA1BB90CB}" type="slidenum">
              <a:rPr lang="en-US"/>
              <a:pPr/>
              <a:t>7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A6F773D-2BBF-D344-BEE9-17FC25A28BCC}" type="slidenum">
              <a:rPr lang="en-US"/>
              <a:pPr/>
              <a:t>8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7C9FA5-4125-8D41-A3F1-E49234E43B24}" type="slidenum">
              <a:rPr lang="en-US"/>
              <a:pPr/>
              <a:t>9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67B5BC1-60BE-D141-9FE8-0AEFC0900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63ABA12-E7BA-0D4E-A5D5-FD4153E82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3442E8F-7FBE-8942-BEEF-CAE0FF31B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86CCED-7F6A-D04B-A96B-169534B2D7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5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67B5BC1-60BE-D141-9FE8-0AEFC0900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63ABA12-E7BA-0D4E-A5D5-FD4153E82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3442E8F-7FBE-8942-BEEF-CAE0FF31B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528B7-2851-C043-8427-6AB280692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6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67B5BC1-60BE-D141-9FE8-0AEFC0900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63ABA12-E7BA-0D4E-A5D5-FD4153E82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3442E8F-7FBE-8942-BEEF-CAE0FF31B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FE9C5C-3884-2346-B3CD-484E1CBFF1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39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67B5BC1-60BE-D141-9FE8-0AEFC0900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63ABA12-E7BA-0D4E-A5D5-FD4153E82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3442E8F-7FBE-8942-BEEF-CAE0FF31B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D96DB-BC33-2F40-8A35-8A0232A7C4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4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67B5BC1-60BE-D141-9FE8-0AEFC0900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63ABA12-E7BA-0D4E-A5D5-FD4153E82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3442E8F-7FBE-8942-BEEF-CAE0FF31B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3B6E5-18CC-A244-972C-638F4224FE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21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67B5BC1-60BE-D141-9FE8-0AEFC0900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63ABA12-E7BA-0D4E-A5D5-FD4153E82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3442E8F-7FBE-8942-BEEF-CAE0FF31B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29EF59-D27E-C14C-AB63-4D2B2D6C4C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2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467B5BC1-60BE-D141-9FE8-0AEFC0900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A63ABA12-E7BA-0D4E-A5D5-FD4153E82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93442E8F-7FBE-8942-BEEF-CAE0FF31B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502CBB-E670-6146-94A6-FDC8B1F01B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0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467B5BC1-60BE-D141-9FE8-0AEFC0900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A63ABA12-E7BA-0D4E-A5D5-FD4153E82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93442E8F-7FBE-8942-BEEF-CAE0FF31B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69385A-577E-0B41-A73D-398D6AA279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467B5BC1-60BE-D141-9FE8-0AEFC0900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A63ABA12-E7BA-0D4E-A5D5-FD4153E82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93442E8F-7FBE-8942-BEEF-CAE0FF31B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A55FCE-4962-E845-8174-AC3C6975E4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3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67B5BC1-60BE-D141-9FE8-0AEFC0900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63ABA12-E7BA-0D4E-A5D5-FD4153E82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3442E8F-7FBE-8942-BEEF-CAE0FF31B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0AC883-5DD2-8842-A25C-E954F52678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06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67B5BC1-60BE-D141-9FE8-0AEFC0900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63ABA12-E7BA-0D4E-A5D5-FD4153E82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3442E8F-7FBE-8942-BEEF-CAE0FF31B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D30DB4-FB31-4043-8FA3-A8D9B665B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5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467B5BC1-60BE-D141-9FE8-0AEFC09002A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A63ABA12-E7BA-0D4E-A5D5-FD4153E82FA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93442E8F-7FBE-8942-BEEF-CAE0FF31B5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904A392-9A50-B345-870E-F459679D654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BAE72B-D060-7941-BD05-A14A5969840F}"/>
              </a:ext>
            </a:extLst>
          </p:cNvPr>
          <p:cNvSpPr txBox="1"/>
          <p:nvPr userDrawn="1"/>
        </p:nvSpPr>
        <p:spPr>
          <a:xfrm>
            <a:off x="7559040" y="6591439"/>
            <a:ext cx="16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© 2019 Clairmont Press, Inc.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D85541C-8A7E-5447-9958-3F582A722CF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549073"/>
            <a:ext cx="897503" cy="273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4" Type="http://schemas.openxmlformats.org/officeDocument/2006/relationships/slide" Target="slide34.xml"/><Relationship Id="rId5" Type="http://schemas.openxmlformats.org/officeDocument/2006/relationships/slide" Target="slide40.xml"/><Relationship Id="rId6" Type="http://schemas.openxmlformats.org/officeDocument/2006/relationships/slide" Target="slide39.xml"/><Relationship Id="rId7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mid_continental_climate" TargetMode="External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ws.gov/refuge/canaan_valley/" TargetMode="External"/><Relationship Id="rId4" Type="http://schemas.openxmlformats.org/officeDocument/2006/relationships/slide" Target="slide18.xml"/><Relationship Id="rId5" Type="http://schemas.openxmlformats.org/officeDocument/2006/relationships/slide" Target="slide22.xml"/><Relationship Id="rId6" Type="http://schemas.openxmlformats.org/officeDocument/2006/relationships/slide" Target="slide26.xml"/><Relationship Id="rId7" Type="http://schemas.openxmlformats.org/officeDocument/2006/relationships/slide" Target="slide29.xml"/><Relationship Id="rId8" Type="http://schemas.openxmlformats.org/officeDocument/2006/relationships/slide" Target="slide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fws.gov/canaanvalley/index.html" TargetMode="External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ays_Valley,_West_Virginia" TargetMode="External"/><Relationship Id="rId4" Type="http://schemas.openxmlformats.org/officeDocument/2006/relationships/slide" Target="slide15.xml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ity-data.com/picfilesc/picc35040.php" TargetMode="External"/><Relationship Id="rId4" Type="http://schemas.openxmlformats.org/officeDocument/2006/relationships/hyperlink" Target="http://wvexp.com/index.php/Brush_Creek_Falls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lackwater_Falls_State_Park" TargetMode="External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ocahontascountywv.com/falls_of_hills_creek.aspx" TargetMode="External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gowaterfalling.com/waterfalls/kanawha.shtml" TargetMode="External"/><Relationship Id="rId4" Type="http://schemas.openxmlformats.org/officeDocument/2006/relationships/slide" Target="slide15.xml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ecacaverns.com/" TargetMode="External"/><Relationship Id="rId4" Type="http://schemas.openxmlformats.org/officeDocument/2006/relationships/hyperlink" Target="http://www.organcave.com/" TargetMode="External"/><Relationship Id="rId5" Type="http://schemas.openxmlformats.org/officeDocument/2006/relationships/hyperlink" Target="https://link.springer.com/chapter/10.1007/978-3-319-65801-8_16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lostworldcaverns.com/" TargetMode="External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okehole.com/" TargetMode="External"/><Relationship Id="rId4" Type="http://schemas.openxmlformats.org/officeDocument/2006/relationships/slide" Target="slide15.xml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ear_Rocks_Preserve" TargetMode="External"/><Relationship Id="rId4" Type="http://schemas.openxmlformats.org/officeDocument/2006/relationships/hyperlink" Target="http://en.wikipedia.org/wiki/Caudy's_Castle" TargetMode="External"/><Relationship Id="rId5" Type="http://schemas.openxmlformats.org/officeDocument/2006/relationships/hyperlink" Target="http://en.wikipedia.org/wiki/Hanging_Rocks" TargetMode="External"/><Relationship Id="rId6" Type="http://schemas.openxmlformats.org/officeDocument/2006/relationships/hyperlink" Target="http://en.wikipedia.org/wiki/Habging_Rocks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eneca_Rocks" TargetMode="External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alwoodwestvirginia.com/pinnacle_rock.htm" TargetMode="External"/><Relationship Id="rId4" Type="http://schemas.openxmlformats.org/officeDocument/2006/relationships/slide" Target="slide15.xml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iki.answers.com/Q/What_is_relative_location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Kanawha_River" TargetMode="External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urface_mining" TargetMode="External"/><Relationship Id="rId4" Type="http://schemas.openxmlformats.org/officeDocument/2006/relationships/hyperlink" Target="https://en.wikipedia.org/wiki/Hobet_Coal_Mine" TargetMode="External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hyperlink" Target="https://www.wvpublic.org/post/watch-30-years-mountaintop-removal-spread-across-appalachia%23stream/0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llNdxSJdzM" TargetMode="Externa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atlas.com/aatlas/imageg.htm" TargetMode="External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4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458200" cy="914400"/>
          </a:xfrm>
        </p:spPr>
        <p:txBody>
          <a:bodyPr/>
          <a:lstStyle/>
          <a:p>
            <a:pPr algn="l" eaLnBrk="1" hangingPunct="1"/>
            <a:r>
              <a:rPr lang="en-US" sz="4000" b="1">
                <a:latin typeface="Arial" charset="0"/>
                <a:cs typeface="Arial" charset="0"/>
              </a:rPr>
              <a:t/>
            </a:r>
            <a:br>
              <a:rPr lang="en-US" sz="4000" b="1">
                <a:latin typeface="Arial" charset="0"/>
                <a:cs typeface="Arial" charset="0"/>
              </a:rPr>
            </a:br>
            <a:endParaRPr lang="en-US" sz="4800" b="1">
              <a:latin typeface="Arial" charset="0"/>
              <a:cs typeface="Arial" charset="0"/>
            </a:endParaRP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71800"/>
            <a:ext cx="7924800" cy="3657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>
                <a:latin typeface="Arial" charset="0"/>
                <a:cs typeface="Arial" charset="0"/>
              </a:rPr>
              <a:t> Section 1   </a:t>
            </a:r>
            <a:r>
              <a:rPr lang="en-US" sz="3600" b="1">
                <a:latin typeface="Arial" charset="0"/>
                <a:cs typeface="Arial" charset="0"/>
                <a:hlinkClick r:id="" action="ppaction://hlinkshowjump?jump=nextslide"/>
              </a:rPr>
              <a:t>Location</a:t>
            </a:r>
            <a:endParaRPr lang="en-US" sz="3600" b="1"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US" sz="3600" b="1">
                <a:latin typeface="Arial" charset="0"/>
                <a:cs typeface="Arial" charset="0"/>
              </a:rPr>
              <a:t> Section 2   </a:t>
            </a:r>
            <a:r>
              <a:rPr lang="en-US" sz="3600" b="1">
                <a:latin typeface="Arial" charset="0"/>
                <a:cs typeface="Arial" charset="0"/>
                <a:hlinkClick r:id="rId3" action="ppaction://hlinksldjump"/>
              </a:rPr>
              <a:t>Place</a:t>
            </a:r>
            <a:endParaRPr lang="en-US" sz="3600" b="1"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US" sz="3600" b="1">
                <a:latin typeface="Arial" charset="0"/>
                <a:cs typeface="Arial" charset="0"/>
              </a:rPr>
              <a:t> Section 3   </a:t>
            </a:r>
            <a:r>
              <a:rPr lang="en-US" sz="3600" b="1">
                <a:latin typeface="Arial" charset="0"/>
                <a:cs typeface="Arial" charset="0"/>
                <a:hlinkClick r:id="rId4" action="ppaction://hlinksldjump"/>
              </a:rPr>
              <a:t>Human/Environmental</a:t>
            </a:r>
          </a:p>
          <a:p>
            <a:pPr eaLnBrk="1" hangingPunct="1">
              <a:buFontTx/>
              <a:buNone/>
            </a:pPr>
            <a:endParaRPr lang="en-US" sz="3600" b="1"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US" sz="3600" b="1">
                <a:latin typeface="Arial" charset="0"/>
                <a:cs typeface="Arial" charset="0"/>
              </a:rPr>
              <a:t> Section 4   </a:t>
            </a:r>
            <a:r>
              <a:rPr lang="en-US" sz="3600" b="1">
                <a:latin typeface="Arial" charset="0"/>
                <a:cs typeface="Arial" charset="0"/>
                <a:hlinkClick r:id="rId5" action="ppaction://hlinksldjump"/>
              </a:rPr>
              <a:t>M</a:t>
            </a:r>
            <a:r>
              <a:rPr lang="en-US" sz="3600" b="1">
                <a:latin typeface="Arial" charset="0"/>
                <a:cs typeface="Arial" charset="0"/>
                <a:hlinkClick r:id="rId6" action="ppaction://hlinksldjump"/>
              </a:rPr>
              <a:t>ovement</a:t>
            </a:r>
            <a:r>
              <a:rPr lang="en-US" sz="3600" b="1">
                <a:latin typeface="Arial" charset="0"/>
                <a:cs typeface="Arial" charset="0"/>
              </a:rPr>
              <a:t>			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533400" y="1524000"/>
            <a:ext cx="7712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sz="2400"/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2971800" y="4724400"/>
            <a:ext cx="2673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3600" b="1">
                <a:cs typeface="Arial" charset="0"/>
                <a:hlinkClick r:id="rId7" action="ppaction://hlinksldjump"/>
              </a:rPr>
              <a:t>Interaction</a:t>
            </a:r>
            <a:endParaRPr lang="en-US" sz="3600" b="1">
              <a:cs typeface="Arial" charset="0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362200" y="381000"/>
            <a:ext cx="449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/>
              <a:t>Chapter 5</a:t>
            </a: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1371600" y="1295400"/>
            <a:ext cx="66294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>
                <a:solidFill>
                  <a:srgbClr val="000000"/>
                </a:solidFill>
              </a:rPr>
              <a:t>The Geography of  West Virginia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5"/>
          <p:cNvSpPr txBox="1">
            <a:spLocks noChangeArrowheads="1"/>
          </p:cNvSpPr>
          <p:nvPr/>
        </p:nvSpPr>
        <p:spPr bwMode="auto">
          <a:xfrm>
            <a:off x="1203325" y="1219200"/>
            <a:ext cx="6797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/>
              <a:t>Spring</a:t>
            </a:r>
          </a:p>
        </p:txBody>
      </p:sp>
      <p:sp>
        <p:nvSpPr>
          <p:cNvPr id="32770" name="Rectangle 6"/>
          <p:cNvSpPr>
            <a:spLocks noChangeArrowheads="1"/>
          </p:cNvSpPr>
          <p:nvPr/>
        </p:nvSpPr>
        <p:spPr bwMode="auto">
          <a:xfrm>
            <a:off x="441325" y="228600"/>
            <a:ext cx="82613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cs typeface="Arial" charset="0"/>
              </a:rPr>
              <a:t>West Virginia has a </a:t>
            </a:r>
            <a:r>
              <a:rPr lang="en-US" sz="2400">
                <a:cs typeface="Arial" charset="0"/>
                <a:hlinkClick r:id="rId3"/>
              </a:rPr>
              <a:t>Humid Continental</a:t>
            </a:r>
            <a:r>
              <a:rPr lang="en-US" sz="2400">
                <a:cs typeface="Arial" charset="0"/>
              </a:rPr>
              <a:t> climate which means it has four seasons</a:t>
            </a:r>
          </a:p>
        </p:txBody>
      </p:sp>
      <p:pic>
        <p:nvPicPr>
          <p:cNvPr id="32771" name="Picture 7" descr="new-river-71468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838200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5"/>
          <p:cNvSpPr txBox="1">
            <a:spLocks noChangeArrowheads="1"/>
          </p:cNvSpPr>
          <p:nvPr/>
        </p:nvSpPr>
        <p:spPr bwMode="auto">
          <a:xfrm>
            <a:off x="1066800" y="381000"/>
            <a:ext cx="6934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/>
              <a:t>Summer</a:t>
            </a:r>
          </a:p>
        </p:txBody>
      </p:sp>
      <p:pic>
        <p:nvPicPr>
          <p:cNvPr id="34818" name="Picture 1" descr="west-virginia-1340485_128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2390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5"/>
          <p:cNvSpPr txBox="1">
            <a:spLocks noChangeArrowheads="1"/>
          </p:cNvSpPr>
          <p:nvPr/>
        </p:nvSpPr>
        <p:spPr bwMode="auto">
          <a:xfrm>
            <a:off x="990600" y="533400"/>
            <a:ext cx="6934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/>
              <a:t>Fall</a:t>
            </a:r>
          </a:p>
        </p:txBody>
      </p:sp>
      <p:pic>
        <p:nvPicPr>
          <p:cNvPr id="36866" name="Picture 1" descr="cheat-lake-1933322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516063"/>
            <a:ext cx="7756525" cy="47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5"/>
          <p:cNvSpPr txBox="1">
            <a:spLocks noChangeArrowheads="1"/>
          </p:cNvSpPr>
          <p:nvPr/>
        </p:nvSpPr>
        <p:spPr bwMode="auto">
          <a:xfrm>
            <a:off x="762000" y="533400"/>
            <a:ext cx="7543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/>
              <a:t>Winter</a:t>
            </a:r>
          </a:p>
        </p:txBody>
      </p:sp>
      <p:pic>
        <p:nvPicPr>
          <p:cNvPr id="38914" name="Picture 1" descr="west-virginia-552354_192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629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4"/>
          <p:cNvSpPr txBox="1">
            <a:spLocks noChangeArrowheads="1"/>
          </p:cNvSpPr>
          <p:nvPr/>
        </p:nvSpPr>
        <p:spPr bwMode="auto">
          <a:xfrm>
            <a:off x="647700" y="228600"/>
            <a:ext cx="7848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/>
              <a:t>West Virginia’s mountains also play a role in the state’s weather</a:t>
            </a:r>
          </a:p>
        </p:txBody>
      </p:sp>
      <p:sp>
        <p:nvSpPr>
          <p:cNvPr id="40962" name="Text Box 9"/>
          <p:cNvSpPr txBox="1">
            <a:spLocks noChangeArrowheads="1"/>
          </p:cNvSpPr>
          <p:nvPr/>
        </p:nvSpPr>
        <p:spPr bwMode="auto">
          <a:xfrm>
            <a:off x="7086600" y="6248400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hlinkClick r:id="rId3" action="ppaction://hlinksldjump"/>
              </a:rPr>
              <a:t>Place</a:t>
            </a:r>
            <a:endParaRPr lang="en-US" sz="2800"/>
          </a:p>
        </p:txBody>
      </p:sp>
      <p:pic>
        <p:nvPicPr>
          <p:cNvPr id="9114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1676400"/>
            <a:ext cx="7239000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>
                <a:latin typeface="Arial" charset="0"/>
                <a:cs typeface="Arial" charset="0"/>
              </a:rPr>
              <a:t>Besides climate, a place is defined by its natural wonders, which include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229600" cy="37639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  <a:hlinkClick r:id="rId3"/>
              </a:rPr>
              <a:t>Valleys</a:t>
            </a:r>
            <a:endParaRPr lang="en-US">
              <a:latin typeface="Arial" charset="0"/>
              <a:cs typeface="Arial" charset="0"/>
            </a:endParaRPr>
          </a:p>
          <a:p>
            <a:pPr eaLnBrk="1" hangingPunct="1"/>
            <a:r>
              <a:rPr lang="en-US">
                <a:latin typeface="Arial" charset="0"/>
                <a:cs typeface="Arial" charset="0"/>
                <a:hlinkClick r:id="rId4" action="ppaction://hlinksldjump"/>
              </a:rPr>
              <a:t>Waterfalls</a:t>
            </a:r>
            <a:endParaRPr lang="en-US">
              <a:latin typeface="Arial" charset="0"/>
              <a:cs typeface="Arial" charset="0"/>
            </a:endParaRPr>
          </a:p>
          <a:p>
            <a:pPr eaLnBrk="1" hangingPunct="1"/>
            <a:r>
              <a:rPr lang="en-US">
                <a:latin typeface="Arial" charset="0"/>
                <a:cs typeface="Arial" charset="0"/>
                <a:hlinkClick r:id="rId5" action="ppaction://hlinksldjump"/>
              </a:rPr>
              <a:t>Caves</a:t>
            </a:r>
            <a:endParaRPr lang="en-US">
              <a:latin typeface="Arial" charset="0"/>
              <a:cs typeface="Arial" charset="0"/>
            </a:endParaRPr>
          </a:p>
          <a:p>
            <a:pPr eaLnBrk="1" hangingPunct="1"/>
            <a:r>
              <a:rPr lang="en-US">
                <a:latin typeface="Arial" charset="0"/>
                <a:cs typeface="Arial" charset="0"/>
                <a:hlinkClick r:id="rId6" action="ppaction://hlinksldjump"/>
              </a:rPr>
              <a:t>Rock Formations</a:t>
            </a:r>
            <a:endParaRPr lang="en-US">
              <a:latin typeface="Arial" charset="0"/>
              <a:cs typeface="Arial" charset="0"/>
            </a:endParaRPr>
          </a:p>
          <a:p>
            <a:pPr eaLnBrk="1" hangingPunct="1"/>
            <a:r>
              <a:rPr lang="en-US">
                <a:latin typeface="Arial" charset="0"/>
                <a:cs typeface="Arial" charset="0"/>
                <a:hlinkClick r:id="rId7" action="ppaction://hlinksldjump"/>
              </a:rPr>
              <a:t>Waterways</a:t>
            </a: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6019800" y="5791200"/>
            <a:ext cx="289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/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6019800" y="5334000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hlinkClick r:id="rId8" action="ppaction://hlinksldjump"/>
              </a:rPr>
              <a:t>Place</a:t>
            </a:r>
            <a:endParaRPr lang="en-US" sz="2800"/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6172200" y="6019800"/>
            <a:ext cx="243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6"/>
          <p:cNvSpPr txBox="1">
            <a:spLocks noChangeArrowheads="1"/>
          </p:cNvSpPr>
          <p:nvPr/>
        </p:nvSpPr>
        <p:spPr bwMode="auto">
          <a:xfrm>
            <a:off x="609600" y="457200"/>
            <a:ext cx="79248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/>
              <a:t>Valleys, like </a:t>
            </a:r>
            <a:r>
              <a:rPr lang="en-US" sz="4400">
                <a:hlinkClick r:id="rId3"/>
              </a:rPr>
              <a:t>Canaan</a:t>
            </a:r>
            <a:r>
              <a:rPr lang="en-US" sz="4400"/>
              <a:t>, provide a striking contrast to the state’s mountains.</a:t>
            </a:r>
          </a:p>
        </p:txBody>
      </p:sp>
      <p:pic>
        <p:nvPicPr>
          <p:cNvPr id="45058" name="Picture 7" descr="_MG_00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478000" y="8402638"/>
            <a:ext cx="23622000" cy="156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8" descr="_MG_00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316200" y="8008938"/>
            <a:ext cx="29489400" cy="1959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" descr="west-virginia-3769271_128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063" y="2438400"/>
            <a:ext cx="68738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5"/>
          <p:cNvSpPr txBox="1">
            <a:spLocks noChangeArrowheads="1"/>
          </p:cNvSpPr>
          <p:nvPr/>
        </p:nvSpPr>
        <p:spPr bwMode="auto">
          <a:xfrm>
            <a:off x="533400" y="228600"/>
            <a:ext cx="75596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>
                <a:hlinkClick r:id="rId3"/>
              </a:rPr>
              <a:t>Teays</a:t>
            </a:r>
            <a:r>
              <a:rPr lang="en-US" sz="3600" b="1"/>
              <a:t> </a:t>
            </a:r>
            <a:r>
              <a:rPr lang="en-US" sz="3600" b="1">
                <a:solidFill>
                  <a:srgbClr val="FF0000"/>
                </a:solidFill>
              </a:rPr>
              <a:t>Valley</a:t>
            </a:r>
            <a:r>
              <a:rPr lang="en-US" sz="3600" b="1"/>
              <a:t> was once covered by an ancient river.  </a:t>
            </a:r>
          </a:p>
        </p:txBody>
      </p:sp>
      <p:sp>
        <p:nvSpPr>
          <p:cNvPr id="47106" name="Rectangle 6"/>
          <p:cNvSpPr>
            <a:spLocks noChangeArrowheads="1"/>
          </p:cNvSpPr>
          <p:nvPr/>
        </p:nvSpPr>
        <p:spPr bwMode="auto">
          <a:xfrm>
            <a:off x="1628775" y="3246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47107" name="Rectangle 8"/>
          <p:cNvSpPr>
            <a:spLocks noChangeArrowheads="1"/>
          </p:cNvSpPr>
          <p:nvPr/>
        </p:nvSpPr>
        <p:spPr bwMode="auto">
          <a:xfrm>
            <a:off x="1628775" y="3246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6324600" y="6461125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hlinkClick r:id="rId4" action="ppaction://hlinksldjump"/>
              </a:rPr>
              <a:t>Natural Wonders</a:t>
            </a:r>
            <a:endParaRPr lang="en-US" sz="2000"/>
          </a:p>
        </p:txBody>
      </p:sp>
      <p:pic>
        <p:nvPicPr>
          <p:cNvPr id="5428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4"/>
          <p:cNvSpPr txBox="1">
            <a:spLocks noChangeArrowheads="1"/>
          </p:cNvSpPr>
          <p:nvPr/>
        </p:nvSpPr>
        <p:spPr bwMode="auto">
          <a:xfrm>
            <a:off x="0" y="457200"/>
            <a:ext cx="8915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/>
              <a:t>Waterfalls add beauty to West Virginia’s natural environment.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914400" y="2057400"/>
            <a:ext cx="7162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>
                <a:hlinkClick r:id="rId3"/>
              </a:rPr>
              <a:t>Sandstone Falls</a:t>
            </a:r>
            <a:endParaRPr lang="en-US" sz="4000" b="1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143000" y="3352800"/>
            <a:ext cx="6781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>
                <a:hlinkClick r:id="rId4"/>
              </a:rPr>
              <a:t>Brush Creek Falls</a:t>
            </a:r>
            <a:endParaRPr lang="en-US" sz="40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6"/>
          <p:cNvSpPr>
            <a:spLocks noChangeArrowheads="1"/>
          </p:cNvSpPr>
          <p:nvPr/>
        </p:nvSpPr>
        <p:spPr bwMode="auto">
          <a:xfrm>
            <a:off x="381000" y="228600"/>
            <a:ext cx="8305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>
                <a:cs typeface="Arial" charset="0"/>
                <a:hlinkClick r:id="rId3"/>
              </a:rPr>
              <a:t>Blackwater Falls</a:t>
            </a:r>
            <a:r>
              <a:rPr lang="en-US" sz="2800" b="1">
                <a:cs typeface="Arial" charset="0"/>
              </a:rPr>
              <a:t>, in Tucker County, is one of the most photographed scenes in the state.</a:t>
            </a:r>
          </a:p>
        </p:txBody>
      </p:sp>
      <p:pic>
        <p:nvPicPr>
          <p:cNvPr id="51202" name="Picture 1" descr="falls-3769274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2296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4"/>
          <p:cNvSpPr txBox="1">
            <a:spLocks noChangeArrowheads="1"/>
          </p:cNvSpPr>
          <p:nvPr/>
        </p:nvSpPr>
        <p:spPr bwMode="auto">
          <a:xfrm>
            <a:off x="990600" y="1447800"/>
            <a:ext cx="7239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>
                <a:solidFill>
                  <a:schemeClr val="tx2"/>
                </a:solidFill>
              </a:rPr>
              <a:t>Section  1</a:t>
            </a:r>
          </a:p>
        </p:txBody>
      </p:sp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1295400" y="3505200"/>
            <a:ext cx="6629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</a:rPr>
              <a:t>Location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/>
          <p:cNvSpPr>
            <a:spLocks noChangeArrowheads="1"/>
          </p:cNvSpPr>
          <p:nvPr/>
        </p:nvSpPr>
        <p:spPr bwMode="auto">
          <a:xfrm>
            <a:off x="762000" y="228600"/>
            <a:ext cx="762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3600">
                <a:cs typeface="Arial" charset="0"/>
                <a:hlinkClick r:id="rId3"/>
              </a:rPr>
              <a:t>Hills Creek Falls</a:t>
            </a:r>
            <a:endParaRPr lang="en-US" sz="3600">
              <a:cs typeface="Arial" charset="0"/>
            </a:endParaRPr>
          </a:p>
        </p:txBody>
      </p:sp>
      <p:pic>
        <p:nvPicPr>
          <p:cNvPr id="53250" name="Picture 1" descr="west-virginia-71872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6"/>
          <p:cNvSpPr txBox="1">
            <a:spLocks noChangeArrowheads="1"/>
          </p:cNvSpPr>
          <p:nvPr/>
        </p:nvSpPr>
        <p:spPr bwMode="auto">
          <a:xfrm>
            <a:off x="838200" y="381000"/>
            <a:ext cx="7467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hlinkClick r:id="rId3"/>
              </a:rPr>
              <a:t>Kanawha Falls</a:t>
            </a:r>
            <a:r>
              <a:rPr lang="en-US" sz="4400"/>
              <a:t>, in Fayette County, is located on the Kanawha River.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5867400" y="6324600"/>
            <a:ext cx="304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hlinkClick r:id="rId4" action="ppaction://hlinksldjump"/>
              </a:rPr>
              <a:t>Natural Wonders</a:t>
            </a:r>
            <a:endParaRPr lang="en-US" sz="2800"/>
          </a:p>
        </p:txBody>
      </p:sp>
      <p:pic>
        <p:nvPicPr>
          <p:cNvPr id="55299" name="Picture 2" descr="Kanawha_Falls_Pano-27527(1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8305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5"/>
          <p:cNvSpPr txBox="1">
            <a:spLocks noChangeArrowheads="1"/>
          </p:cNvSpPr>
          <p:nvPr/>
        </p:nvSpPr>
        <p:spPr bwMode="auto">
          <a:xfrm>
            <a:off x="381000" y="217488"/>
            <a:ext cx="8229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/>
              <a:t>Caves are a haven for spelunkers.  In caves you find stalactites and stalagmites.</a:t>
            </a:r>
          </a:p>
        </p:txBody>
      </p:sp>
      <p:sp>
        <p:nvSpPr>
          <p:cNvPr id="57347" name="Text Box 12"/>
          <p:cNvSpPr txBox="1">
            <a:spLocks noChangeArrowheads="1"/>
          </p:cNvSpPr>
          <p:nvPr/>
        </p:nvSpPr>
        <p:spPr bwMode="auto">
          <a:xfrm flipV="1">
            <a:off x="1066800" y="4254500"/>
            <a:ext cx="731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/>
          </a:p>
        </p:txBody>
      </p:sp>
      <p:sp>
        <p:nvSpPr>
          <p:cNvPr id="57348" name="Text Box 13"/>
          <p:cNvSpPr txBox="1">
            <a:spLocks noChangeArrowheads="1"/>
          </p:cNvSpPr>
          <p:nvPr/>
        </p:nvSpPr>
        <p:spPr bwMode="auto">
          <a:xfrm>
            <a:off x="1143000" y="5791200"/>
            <a:ext cx="739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/>
          </a:p>
        </p:txBody>
      </p:sp>
      <p:sp>
        <p:nvSpPr>
          <p:cNvPr id="57349" name="Text Box 15"/>
          <p:cNvSpPr txBox="1">
            <a:spLocks noChangeArrowheads="1"/>
          </p:cNvSpPr>
          <p:nvPr/>
        </p:nvSpPr>
        <p:spPr bwMode="auto">
          <a:xfrm>
            <a:off x="685800" y="6096000"/>
            <a:ext cx="7772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/>
          </a:p>
        </p:txBody>
      </p:sp>
      <p:sp>
        <p:nvSpPr>
          <p:cNvPr id="57350" name="Text Box 17"/>
          <p:cNvSpPr txBox="1">
            <a:spLocks noChangeArrowheads="1"/>
          </p:cNvSpPr>
          <p:nvPr/>
        </p:nvSpPr>
        <p:spPr bwMode="auto">
          <a:xfrm>
            <a:off x="6705600" y="4564063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/>
          </a:p>
        </p:txBody>
      </p:sp>
      <p:sp>
        <p:nvSpPr>
          <p:cNvPr id="130069" name="Rectangle 21"/>
          <p:cNvSpPr>
            <a:spLocks noChangeArrowheads="1"/>
          </p:cNvSpPr>
          <p:nvPr/>
        </p:nvSpPr>
        <p:spPr bwMode="auto">
          <a:xfrm>
            <a:off x="1219200" y="1524000"/>
            <a:ext cx="676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cs typeface="Arial" charset="0"/>
              </a:rPr>
              <a:t>Calcium carbonate deposits which hang from the roof of the cave</a:t>
            </a:r>
          </a:p>
        </p:txBody>
      </p:sp>
      <p:sp>
        <p:nvSpPr>
          <p:cNvPr id="130072" name="Rectangle 24"/>
          <p:cNvSpPr>
            <a:spLocks noChangeArrowheads="1"/>
          </p:cNvSpPr>
          <p:nvPr/>
        </p:nvSpPr>
        <p:spPr bwMode="auto">
          <a:xfrm>
            <a:off x="609600" y="5867400"/>
            <a:ext cx="146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Stalagmites</a:t>
            </a:r>
          </a:p>
        </p:txBody>
      </p:sp>
      <p:sp>
        <p:nvSpPr>
          <p:cNvPr id="130073" name="Rectangle 25"/>
          <p:cNvSpPr>
            <a:spLocks noChangeArrowheads="1"/>
          </p:cNvSpPr>
          <p:nvPr/>
        </p:nvSpPr>
        <p:spPr bwMode="auto">
          <a:xfrm>
            <a:off x="990600" y="6248400"/>
            <a:ext cx="710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Calcium carbonate deposits which build up from the floor of the cave</a:t>
            </a:r>
          </a:p>
        </p:txBody>
      </p:sp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685800" y="12192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b="1"/>
              <a:t>Stalactites</a:t>
            </a:r>
          </a:p>
        </p:txBody>
      </p:sp>
      <p:pic>
        <p:nvPicPr>
          <p:cNvPr id="57355" name="Picture 2" descr="1200px-Labeled_speleothem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001838"/>
            <a:ext cx="70104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30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0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30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0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0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130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69" grpId="0"/>
      <p:bldP spid="130069" grpId="1"/>
      <p:bldP spid="130072" grpId="0"/>
      <p:bldP spid="130072" grpId="1"/>
      <p:bldP spid="130073" grpId="0"/>
      <p:bldP spid="13007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457200" y="1828800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hlinkClick r:id="rId3"/>
              </a:rPr>
              <a:t>Seneca Caverns</a:t>
            </a:r>
            <a:endParaRPr lang="en-US" sz="4400"/>
          </a:p>
        </p:txBody>
      </p:sp>
      <p:sp>
        <p:nvSpPr>
          <p:cNvPr id="59394" name="Text Box 6"/>
          <p:cNvSpPr txBox="1">
            <a:spLocks noChangeArrowheads="1"/>
          </p:cNvSpPr>
          <p:nvPr/>
        </p:nvSpPr>
        <p:spPr bwMode="auto">
          <a:xfrm>
            <a:off x="762000" y="381000"/>
            <a:ext cx="746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/>
              <a:t>Caves include</a:t>
            </a: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2819400" y="3352800"/>
            <a:ext cx="41179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cs typeface="Arial" charset="0"/>
                <a:hlinkClick r:id="rId4"/>
              </a:rPr>
              <a:t>Organ  Cave</a:t>
            </a:r>
            <a:endParaRPr lang="en-US" sz="4400">
              <a:cs typeface="Arial" charset="0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2362200" y="4724400"/>
            <a:ext cx="6248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4400">
                <a:cs typeface="Arial" charset="0"/>
                <a:hlinkClick r:id="rId5"/>
              </a:rPr>
              <a:t>Scott Hollow  Cave</a:t>
            </a:r>
            <a:endParaRPr lang="en-US" sz="4400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2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2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/>
      <p:bldP spid="624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4"/>
          <p:cNvSpPr txBox="1">
            <a:spLocks noChangeArrowheads="1"/>
          </p:cNvSpPr>
          <p:nvPr/>
        </p:nvSpPr>
        <p:spPr bwMode="auto">
          <a:xfrm>
            <a:off x="1371600" y="381000"/>
            <a:ext cx="7010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>
                <a:hlinkClick r:id="rId3"/>
              </a:rPr>
              <a:t>Lost World Caverns</a:t>
            </a:r>
            <a:endParaRPr lang="en-US" sz="4000" b="1"/>
          </a:p>
        </p:txBody>
      </p:sp>
      <p:sp>
        <p:nvSpPr>
          <p:cNvPr id="61442" name="Rectangle 5"/>
          <p:cNvSpPr>
            <a:spLocks noChangeArrowheads="1"/>
          </p:cNvSpPr>
          <p:nvPr/>
        </p:nvSpPr>
        <p:spPr bwMode="auto">
          <a:xfrm>
            <a:off x="2784475" y="3246438"/>
            <a:ext cx="568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>
              <a:cs typeface="Arial" charset="0"/>
            </a:endParaRPr>
          </a:p>
        </p:txBody>
      </p:sp>
      <p:pic>
        <p:nvPicPr>
          <p:cNvPr id="61443" name="Picture 1" descr="3757294294_71a7ae1f1e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213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6"/>
          <p:cNvSpPr txBox="1">
            <a:spLocks noChangeArrowheads="1"/>
          </p:cNvSpPr>
          <p:nvPr/>
        </p:nvSpPr>
        <p:spPr bwMode="auto">
          <a:xfrm>
            <a:off x="533400" y="533400"/>
            <a:ext cx="8077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>
                <a:hlinkClick r:id="rId3"/>
              </a:rPr>
              <a:t>Smokehole  Caverns</a:t>
            </a:r>
            <a:endParaRPr lang="en-US" sz="4000" b="1"/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5638800" y="6172200"/>
            <a:ext cx="320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hlinkClick r:id="rId4" action="ppaction://hlinksldjump"/>
              </a:rPr>
              <a:t>Natural Wonders</a:t>
            </a:r>
            <a:endParaRPr lang="en-US" sz="2800"/>
          </a:p>
        </p:txBody>
      </p:sp>
      <p:pic>
        <p:nvPicPr>
          <p:cNvPr id="63491" name="Picture 1" descr="Smoke_Hole_Cavern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37357" y="1650206"/>
            <a:ext cx="49530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4"/>
          <p:cNvSpPr txBox="1">
            <a:spLocks noChangeArrowheads="1"/>
          </p:cNvSpPr>
          <p:nvPr/>
        </p:nvSpPr>
        <p:spPr bwMode="auto">
          <a:xfrm>
            <a:off x="914400" y="22860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/>
          </a:p>
        </p:txBody>
      </p:sp>
      <p:sp>
        <p:nvSpPr>
          <p:cNvPr id="65538" name="Text Box 6"/>
          <p:cNvSpPr txBox="1">
            <a:spLocks noChangeArrowheads="1"/>
          </p:cNvSpPr>
          <p:nvPr/>
        </p:nvSpPr>
        <p:spPr bwMode="auto">
          <a:xfrm>
            <a:off x="609600" y="304800"/>
            <a:ext cx="7620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/>
              <a:t>Rock formations are another natural wonder.</a:t>
            </a: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304800" y="1216025"/>
            <a:ext cx="838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>
                <a:hlinkClick r:id="rId3"/>
              </a:rPr>
              <a:t>Bear Rock Preserve</a:t>
            </a:r>
            <a:endParaRPr lang="en-US" sz="4000"/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1981200" y="2209800"/>
            <a:ext cx="533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hlinkClick r:id="rId4"/>
              </a:rPr>
              <a:t>Caudy’s Castle</a:t>
            </a:r>
            <a:endParaRPr lang="en-US" sz="4400"/>
          </a:p>
        </p:txBody>
      </p:sp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2057400" y="3505200"/>
            <a:ext cx="5410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>
                <a:hlinkClick r:id="rId5"/>
              </a:rPr>
              <a:t>Hanging Rocks</a:t>
            </a:r>
            <a:endParaRPr lang="en-US" sz="4400"/>
          </a:p>
        </p:txBody>
      </p:sp>
      <p:sp>
        <p:nvSpPr>
          <p:cNvPr id="65542" name="Rectangle 12">
            <a:hlinkClick r:id="rId6"/>
          </p:cNvPr>
          <p:cNvSpPr>
            <a:spLocks noChangeArrowheads="1"/>
          </p:cNvSpPr>
          <p:nvPr/>
        </p:nvSpPr>
        <p:spPr bwMode="auto">
          <a:xfrm>
            <a:off x="-833438" y="33432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2000">
              <a:cs typeface="Arial" charset="0"/>
            </a:endParaRPr>
          </a:p>
        </p:txBody>
      </p:sp>
      <p:sp>
        <p:nvSpPr>
          <p:cNvPr id="65543" name="Rectangle 15"/>
          <p:cNvSpPr>
            <a:spLocks noChangeArrowheads="1"/>
          </p:cNvSpPr>
          <p:nvPr/>
        </p:nvSpPr>
        <p:spPr bwMode="auto">
          <a:xfrm>
            <a:off x="-4392613" y="33924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1600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8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8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4"/>
          <p:cNvSpPr txBox="1">
            <a:spLocks noChangeArrowheads="1"/>
          </p:cNvSpPr>
          <p:nvPr/>
        </p:nvSpPr>
        <p:spPr bwMode="auto">
          <a:xfrm>
            <a:off x="838200" y="609600"/>
            <a:ext cx="731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hlinkClick r:id="rId3"/>
              </a:rPr>
              <a:t>Seneca Rocks</a:t>
            </a:r>
            <a:endParaRPr lang="en-US" sz="4400"/>
          </a:p>
        </p:txBody>
      </p:sp>
      <p:pic>
        <p:nvPicPr>
          <p:cNvPr id="95241" name="Picture 9" descr="SenecaRocks-def-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70342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4"/>
          <p:cNvSpPr txBox="1">
            <a:spLocks noChangeArrowheads="1"/>
          </p:cNvSpPr>
          <p:nvPr/>
        </p:nvSpPr>
        <p:spPr bwMode="auto">
          <a:xfrm>
            <a:off x="1066800" y="304800"/>
            <a:ext cx="762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hlinkClick r:id="rId3"/>
              </a:rPr>
              <a:t>Pinnacle  Rock</a:t>
            </a:r>
            <a:endParaRPr lang="en-US" sz="4400"/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6172200" y="6338888"/>
            <a:ext cx="2971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hlinkClick r:id="rId4" action="ppaction://hlinksldjump"/>
              </a:rPr>
              <a:t>Natural Wonders</a:t>
            </a:r>
            <a:endParaRPr lang="en-US" sz="2800"/>
          </a:p>
        </p:txBody>
      </p:sp>
      <p:pic>
        <p:nvPicPr>
          <p:cNvPr id="69635" name="Picture 1" descr="Pinnacle_Rock_State_Park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6400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5438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/>
              <a:t>West Virginia has a number of waterways, including rivers and lakes.</a:t>
            </a:r>
          </a:p>
        </p:txBody>
      </p:sp>
      <p:sp>
        <p:nvSpPr>
          <p:cNvPr id="71682" name="Rectangle 7"/>
          <p:cNvSpPr>
            <a:spLocks noChangeArrowheads="1"/>
          </p:cNvSpPr>
          <p:nvPr/>
        </p:nvSpPr>
        <p:spPr bwMode="auto">
          <a:xfrm>
            <a:off x="-152400" y="31702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2800">
              <a:cs typeface="Arial" charset="0"/>
            </a:endParaRPr>
          </a:p>
        </p:txBody>
      </p:sp>
      <p:sp>
        <p:nvSpPr>
          <p:cNvPr id="71683" name="Text Box 10"/>
          <p:cNvSpPr txBox="1">
            <a:spLocks noChangeArrowheads="1"/>
          </p:cNvSpPr>
          <p:nvPr/>
        </p:nvSpPr>
        <p:spPr bwMode="auto">
          <a:xfrm flipV="1">
            <a:off x="3733800" y="4419600"/>
            <a:ext cx="205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/>
          </a:p>
        </p:txBody>
      </p:sp>
      <p:pic>
        <p:nvPicPr>
          <p:cNvPr id="71684" name="Picture 11" descr="WV_Ch01_Map_07_LakeRiver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525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4572000" y="152400"/>
            <a:ext cx="4572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</a:rPr>
              <a:t>West Virginia Lakes and Rivers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09600" y="2514600"/>
            <a:ext cx="7620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</a:rPr>
              <a:t>Location</a:t>
            </a:r>
            <a:r>
              <a:rPr lang="en-US" sz="3600" b="1"/>
              <a:t> can be shown in a number of ways.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838200" y="4419600"/>
            <a:ext cx="762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/>
              <a:t>From general </a:t>
            </a:r>
            <a:r>
              <a:rPr lang="en-US" sz="3600" b="1">
                <a:hlinkClick r:id="rId3"/>
              </a:rPr>
              <a:t>relative location</a:t>
            </a:r>
            <a:r>
              <a:rPr lang="en-US" sz="3600" b="1"/>
              <a:t> . . .</a:t>
            </a:r>
          </a:p>
        </p:txBody>
      </p: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533400" y="381000"/>
            <a:ext cx="8153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>
                <a:cs typeface="Arial" charset="0"/>
              </a:rPr>
              <a:t>A very basic geographical skill is to describe where a place is located.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/>
      <p:bldP spid="737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5"/>
          <p:cNvSpPr txBox="1">
            <a:spLocks noChangeArrowheads="1"/>
          </p:cNvSpPr>
          <p:nvPr/>
        </p:nvSpPr>
        <p:spPr bwMode="auto">
          <a:xfrm>
            <a:off x="609600" y="228600"/>
            <a:ext cx="8153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/>
              <a:t>North Branch of the South Fork of the Potomac River</a:t>
            </a:r>
          </a:p>
        </p:txBody>
      </p:sp>
      <p:pic>
        <p:nvPicPr>
          <p:cNvPr id="73730" name="Picture 1" descr="3xaxxsp7zuv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943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5"/>
          <p:cNvSpPr txBox="1">
            <a:spLocks noChangeArrowheads="1"/>
          </p:cNvSpPr>
          <p:nvPr/>
        </p:nvSpPr>
        <p:spPr bwMode="auto">
          <a:xfrm>
            <a:off x="1524000" y="533400"/>
            <a:ext cx="632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/>
              <a:t>Greenbrier River</a:t>
            </a:r>
          </a:p>
        </p:txBody>
      </p:sp>
      <p:pic>
        <p:nvPicPr>
          <p:cNvPr id="1218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41910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4"/>
          <p:cNvSpPr txBox="1">
            <a:spLocks noChangeArrowheads="1"/>
          </p:cNvSpPr>
          <p:nvPr/>
        </p:nvSpPr>
        <p:spPr bwMode="auto">
          <a:xfrm>
            <a:off x="1219200" y="669925"/>
            <a:ext cx="6629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>
                <a:hlinkClick r:id="rId3"/>
              </a:rPr>
              <a:t>Kanawha River</a:t>
            </a:r>
            <a:endParaRPr lang="en-US" sz="4000" b="1"/>
          </a:p>
        </p:txBody>
      </p:sp>
      <p:pic>
        <p:nvPicPr>
          <p:cNvPr id="12801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757363"/>
            <a:ext cx="7419975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5"/>
          <p:cNvSpPr txBox="1">
            <a:spLocks noChangeArrowheads="1"/>
          </p:cNvSpPr>
          <p:nvPr/>
        </p:nvSpPr>
        <p:spPr bwMode="auto">
          <a:xfrm>
            <a:off x="609600" y="304800"/>
            <a:ext cx="815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/>
              <a:t>Summersville  Lake</a:t>
            </a: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5791200" y="6019800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hlinkClick r:id="rId3" action="ppaction://hlinksldjump"/>
              </a:rPr>
              <a:t>Natural Wonders</a:t>
            </a:r>
            <a:endParaRPr lang="en-US" sz="2800"/>
          </a:p>
        </p:txBody>
      </p:sp>
      <p:pic>
        <p:nvPicPr>
          <p:cNvPr id="1239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239000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3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4"/>
          <p:cNvSpPr txBox="1">
            <a:spLocks noChangeArrowheads="1"/>
          </p:cNvSpPr>
          <p:nvPr/>
        </p:nvSpPr>
        <p:spPr bwMode="auto">
          <a:xfrm>
            <a:off x="1447800" y="1600200"/>
            <a:ext cx="5867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/>
              <a:t>Section 3</a:t>
            </a:r>
          </a:p>
        </p:txBody>
      </p:sp>
      <p:sp>
        <p:nvSpPr>
          <p:cNvPr id="81922" name="Text Box 5"/>
          <p:cNvSpPr txBox="1">
            <a:spLocks noChangeArrowheads="1"/>
          </p:cNvSpPr>
          <p:nvPr/>
        </p:nvSpPr>
        <p:spPr bwMode="auto">
          <a:xfrm>
            <a:off x="1524000" y="3505200"/>
            <a:ext cx="6248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800" b="1"/>
          </a:p>
        </p:txBody>
      </p:sp>
      <p:sp>
        <p:nvSpPr>
          <p:cNvPr id="81923" name="Text Box 6"/>
          <p:cNvSpPr txBox="1">
            <a:spLocks noChangeArrowheads="1"/>
          </p:cNvSpPr>
          <p:nvPr/>
        </p:nvSpPr>
        <p:spPr bwMode="auto">
          <a:xfrm>
            <a:off x="381000" y="3581400"/>
            <a:ext cx="83058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</a:rPr>
              <a:t>Human/Environmental Interaction</a:t>
            </a:r>
          </a:p>
        </p:txBody>
      </p:sp>
      <p:sp>
        <p:nvSpPr>
          <p:cNvPr id="81924" name="Rectangle 7"/>
          <p:cNvSpPr>
            <a:spLocks noChangeArrowheads="1"/>
          </p:cNvSpPr>
          <p:nvPr/>
        </p:nvSpPr>
        <p:spPr bwMode="auto">
          <a:xfrm>
            <a:off x="7086600" y="5943600"/>
            <a:ext cx="1314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cs typeface="Arial" charset="0"/>
                <a:hlinkClick r:id="" action="ppaction://hlinkshowjump?jump=firstslide"/>
              </a:rPr>
              <a:t>Main Menu</a:t>
            </a:r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Box 2"/>
          <p:cNvSpPr txBox="1">
            <a:spLocks noChangeArrowheads="1"/>
          </p:cNvSpPr>
          <p:nvPr/>
        </p:nvSpPr>
        <p:spPr bwMode="auto">
          <a:xfrm>
            <a:off x="2209800" y="152400"/>
            <a:ext cx="4343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1">
                <a:solidFill>
                  <a:srgbClr val="FF0000"/>
                </a:solidFill>
              </a:rPr>
              <a:t>The Environment and             Industrial Growth</a:t>
            </a:r>
          </a:p>
        </p:txBody>
      </p:sp>
      <p:pic>
        <p:nvPicPr>
          <p:cNvPr id="72707" name="Picture 2" descr="Image result for public domain coal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575" y="1555750"/>
            <a:ext cx="17621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 descr="http://www.chemicalswv.com/App_Media/Assets/images/development/industries/chemicals/industry-header-chemical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"/>
          <a:stretch>
            <a:fillRect/>
          </a:stretch>
        </p:blipFill>
        <p:spPr bwMode="auto">
          <a:xfrm>
            <a:off x="661988" y="2146300"/>
            <a:ext cx="2408237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Box 4"/>
          <p:cNvSpPr txBox="1">
            <a:spLocks noChangeArrowheads="1"/>
          </p:cNvSpPr>
          <p:nvPr/>
        </p:nvSpPr>
        <p:spPr bwMode="auto">
          <a:xfrm>
            <a:off x="685800" y="982663"/>
            <a:ext cx="81915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West Virginia’s natural resources helped industries to grow.</a:t>
            </a:r>
          </a:p>
        </p:txBody>
      </p:sp>
      <p:pic>
        <p:nvPicPr>
          <p:cNvPr id="72710" name="Picture 8" descr="Brown Firewoo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547813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TextBox 1"/>
          <p:cNvSpPr txBox="1">
            <a:spLocks noChangeArrowheads="1"/>
          </p:cNvSpPr>
          <p:nvPr/>
        </p:nvSpPr>
        <p:spPr bwMode="auto">
          <a:xfrm>
            <a:off x="901700" y="4799013"/>
            <a:ext cx="73406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However, the growth of some of those industries have impacted the state’s environment negatively</a:t>
            </a:r>
            <a:r>
              <a:rPr lang="en-US" sz="1800"/>
              <a:t>.</a:t>
            </a:r>
          </a:p>
        </p:txBody>
      </p:sp>
      <p:pic>
        <p:nvPicPr>
          <p:cNvPr id="72712" name="Picture 10" descr="https://upload.wikimedia.org/wikipedia/en/4/4a/Propane-burner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3038" y="2890838"/>
            <a:ext cx="1985962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4" name="Picture 10" descr="https://upload.wikimedia.org/wikipedia/commons/thumb/8/8a/Nrborderborderentrythreecolorsmay05-1-.JPG/300px-Nrborderborderentrythreecolorsmay05-1-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419475"/>
            <a:ext cx="180975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  <p:bldP spid="727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8305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/>
              <a:t>The geographic theme of </a:t>
            </a:r>
            <a:r>
              <a:rPr lang="en-US" sz="2800" b="1">
                <a:solidFill>
                  <a:srgbClr val="FF0000"/>
                </a:solidFill>
              </a:rPr>
              <a:t>Human/Environmental Interaction</a:t>
            </a:r>
            <a:r>
              <a:rPr lang="en-US" sz="2800" b="1"/>
              <a:t> describes how humans use, affect, and are affected by their environment.</a:t>
            </a:r>
            <a:endParaRPr lang="en-US" sz="2800" b="1" u="sng"/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381000" y="1828800"/>
            <a:ext cx="853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</a:rPr>
              <a:t>Animals like the wolf once thrived, but hunters and government bounties made them extinct in West Virginia.</a:t>
            </a:r>
          </a:p>
        </p:txBody>
      </p:sp>
      <p:sp>
        <p:nvSpPr>
          <p:cNvPr id="84995" name="Text Box 8"/>
          <p:cNvSpPr txBox="1">
            <a:spLocks noChangeArrowheads="1"/>
          </p:cNvSpPr>
          <p:nvPr/>
        </p:nvSpPr>
        <p:spPr bwMode="auto">
          <a:xfrm flipH="1">
            <a:off x="4191000" y="4343400"/>
            <a:ext cx="12192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000" b="1"/>
          </a:p>
          <a:p>
            <a:pPr eaLnBrk="1" hangingPunct="1">
              <a:spcBef>
                <a:spcPct val="50000"/>
              </a:spcBef>
            </a:pPr>
            <a:endParaRPr lang="en-US" sz="4000" b="1"/>
          </a:p>
        </p:txBody>
      </p:sp>
      <p:pic>
        <p:nvPicPr>
          <p:cNvPr id="10138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69342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1371600" y="6019800"/>
            <a:ext cx="247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accent1"/>
                </a:solidFill>
                <a:cs typeface="Arial" charset="0"/>
              </a:rPr>
              <a:t>Photo by Todd Ryburn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4"/>
          <p:cNvSpPr txBox="1">
            <a:spLocks noChangeArrowheads="1"/>
          </p:cNvSpPr>
          <p:nvPr/>
        </p:nvSpPr>
        <p:spPr bwMode="auto">
          <a:xfrm>
            <a:off x="155575" y="207963"/>
            <a:ext cx="8832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As mining became more profitable, companies began to look for an easier way to extract coal.  The result was surface mining (</a:t>
            </a:r>
            <a:r>
              <a:rPr lang="en-US" sz="2000" b="1">
                <a:hlinkClick r:id="rId3"/>
              </a:rPr>
              <a:t>strip mining</a:t>
            </a:r>
            <a:r>
              <a:rPr lang="en-US" sz="2000" b="1"/>
              <a:t>) which has changed the look of the state</a:t>
            </a:r>
          </a:p>
        </p:txBody>
      </p:sp>
      <p:sp>
        <p:nvSpPr>
          <p:cNvPr id="103438" name="Text Box 14"/>
          <p:cNvSpPr txBox="1">
            <a:spLocks noChangeArrowheads="1"/>
          </p:cNvSpPr>
          <p:nvPr/>
        </p:nvSpPr>
        <p:spPr bwMode="auto">
          <a:xfrm>
            <a:off x="2590800" y="1200150"/>
            <a:ext cx="381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hlinkClick r:id="rId4"/>
              </a:rPr>
              <a:t>Hobet 21</a:t>
            </a:r>
            <a:endParaRPr lang="en-US" sz="2800"/>
          </a:p>
        </p:txBody>
      </p:sp>
      <p:pic>
        <p:nvPicPr>
          <p:cNvPr id="103442" name="Picture 18" descr="Hobet-21 Mine, West Virgini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739900"/>
            <a:ext cx="42672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44" name="Text Box 20"/>
          <p:cNvSpPr txBox="1">
            <a:spLocks noChangeArrowheads="1"/>
          </p:cNvSpPr>
          <p:nvPr/>
        </p:nvSpPr>
        <p:spPr bwMode="auto">
          <a:xfrm>
            <a:off x="990600" y="4656138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Satellite picture 1987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5562600" y="463867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cs typeface="Arial" charset="0"/>
              </a:rPr>
              <a:t>Satellite picture 2002</a:t>
            </a:r>
          </a:p>
        </p:txBody>
      </p:sp>
      <p:pic>
        <p:nvPicPr>
          <p:cNvPr id="103446" name="Picture 22" descr="Hobet-21 Mine, West Virgini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1"/>
          <a:stretch>
            <a:fillRect/>
          </a:stretch>
        </p:blipFill>
        <p:spPr bwMode="auto">
          <a:xfrm>
            <a:off x="155575" y="1763713"/>
            <a:ext cx="449580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47800" y="5138738"/>
            <a:ext cx="678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b="1"/>
              <a:t>To see how strip mining changes the landscape around the Hobet mine over time, go to  </a:t>
            </a:r>
            <a:r>
              <a:rPr lang="en-US" sz="1800">
                <a:hlinkClick r:id="rId7"/>
              </a:rPr>
              <a:t>https://www.wvpublic.org/post/watch-30-years-mountaintop-removal-spread-across-appalachia#stream/0</a:t>
            </a:r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03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3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3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03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3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3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8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762000" y="304800"/>
            <a:ext cx="7772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/>
              <a:t>Building dams on rivers to prevent flooding has created man-made lakes.  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6400800" y="5780088"/>
            <a:ext cx="2362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hlinkClick r:id="" action="ppaction://hlinkshowjump?jump=firstslide"/>
              </a:rPr>
              <a:t>Main Menu</a:t>
            </a:r>
            <a:endParaRPr lang="en-US" sz="2800" b="1"/>
          </a:p>
        </p:txBody>
      </p:sp>
      <p:sp>
        <p:nvSpPr>
          <p:cNvPr id="89091" name="Text Box 12"/>
          <p:cNvSpPr txBox="1">
            <a:spLocks noChangeArrowheads="1"/>
          </p:cNvSpPr>
          <p:nvPr/>
        </p:nvSpPr>
        <p:spPr bwMode="auto">
          <a:xfrm>
            <a:off x="914400" y="1436688"/>
            <a:ext cx="7620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sz="2800"/>
          </a:p>
        </p:txBody>
      </p:sp>
      <p:sp>
        <p:nvSpPr>
          <p:cNvPr id="105485" name="Rectangle 13"/>
          <p:cNvSpPr>
            <a:spLocks noChangeArrowheads="1"/>
          </p:cNvSpPr>
          <p:nvPr/>
        </p:nvSpPr>
        <p:spPr bwMode="auto">
          <a:xfrm>
            <a:off x="7620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cs typeface="Arial" charset="0"/>
              </a:rPr>
              <a:t>These lakes provide recreational activities.</a:t>
            </a:r>
          </a:p>
        </p:txBody>
      </p:sp>
      <p:pic>
        <p:nvPicPr>
          <p:cNvPr id="10548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506663"/>
            <a:ext cx="411480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4191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64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5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64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5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64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3" grpId="0"/>
      <p:bldP spid="10548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1295400" y="1981200"/>
            <a:ext cx="579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/>
              <a:t>Section  4</a:t>
            </a: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1524000" y="3962400"/>
            <a:ext cx="5791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</a:rPr>
              <a:t>Movement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5"/>
          <p:cNvSpPr txBox="1">
            <a:spLocks noChangeArrowheads="1"/>
          </p:cNvSpPr>
          <p:nvPr/>
        </p:nvSpPr>
        <p:spPr bwMode="auto">
          <a:xfrm>
            <a:off x="2270125" y="2932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0482" name="Text Box 8"/>
          <p:cNvSpPr txBox="1">
            <a:spLocks noChangeArrowheads="1"/>
          </p:cNvSpPr>
          <p:nvPr/>
        </p:nvSpPr>
        <p:spPr bwMode="auto">
          <a:xfrm>
            <a:off x="746125" y="628491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sz="1800"/>
          </a:p>
          <a:p>
            <a:pPr eaLnBrk="1" hangingPunct="1"/>
            <a:endParaRPr lang="en-US" sz="1800"/>
          </a:p>
        </p:txBody>
      </p:sp>
      <p:sp>
        <p:nvSpPr>
          <p:cNvPr id="20483" name="Rectangle 15"/>
          <p:cNvSpPr>
            <a:spLocks noChangeArrowheads="1"/>
          </p:cNvSpPr>
          <p:nvPr/>
        </p:nvSpPr>
        <p:spPr bwMode="auto">
          <a:xfrm>
            <a:off x="609600" y="381000"/>
            <a:ext cx="7924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3600" b="1">
                <a:cs typeface="Arial" charset="0"/>
              </a:rPr>
              <a:t>Relative to the solar system, </a:t>
            </a:r>
          </a:p>
          <a:p>
            <a:pPr algn="ctr" eaLnBrk="1" hangingPunct="1"/>
            <a:r>
              <a:rPr lang="en-US" sz="3600" b="1">
                <a:cs typeface="Arial" charset="0"/>
              </a:rPr>
              <a:t>West Virginia is on the Earth.  </a:t>
            </a:r>
          </a:p>
        </p:txBody>
      </p:sp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1752600"/>
            <a:ext cx="4038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4"/>
          <p:cNvSpPr txBox="1">
            <a:spLocks noChangeArrowheads="1"/>
          </p:cNvSpPr>
          <p:nvPr/>
        </p:nvSpPr>
        <p:spPr bwMode="auto">
          <a:xfrm>
            <a:off x="1295400" y="1371600"/>
            <a:ext cx="64770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/>
              <a:t>The geographic theme of </a:t>
            </a:r>
            <a:r>
              <a:rPr lang="en-US" sz="4000" b="1">
                <a:solidFill>
                  <a:srgbClr val="FF0000"/>
                </a:solidFill>
              </a:rPr>
              <a:t>movement </a:t>
            </a:r>
            <a:r>
              <a:rPr lang="en-US" sz="4000" b="1"/>
              <a:t>focuses on the ways people are linked—by regions, cultures, and other people—beyond their environment.</a:t>
            </a:r>
            <a:endParaRPr lang="en-US" sz="4000" b="1" u="sng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 Box 4"/>
          <p:cNvSpPr txBox="1">
            <a:spLocks noChangeArrowheads="1"/>
          </p:cNvSpPr>
          <p:nvPr/>
        </p:nvSpPr>
        <p:spPr bwMode="auto">
          <a:xfrm>
            <a:off x="838200" y="457200"/>
            <a:ext cx="7696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/>
              <a:t>The earliest routes for settlers to western Virginia were through gaps in mountains and trails through level valleys.</a:t>
            </a:r>
          </a:p>
        </p:txBody>
      </p:sp>
      <p:pic>
        <p:nvPicPr>
          <p:cNvPr id="1095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44481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2133600"/>
            <a:ext cx="29718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 Box 4"/>
          <p:cNvSpPr txBox="1">
            <a:spLocks noChangeArrowheads="1"/>
          </p:cNvSpPr>
          <p:nvPr/>
        </p:nvSpPr>
        <p:spPr bwMode="auto">
          <a:xfrm>
            <a:off x="685800" y="304800"/>
            <a:ext cx="8001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/>
              <a:t>For this reason, the earliest settlements were made in the eastern panhandle.</a:t>
            </a:r>
          </a:p>
        </p:txBody>
      </p:sp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854200"/>
            <a:ext cx="7620000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8153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/>
              <a:t>As more people settled in a specific area, the area became crowded.  This forced people to move to less settled areas.</a:t>
            </a:r>
            <a:r>
              <a:rPr lang="en-US" sz="2800"/>
              <a:t> </a:t>
            </a:r>
          </a:p>
        </p:txBody>
      </p:sp>
      <p:pic>
        <p:nvPicPr>
          <p:cNvPr id="113670" name="Picture 6" descr="_MG_1949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057400"/>
            <a:ext cx="6553200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76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In more recent times, people move to find jobs.</a:t>
            </a:r>
          </a:p>
        </p:txBody>
      </p:sp>
      <p:pic>
        <p:nvPicPr>
          <p:cNvPr id="11572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42957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895600"/>
            <a:ext cx="406717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8077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/>
              <a:t>More modern methods of transportation have made movement easier. </a:t>
            </a:r>
          </a:p>
        </p:txBody>
      </p:sp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5105400" y="5486400"/>
            <a:ext cx="2819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hlinkClick r:id="rId3"/>
              </a:rPr>
              <a:t>Amtrack</a:t>
            </a:r>
            <a:endParaRPr lang="en-US" sz="4000" b="1"/>
          </a:p>
        </p:txBody>
      </p:sp>
      <p:sp>
        <p:nvSpPr>
          <p:cNvPr id="117772" name="Text Box 12"/>
          <p:cNvSpPr txBox="1">
            <a:spLocks noChangeArrowheads="1"/>
          </p:cNvSpPr>
          <p:nvPr/>
        </p:nvSpPr>
        <p:spPr bwMode="auto">
          <a:xfrm>
            <a:off x="2346325" y="4794250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sz="4000"/>
          </a:p>
        </p:txBody>
      </p:sp>
      <p:pic>
        <p:nvPicPr>
          <p:cNvPr id="117780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657600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81" name="Picture 2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28257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82" name="Picture 22" descr="1164240166_8babd9f781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373380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83" name="Rectangle 23"/>
          <p:cNvSpPr>
            <a:spLocks noChangeArrowheads="1"/>
          </p:cNvSpPr>
          <p:nvPr/>
        </p:nvSpPr>
        <p:spPr bwMode="auto">
          <a:xfrm>
            <a:off x="3124200" y="6019800"/>
            <a:ext cx="9794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>
                <a:cs typeface="Arial" charset="0"/>
              </a:rPr>
              <a:t>Tom Turner</a:t>
            </a:r>
          </a:p>
        </p:txBody>
      </p:sp>
      <p:sp>
        <p:nvSpPr>
          <p:cNvPr id="117784" name="Rectangle 24"/>
          <p:cNvSpPr>
            <a:spLocks noChangeArrowheads="1"/>
          </p:cNvSpPr>
          <p:nvPr/>
        </p:nvSpPr>
        <p:spPr bwMode="auto">
          <a:xfrm>
            <a:off x="2286000" y="6019800"/>
            <a:ext cx="784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>
                <a:cs typeface="Arial" charset="0"/>
              </a:rPr>
              <a:t>Photo by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7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17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7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7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7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7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1" grpId="0"/>
      <p:bldP spid="11777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4"/>
          <p:cNvSpPr txBox="1">
            <a:spLocks noChangeArrowheads="1"/>
          </p:cNvSpPr>
          <p:nvPr/>
        </p:nvSpPr>
        <p:spPr bwMode="auto">
          <a:xfrm>
            <a:off x="914400" y="3352800"/>
            <a:ext cx="6934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>
                <a:hlinkClick r:id="" action="ppaction://hlinkshowjump?jump=firstslide"/>
              </a:rPr>
              <a:t>Main  Menu</a:t>
            </a:r>
            <a:endParaRPr lang="en-US" sz="6000" b="1"/>
          </a:p>
        </p:txBody>
      </p:sp>
      <p:sp>
        <p:nvSpPr>
          <p:cNvPr id="105474" name="Text Box 5"/>
          <p:cNvSpPr txBox="1">
            <a:spLocks noChangeArrowheads="1"/>
          </p:cNvSpPr>
          <p:nvPr/>
        </p:nvSpPr>
        <p:spPr bwMode="auto">
          <a:xfrm>
            <a:off x="1676400" y="1905000"/>
            <a:ext cx="5562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>
                <a:hlinkClick r:id="" action="ppaction://hlinkshowjump?jump=endshow"/>
              </a:rPr>
              <a:t>End Chapter </a:t>
            </a:r>
            <a:r>
              <a:rPr lang="en-US" sz="6000" b="1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144E41A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8291513" cy="51054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733800" y="2554288"/>
            <a:ext cx="104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/>
              <a:t>Ohio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867400" y="209708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/>
              <a:t>Pennsylvania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7108825" y="3276600"/>
            <a:ext cx="1730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Maryland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5791200" y="46482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Virginia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2209800" y="476091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/>
              <a:t>Kentucky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533400" y="228600"/>
            <a:ext cx="8077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Relative to its location in the United States, West Virginia is surrounded by</a:t>
            </a:r>
          </a:p>
        </p:txBody>
      </p:sp>
      <p:sp>
        <p:nvSpPr>
          <p:cNvPr id="22537" name="Text Box 13"/>
          <p:cNvSpPr txBox="1">
            <a:spLocks noChangeArrowheads="1"/>
          </p:cNvSpPr>
          <p:nvPr/>
        </p:nvSpPr>
        <p:spPr bwMode="auto">
          <a:xfrm>
            <a:off x="4724400" y="3810000"/>
            <a:ext cx="13398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/>
              <a:t>West</a:t>
            </a:r>
          </a:p>
          <a:p>
            <a:pPr eaLnBrk="1" hangingPunct="1"/>
            <a:r>
              <a:rPr lang="en-US" sz="2400" b="1"/>
              <a:t>Virginia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/>
      <p:bldP spid="16391" grpId="1"/>
      <p:bldP spid="16392" grpId="0" build="allAtOnce"/>
      <p:bldP spid="16393" grpId="0" build="allAtOnce"/>
      <p:bldP spid="16394" grpId="0"/>
      <p:bldP spid="16394" grpId="1"/>
      <p:bldP spid="16395" grpId="0"/>
      <p:bldP spid="1639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685800" y="152400"/>
            <a:ext cx="82454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</a:rPr>
              <a:t>Mapping the earth requires putting a graph on the earth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524000" y="11430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0000CC"/>
                </a:solidFill>
              </a:rPr>
              <a:t>To do this we use terms like:</a:t>
            </a:r>
          </a:p>
        </p:txBody>
      </p:sp>
      <p:sp>
        <p:nvSpPr>
          <p:cNvPr id="24580" name="Text Box 8"/>
          <p:cNvSpPr txBox="1">
            <a:spLocks noChangeArrowheads="1"/>
          </p:cNvSpPr>
          <p:nvPr/>
        </p:nvSpPr>
        <p:spPr bwMode="auto">
          <a:xfrm>
            <a:off x="1219200" y="2209800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sz="1000"/>
          </a:p>
          <a:p>
            <a:pPr eaLnBrk="1" hangingPunct="1"/>
            <a:r>
              <a:rPr lang="en-US" sz="1000"/>
              <a:t>72’</a:t>
            </a:r>
          </a:p>
        </p:txBody>
      </p:sp>
      <p:sp>
        <p:nvSpPr>
          <p:cNvPr id="24581" name="Text Box 9"/>
          <p:cNvSpPr txBox="1">
            <a:spLocks noChangeArrowheads="1"/>
          </p:cNvSpPr>
          <p:nvPr/>
        </p:nvSpPr>
        <p:spPr bwMode="auto">
          <a:xfrm>
            <a:off x="1447800" y="1066800"/>
            <a:ext cx="628650" cy="366713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hlinkClick r:id="rId3"/>
              </a:rPr>
              <a:t>Map</a:t>
            </a:r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24582" name="Picture 13" descr="scan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80010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3886200" y="18288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FF0000"/>
                </a:solidFill>
              </a:rPr>
              <a:t>Prime Meridian</a:t>
            </a:r>
            <a:r>
              <a:rPr lang="en-US" sz="1200"/>
              <a:t>          </a:t>
            </a:r>
            <a:r>
              <a:rPr lang="en-US" sz="12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4584" name="Text Box 25"/>
          <p:cNvSpPr txBox="1">
            <a:spLocks noChangeArrowheads="1"/>
          </p:cNvSpPr>
          <p:nvPr/>
        </p:nvSpPr>
        <p:spPr bwMode="auto">
          <a:xfrm>
            <a:off x="2209800" y="1981200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sz="1000"/>
          </a:p>
        </p:txBody>
      </p:sp>
      <p:sp>
        <p:nvSpPr>
          <p:cNvPr id="24585" name="Text Box 26"/>
          <p:cNvSpPr txBox="1">
            <a:spLocks noChangeArrowheads="1"/>
          </p:cNvSpPr>
          <p:nvPr/>
        </p:nvSpPr>
        <p:spPr bwMode="auto">
          <a:xfrm>
            <a:off x="2133600" y="1981200"/>
            <a:ext cx="2209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000"/>
          </a:p>
        </p:txBody>
      </p:sp>
      <p:sp>
        <p:nvSpPr>
          <p:cNvPr id="12315" name="Text Box 27"/>
          <p:cNvSpPr txBox="1">
            <a:spLocks noChangeArrowheads="1"/>
          </p:cNvSpPr>
          <p:nvPr/>
        </p:nvSpPr>
        <p:spPr bwMode="auto">
          <a:xfrm>
            <a:off x="2209800" y="2057400"/>
            <a:ext cx="2362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>
                <a:solidFill>
                  <a:srgbClr val="FF0000"/>
                </a:solidFill>
              </a:rPr>
              <a:t>180’ 160’ 140’ 120’ 100’ 80’ 60’ 40’ 20’</a:t>
            </a: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4495800" y="2057400"/>
            <a:ext cx="289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000">
                <a:solidFill>
                  <a:srgbClr val="FF0000"/>
                </a:solidFill>
              </a:rPr>
              <a:t>20’ 40’ 60’ 80’ 100’’</a:t>
            </a:r>
            <a:r>
              <a:rPr lang="en-US" altLang="ja-JP" sz="1000"/>
              <a:t> </a:t>
            </a:r>
            <a:r>
              <a:rPr lang="en-US" altLang="ja-JP" sz="1000">
                <a:solidFill>
                  <a:srgbClr val="FF0000"/>
                </a:solidFill>
              </a:rPr>
              <a:t>120</a:t>
            </a:r>
            <a:r>
              <a:rPr lang="en-US" sz="1000">
                <a:solidFill>
                  <a:srgbClr val="FF0000"/>
                </a:solidFill>
              </a:rPr>
              <a:t>’</a:t>
            </a:r>
            <a:r>
              <a:rPr lang="en-US" altLang="ja-JP" sz="1000">
                <a:solidFill>
                  <a:srgbClr val="FF0000"/>
                </a:solidFill>
              </a:rPr>
              <a:t> 140</a:t>
            </a:r>
            <a:r>
              <a:rPr lang="en-US" sz="1000">
                <a:solidFill>
                  <a:srgbClr val="FF0000"/>
                </a:solidFill>
              </a:rPr>
              <a:t>’</a:t>
            </a:r>
            <a:r>
              <a:rPr lang="en-US" altLang="ja-JP" sz="1000">
                <a:solidFill>
                  <a:srgbClr val="FF0000"/>
                </a:solidFill>
              </a:rPr>
              <a:t> 160</a:t>
            </a:r>
            <a:r>
              <a:rPr lang="en-US" sz="1000">
                <a:solidFill>
                  <a:srgbClr val="FF0000"/>
                </a:solidFill>
              </a:rPr>
              <a:t>’</a:t>
            </a:r>
            <a:r>
              <a:rPr lang="en-US" altLang="ja-JP" sz="1000">
                <a:solidFill>
                  <a:srgbClr val="FF0000"/>
                </a:solidFill>
              </a:rPr>
              <a:t> 180</a:t>
            </a:r>
            <a:r>
              <a:rPr lang="en-US" sz="1000"/>
              <a:t>’</a:t>
            </a:r>
          </a:p>
        </p:txBody>
      </p:sp>
      <p:sp>
        <p:nvSpPr>
          <p:cNvPr id="12318" name="Text Box 30"/>
          <p:cNvSpPr txBox="1">
            <a:spLocks noChangeArrowheads="1"/>
          </p:cNvSpPr>
          <p:nvPr/>
        </p:nvSpPr>
        <p:spPr bwMode="auto">
          <a:xfrm>
            <a:off x="2133600" y="1676400"/>
            <a:ext cx="13255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0000"/>
                </a:solidFill>
              </a:rPr>
              <a:t>W   Longitude</a:t>
            </a:r>
            <a:r>
              <a:rPr lang="en-US" sz="120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2319" name="Text Box 31"/>
          <p:cNvSpPr txBox="1">
            <a:spLocks noChangeArrowheads="1"/>
          </p:cNvSpPr>
          <p:nvPr/>
        </p:nvSpPr>
        <p:spPr bwMode="auto">
          <a:xfrm>
            <a:off x="5638800" y="1714500"/>
            <a:ext cx="114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FF0000"/>
                </a:solidFill>
              </a:rPr>
              <a:t>E  Longitude</a:t>
            </a:r>
            <a:r>
              <a:rPr lang="en-US" sz="1200"/>
              <a:t>   </a:t>
            </a:r>
          </a:p>
        </p:txBody>
      </p:sp>
      <p:sp>
        <p:nvSpPr>
          <p:cNvPr id="12320" name="Text Box 32"/>
          <p:cNvSpPr txBox="1">
            <a:spLocks noChangeArrowheads="1"/>
          </p:cNvSpPr>
          <p:nvPr/>
        </p:nvSpPr>
        <p:spPr bwMode="auto">
          <a:xfrm>
            <a:off x="914400" y="4114800"/>
            <a:ext cx="990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/>
              <a:t>Equator</a:t>
            </a:r>
          </a:p>
        </p:txBody>
      </p:sp>
      <p:sp>
        <p:nvSpPr>
          <p:cNvPr id="12321" name="Text Box 33"/>
          <p:cNvSpPr txBox="1">
            <a:spLocks noChangeArrowheads="1"/>
          </p:cNvSpPr>
          <p:nvPr/>
        </p:nvSpPr>
        <p:spPr bwMode="auto">
          <a:xfrm>
            <a:off x="136525" y="2319338"/>
            <a:ext cx="1158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0000"/>
                </a:solidFill>
              </a:rPr>
              <a:t>N</a:t>
            </a:r>
            <a:r>
              <a:rPr lang="en-US" sz="1200" b="1"/>
              <a:t>  </a:t>
            </a:r>
            <a:r>
              <a:rPr lang="en-US" sz="1200" b="1">
                <a:solidFill>
                  <a:srgbClr val="FF0000"/>
                </a:solidFill>
              </a:rPr>
              <a:t>Latitude</a:t>
            </a:r>
            <a:r>
              <a:rPr lang="en-US" sz="1200"/>
              <a:t>  </a:t>
            </a:r>
          </a:p>
        </p:txBody>
      </p:sp>
      <p:sp>
        <p:nvSpPr>
          <p:cNvPr id="12322" name="Text Box 34"/>
          <p:cNvSpPr txBox="1">
            <a:spLocks noChangeArrowheads="1"/>
          </p:cNvSpPr>
          <p:nvPr/>
        </p:nvSpPr>
        <p:spPr bwMode="auto">
          <a:xfrm>
            <a:off x="228600" y="4267200"/>
            <a:ext cx="282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FF0000"/>
                </a:solidFill>
              </a:rPr>
              <a:t>0</a:t>
            </a:r>
            <a:r>
              <a:rPr lang="en-US" sz="1000"/>
              <a:t>’</a:t>
            </a:r>
          </a:p>
        </p:txBody>
      </p:sp>
      <p:sp>
        <p:nvSpPr>
          <p:cNvPr id="12323" name="Text Box 35"/>
          <p:cNvSpPr txBox="1">
            <a:spLocks noChangeArrowheads="1"/>
          </p:cNvSpPr>
          <p:nvPr/>
        </p:nvSpPr>
        <p:spPr bwMode="auto">
          <a:xfrm>
            <a:off x="304800" y="3733800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FF0000"/>
                </a:solidFill>
              </a:rPr>
              <a:t>18’</a:t>
            </a:r>
          </a:p>
        </p:txBody>
      </p:sp>
      <p:sp>
        <p:nvSpPr>
          <p:cNvPr id="12324" name="Text Box 36"/>
          <p:cNvSpPr txBox="1">
            <a:spLocks noChangeArrowheads="1"/>
          </p:cNvSpPr>
          <p:nvPr/>
        </p:nvSpPr>
        <p:spPr bwMode="auto">
          <a:xfrm>
            <a:off x="533400" y="3200400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>
                <a:solidFill>
                  <a:srgbClr val="FF0000"/>
                </a:solidFill>
              </a:rPr>
              <a:t>36’</a:t>
            </a:r>
          </a:p>
        </p:txBody>
      </p:sp>
      <p:sp>
        <p:nvSpPr>
          <p:cNvPr id="12325" name="Text Box 37"/>
          <p:cNvSpPr txBox="1">
            <a:spLocks noChangeArrowheads="1"/>
          </p:cNvSpPr>
          <p:nvPr/>
        </p:nvSpPr>
        <p:spPr bwMode="auto">
          <a:xfrm>
            <a:off x="914400" y="2667000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>
                <a:solidFill>
                  <a:srgbClr val="FF0000"/>
                </a:solidFill>
              </a:rPr>
              <a:t>54’</a:t>
            </a:r>
          </a:p>
        </p:txBody>
      </p:sp>
      <p:sp>
        <p:nvSpPr>
          <p:cNvPr id="12326" name="Text Box 38"/>
          <p:cNvSpPr txBox="1">
            <a:spLocks noChangeArrowheads="1"/>
          </p:cNvSpPr>
          <p:nvPr/>
        </p:nvSpPr>
        <p:spPr bwMode="auto">
          <a:xfrm>
            <a:off x="1447800" y="2209800"/>
            <a:ext cx="381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FF0000"/>
                </a:solidFill>
              </a:rPr>
              <a:t>72’</a:t>
            </a: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1981200" y="2133600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>
                <a:solidFill>
                  <a:srgbClr val="FF0000"/>
                </a:solidFill>
              </a:rPr>
              <a:t>90’</a:t>
            </a:r>
          </a:p>
        </p:txBody>
      </p:sp>
      <p:sp>
        <p:nvSpPr>
          <p:cNvPr id="12328" name="Text Box 40"/>
          <p:cNvSpPr txBox="1">
            <a:spLocks noChangeArrowheads="1"/>
          </p:cNvSpPr>
          <p:nvPr/>
        </p:nvSpPr>
        <p:spPr bwMode="auto">
          <a:xfrm>
            <a:off x="0" y="5410200"/>
            <a:ext cx="1371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0000"/>
                </a:solidFill>
              </a:rPr>
              <a:t>S  Latitude</a:t>
            </a:r>
            <a:r>
              <a:rPr lang="en-US" sz="1200"/>
              <a:t>  </a:t>
            </a: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152400" y="4724400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FF0000"/>
                </a:solidFill>
              </a:rPr>
              <a:t>18’</a:t>
            </a: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457200" y="5257800"/>
            <a:ext cx="473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FF0000"/>
                </a:solidFill>
              </a:rPr>
              <a:t>36’</a:t>
            </a:r>
          </a:p>
        </p:txBody>
      </p:sp>
      <p:sp>
        <p:nvSpPr>
          <p:cNvPr id="12331" name="Text Box 43"/>
          <p:cNvSpPr txBox="1">
            <a:spLocks noChangeArrowheads="1"/>
          </p:cNvSpPr>
          <p:nvPr/>
        </p:nvSpPr>
        <p:spPr bwMode="auto">
          <a:xfrm>
            <a:off x="838200" y="5791200"/>
            <a:ext cx="3587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>
                <a:solidFill>
                  <a:srgbClr val="FF0000"/>
                </a:solidFill>
              </a:rPr>
              <a:t>54’</a:t>
            </a:r>
          </a:p>
        </p:txBody>
      </p:sp>
      <p:sp>
        <p:nvSpPr>
          <p:cNvPr id="12332" name="Text Box 44"/>
          <p:cNvSpPr txBox="1">
            <a:spLocks noChangeArrowheads="1"/>
          </p:cNvSpPr>
          <p:nvPr/>
        </p:nvSpPr>
        <p:spPr bwMode="auto">
          <a:xfrm>
            <a:off x="1447800" y="6172200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>
                <a:solidFill>
                  <a:srgbClr val="FF0000"/>
                </a:solidFill>
              </a:rPr>
              <a:t>72’</a:t>
            </a:r>
          </a:p>
        </p:txBody>
      </p:sp>
      <p:sp>
        <p:nvSpPr>
          <p:cNvPr id="12333" name="Text Box 45"/>
          <p:cNvSpPr txBox="1">
            <a:spLocks noChangeArrowheads="1"/>
          </p:cNvSpPr>
          <p:nvPr/>
        </p:nvSpPr>
        <p:spPr bwMode="auto">
          <a:xfrm>
            <a:off x="1905000" y="6477000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FF0000"/>
                </a:solidFill>
              </a:rPr>
              <a:t>90’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23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2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2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5" grpId="0"/>
      <p:bldP spid="12315" grpId="0"/>
      <p:bldP spid="12316" grpId="0"/>
      <p:bldP spid="12318" grpId="0"/>
      <p:bldP spid="12319" grpId="0"/>
      <p:bldP spid="12320" grpId="0"/>
      <p:bldP spid="12320" grpId="1"/>
      <p:bldP spid="12321" grpId="0"/>
      <p:bldP spid="12322" grpId="0"/>
      <p:bldP spid="12323" grpId="0"/>
      <p:bldP spid="12324" grpId="0"/>
      <p:bldP spid="12325" grpId="0"/>
      <p:bldP spid="12326" grpId="0"/>
      <p:bldP spid="12327" grpId="0"/>
      <p:bldP spid="12328" grpId="0"/>
      <p:bldP spid="12330" grpId="0"/>
      <p:bldP spid="12331" grpId="0"/>
      <p:bldP spid="12332" grpId="0"/>
      <p:bldP spid="123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 descr="WV_Ch01_Map_01_Latitud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0" y="35052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</a:rPr>
              <a:t>82° 55' W</a:t>
            </a:r>
            <a:r>
              <a:rPr lang="en-US" sz="18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4158" name="Rectangle 14"/>
          <p:cNvSpPr>
            <a:spLocks noChangeArrowheads="1"/>
          </p:cNvSpPr>
          <p:nvPr/>
        </p:nvSpPr>
        <p:spPr bwMode="auto">
          <a:xfrm>
            <a:off x="2438400" y="5867400"/>
            <a:ext cx="1081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600" b="1">
                <a:solidFill>
                  <a:srgbClr val="FF0000"/>
                </a:solidFill>
                <a:cs typeface="Arial" charset="0"/>
              </a:rPr>
              <a:t>37° 12' N</a:t>
            </a:r>
            <a:r>
              <a:rPr lang="en-US" sz="1600">
                <a:solidFill>
                  <a:srgbClr val="FF0000"/>
                </a:solidFill>
                <a:cs typeface="Arial" charset="0"/>
              </a:rPr>
              <a:t> </a:t>
            </a:r>
          </a:p>
        </p:txBody>
      </p:sp>
      <p:sp>
        <p:nvSpPr>
          <p:cNvPr id="26628" name="Rectangle 16"/>
          <p:cNvSpPr>
            <a:spLocks noChangeArrowheads="1"/>
          </p:cNvSpPr>
          <p:nvPr/>
        </p:nvSpPr>
        <p:spPr bwMode="auto">
          <a:xfrm>
            <a:off x="3879850" y="2039938"/>
            <a:ext cx="145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2800">
                <a:cs typeface="Arial" charset="0"/>
              </a:rPr>
              <a:t> </a:t>
            </a:r>
          </a:p>
        </p:txBody>
      </p:sp>
      <p:sp>
        <p:nvSpPr>
          <p:cNvPr id="134161" name="Rectangle 17"/>
          <p:cNvSpPr>
            <a:spLocks noChangeArrowheads="1"/>
          </p:cNvSpPr>
          <p:nvPr/>
        </p:nvSpPr>
        <p:spPr bwMode="auto">
          <a:xfrm>
            <a:off x="2819400" y="0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600" b="1">
                <a:solidFill>
                  <a:srgbClr val="FF0000"/>
                </a:solidFill>
                <a:cs typeface="Arial" charset="0"/>
              </a:rPr>
              <a:t>40° 38' N</a:t>
            </a:r>
            <a:r>
              <a:rPr lang="en-US" sz="1600" b="1">
                <a:solidFill>
                  <a:srgbClr val="FF00FF"/>
                </a:solidFill>
                <a:cs typeface="Arial" charset="0"/>
              </a:rPr>
              <a:t> </a:t>
            </a:r>
          </a:p>
        </p:txBody>
      </p:sp>
      <p:sp>
        <p:nvSpPr>
          <p:cNvPr id="134162" name="Text Box 18"/>
          <p:cNvSpPr txBox="1">
            <a:spLocks noChangeArrowheads="1"/>
          </p:cNvSpPr>
          <p:nvPr/>
        </p:nvSpPr>
        <p:spPr bwMode="auto">
          <a:xfrm>
            <a:off x="0" y="64008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West Virginia lies between</a:t>
            </a:r>
            <a:endParaRPr lang="en-US" sz="2000" b="1"/>
          </a:p>
        </p:txBody>
      </p:sp>
      <p:sp>
        <p:nvSpPr>
          <p:cNvPr id="134163" name="Text Box 19"/>
          <p:cNvSpPr txBox="1">
            <a:spLocks noChangeArrowheads="1"/>
          </p:cNvSpPr>
          <p:nvPr/>
        </p:nvSpPr>
        <p:spPr bwMode="auto">
          <a:xfrm>
            <a:off x="6705600" y="6400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latitude.</a:t>
            </a:r>
          </a:p>
        </p:txBody>
      </p:sp>
      <p:sp>
        <p:nvSpPr>
          <p:cNvPr id="134164" name="Text Box 20"/>
          <p:cNvSpPr txBox="1">
            <a:spLocks noChangeArrowheads="1"/>
          </p:cNvSpPr>
          <p:nvPr/>
        </p:nvSpPr>
        <p:spPr bwMode="auto">
          <a:xfrm>
            <a:off x="5791200" y="6400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and</a:t>
            </a:r>
          </a:p>
        </p:txBody>
      </p:sp>
      <p:sp>
        <p:nvSpPr>
          <p:cNvPr id="134165" name="Text Box 21"/>
          <p:cNvSpPr txBox="1">
            <a:spLocks noChangeArrowheads="1"/>
          </p:cNvSpPr>
          <p:nvPr/>
        </p:nvSpPr>
        <p:spPr bwMode="auto">
          <a:xfrm>
            <a:off x="4114800" y="6400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longitude</a:t>
            </a:r>
          </a:p>
        </p:txBody>
      </p:sp>
      <p:sp>
        <p:nvSpPr>
          <p:cNvPr id="26634" name="Rectangle 22"/>
          <p:cNvSpPr>
            <a:spLocks noChangeArrowheads="1"/>
          </p:cNvSpPr>
          <p:nvPr/>
        </p:nvSpPr>
        <p:spPr bwMode="auto">
          <a:xfrm>
            <a:off x="3962400" y="0"/>
            <a:ext cx="42672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3200" b="1">
                <a:solidFill>
                  <a:srgbClr val="008080"/>
                </a:solidFill>
                <a:cs typeface="Arial" charset="0"/>
              </a:rPr>
              <a:t>Absolute Location</a:t>
            </a:r>
          </a:p>
        </p:txBody>
      </p:sp>
      <p:sp>
        <p:nvSpPr>
          <p:cNvPr id="26635" name="Rectangle 23"/>
          <p:cNvSpPr>
            <a:spLocks noChangeArrowheads="1"/>
          </p:cNvSpPr>
          <p:nvPr/>
        </p:nvSpPr>
        <p:spPr bwMode="auto">
          <a:xfrm>
            <a:off x="8534400" y="2438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>
                <a:cs typeface="Arial" charset="0"/>
              </a:rPr>
              <a:t>´</a:t>
            </a:r>
          </a:p>
        </p:txBody>
      </p:sp>
      <p:sp>
        <p:nvSpPr>
          <p:cNvPr id="134169" name="Rectangle 25"/>
          <p:cNvSpPr>
            <a:spLocks noChangeArrowheads="1"/>
          </p:cNvSpPr>
          <p:nvPr/>
        </p:nvSpPr>
        <p:spPr bwMode="auto">
          <a:xfrm>
            <a:off x="7696200" y="2895600"/>
            <a:ext cx="1203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  <a:cs typeface="Arial" charset="0"/>
              </a:rPr>
              <a:t>77° 38´ 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960"/>
                            </p:stCondLst>
                            <p:childTnLst>
                              <p:par>
                                <p:cTn id="1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4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4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96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4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4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46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34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34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34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34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34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34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60"/>
                            </p:stCondLst>
                            <p:childTnLst>
                              <p:par>
                                <p:cTn id="3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60"/>
                            </p:stCondLst>
                            <p:childTnLst>
                              <p:par>
                                <p:cTn id="3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4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4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160"/>
                            </p:stCondLst>
                            <p:childTnLst>
                              <p:par>
                                <p:cTn id="4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34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34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34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8" grpId="0"/>
      <p:bldP spid="134162" grpId="0"/>
      <p:bldP spid="1341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4"/>
          <p:cNvSpPr txBox="1">
            <a:spLocks noChangeArrowheads="1"/>
          </p:cNvSpPr>
          <p:nvPr/>
        </p:nvSpPr>
        <p:spPr bwMode="auto">
          <a:xfrm>
            <a:off x="838200" y="1600200"/>
            <a:ext cx="7467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/>
              <a:t>Section  2</a:t>
            </a:r>
          </a:p>
        </p:txBody>
      </p:sp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524000" y="3200400"/>
            <a:ext cx="5943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</a:rPr>
              <a:t>Place</a:t>
            </a:r>
          </a:p>
        </p:txBody>
      </p:sp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6477000" y="5715000"/>
            <a:ext cx="1314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cs typeface="Arial" charset="0"/>
                <a:hlinkClick r:id="" action="ppaction://hlinkshowjump?jump=firstslide"/>
              </a:rPr>
              <a:t>Main Menu</a:t>
            </a:r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>
                <a:solidFill>
                  <a:schemeClr val="tx1"/>
                </a:solidFill>
                <a:latin typeface="Arial" charset="0"/>
                <a:cs typeface="Arial" charset="0"/>
              </a:rPr>
              <a:t>Describing what a </a:t>
            </a:r>
            <a:r>
              <a:rPr lang="en-US" sz="4000" b="1">
                <a:solidFill>
                  <a:srgbClr val="FF0000"/>
                </a:solidFill>
                <a:latin typeface="Arial" charset="0"/>
                <a:cs typeface="Arial" charset="0"/>
              </a:rPr>
              <a:t>place</a:t>
            </a:r>
            <a:r>
              <a:rPr lang="en-US" sz="4000" b="1">
                <a:solidFill>
                  <a:schemeClr val="tx1"/>
                </a:solidFill>
                <a:latin typeface="Arial" charset="0"/>
                <a:cs typeface="Arial" charset="0"/>
              </a:rPr>
              <a:t> is like includes a description of its</a:t>
            </a:r>
          </a:p>
        </p:txBody>
      </p:sp>
      <p:sp>
        <p:nvSpPr>
          <p:cNvPr id="7783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457200" y="2438400"/>
            <a:ext cx="8229600" cy="3276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600">
                <a:latin typeface="Arial" charset="0"/>
                <a:cs typeface="Arial" charset="0"/>
                <a:hlinkClick r:id="" action="ppaction://hlinkshowjump?jump=nextslide"/>
              </a:rPr>
              <a:t>Climate</a:t>
            </a:r>
            <a:endParaRPr lang="en-US" sz="360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>
                <a:latin typeface="Arial" charset="0"/>
                <a:cs typeface="Arial" charset="0"/>
                <a:hlinkClick r:id="rId3" action="ppaction://hlinksldjump"/>
              </a:rPr>
              <a:t>Natural Wonders</a:t>
            </a:r>
            <a:endParaRPr lang="en-US" sz="360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>
                <a:latin typeface="Arial" charset="0"/>
                <a:cs typeface="Arial" charset="0"/>
                <a:hlinkClick r:id="rId4" action="ppaction://hlinksldjump"/>
              </a:rPr>
              <a:t>Waterways</a:t>
            </a:r>
            <a:endParaRPr lang="en-US" sz="3600">
              <a:latin typeface="Arial" charset="0"/>
              <a:cs typeface="Arial" charset="0"/>
            </a:endParaRPr>
          </a:p>
        </p:txBody>
      </p:sp>
      <p:sp>
        <p:nvSpPr>
          <p:cNvPr id="30723" name="Text Box 11"/>
          <p:cNvSpPr txBox="1">
            <a:spLocks noChangeArrowheads="1"/>
          </p:cNvSpPr>
          <p:nvPr/>
        </p:nvSpPr>
        <p:spPr bwMode="auto">
          <a:xfrm>
            <a:off x="5562600" y="5257800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7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7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7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7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7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7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6637</TotalTime>
  <Words>831</Words>
  <Application>Microsoft Macintosh PowerPoint</Application>
  <PresentationFormat>On-screen Show (4:3)</PresentationFormat>
  <Paragraphs>193</Paragraphs>
  <Slides>46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Default Design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Describing what a place is like includes a description of 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Besides climate, a place is defined by its natural wonders, which include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 2019 Clairmont Press, Inc.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Virginia: Its Land and People</dc:title>
  <dc:subject>Chapter 5</dc:subject>
  <dc:creator>Vicki Wood</dc:creator>
  <cp:keywords/>
  <dc:description/>
  <cp:lastModifiedBy>marion  lankford</cp:lastModifiedBy>
  <cp:revision>92</cp:revision>
  <dcterms:created xsi:type="dcterms:W3CDTF">2010-01-18T21:55:47Z</dcterms:created>
  <dcterms:modified xsi:type="dcterms:W3CDTF">2019-08-19T17:29:39Z</dcterms:modified>
  <cp:category/>
</cp:coreProperties>
</file>