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63" r:id="rId2"/>
    <p:sldId id="272" r:id="rId3"/>
    <p:sldId id="364" r:id="rId4"/>
    <p:sldId id="365" r:id="rId5"/>
    <p:sldId id="366" r:id="rId6"/>
    <p:sldId id="367" r:id="rId7"/>
    <p:sldId id="368" r:id="rId8"/>
    <p:sldId id="370" r:id="rId9"/>
    <p:sldId id="371" r:id="rId10"/>
    <p:sldId id="372" r:id="rId11"/>
    <p:sldId id="344" r:id="rId12"/>
    <p:sldId id="373" r:id="rId13"/>
    <p:sldId id="374" r:id="rId14"/>
    <p:sldId id="375" r:id="rId15"/>
    <p:sldId id="348" r:id="rId16"/>
    <p:sldId id="270" r:id="rId17"/>
    <p:sldId id="349" r:id="rId18"/>
    <p:sldId id="376" r:id="rId19"/>
    <p:sldId id="351" r:id="rId20"/>
    <p:sldId id="377" r:id="rId21"/>
    <p:sldId id="378" r:id="rId22"/>
    <p:sldId id="379" r:id="rId23"/>
    <p:sldId id="380" r:id="rId24"/>
    <p:sldId id="385" r:id="rId25"/>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b="1"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b="1"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b="1"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b="1" kern="1200">
        <a:solidFill>
          <a:schemeClr val="tx1"/>
        </a:solidFill>
        <a:latin typeface="Arial" charset="0"/>
        <a:ea typeface="ＭＳ Ｐゴシック" charset="0"/>
        <a:cs typeface="+mn-cs"/>
      </a:defRPr>
    </a:lvl5pPr>
    <a:lvl6pPr marL="2286000" algn="l" defTabSz="457200" rtl="0" eaLnBrk="1" latinLnBrk="0" hangingPunct="1">
      <a:defRPr b="1" kern="1200">
        <a:solidFill>
          <a:schemeClr val="tx1"/>
        </a:solidFill>
        <a:latin typeface="Arial" charset="0"/>
        <a:ea typeface="ＭＳ Ｐゴシック" charset="0"/>
        <a:cs typeface="+mn-cs"/>
      </a:defRPr>
    </a:lvl6pPr>
    <a:lvl7pPr marL="2743200" algn="l" defTabSz="457200" rtl="0" eaLnBrk="1" latinLnBrk="0" hangingPunct="1">
      <a:defRPr b="1" kern="1200">
        <a:solidFill>
          <a:schemeClr val="tx1"/>
        </a:solidFill>
        <a:latin typeface="Arial" charset="0"/>
        <a:ea typeface="ＭＳ Ｐゴシック" charset="0"/>
        <a:cs typeface="+mn-cs"/>
      </a:defRPr>
    </a:lvl7pPr>
    <a:lvl8pPr marL="3200400" algn="l" defTabSz="457200" rtl="0" eaLnBrk="1" latinLnBrk="0" hangingPunct="1">
      <a:defRPr b="1" kern="1200">
        <a:solidFill>
          <a:schemeClr val="tx1"/>
        </a:solidFill>
        <a:latin typeface="Arial" charset="0"/>
        <a:ea typeface="ＭＳ Ｐゴシック" charset="0"/>
        <a:cs typeface="+mn-cs"/>
      </a:defRPr>
    </a:lvl8pPr>
    <a:lvl9pPr marL="3657600" algn="l" defTabSz="457200" rtl="0" eaLnBrk="1" latinLnBrk="0" hangingPunct="1">
      <a:defRPr b="1"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3" autoAdjust="0"/>
    <p:restoredTop sz="94660"/>
  </p:normalViewPr>
  <p:slideViewPr>
    <p:cSldViewPr>
      <p:cViewPr varScale="1">
        <p:scale>
          <a:sx n="97" d="100"/>
          <a:sy n="97" d="100"/>
        </p:scale>
        <p:origin x="-104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xmlns="" id="{B3A3DDBB-E911-47BD-A378-4606D0519F9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defRPr>
            </a:lvl1pPr>
          </a:lstStyle>
          <a:p>
            <a:pPr>
              <a:defRPr/>
            </a:pPr>
            <a:endParaRPr lang="en-US"/>
          </a:p>
        </p:txBody>
      </p:sp>
      <p:sp>
        <p:nvSpPr>
          <p:cNvPr id="133123" name="Rectangle 3">
            <a:extLst>
              <a:ext uri="{FF2B5EF4-FFF2-40B4-BE49-F238E27FC236}">
                <a16:creationId xmlns:a16="http://schemas.microsoft.com/office/drawing/2014/main" xmlns="" id="{5C0239F3-2739-45F3-B772-1708E24C4AA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25" name="Rectangle 5">
            <a:extLst>
              <a:ext uri="{FF2B5EF4-FFF2-40B4-BE49-F238E27FC236}">
                <a16:creationId xmlns:a16="http://schemas.microsoft.com/office/drawing/2014/main" xmlns="" id="{14E84460-6556-4520-9ADF-D239F8A8FE9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26" name="Rectangle 6">
            <a:extLst>
              <a:ext uri="{FF2B5EF4-FFF2-40B4-BE49-F238E27FC236}">
                <a16:creationId xmlns:a16="http://schemas.microsoft.com/office/drawing/2014/main" xmlns="" id="{5DAB651A-6EC6-4F25-87C8-9832C085EBD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defRPr>
            </a:lvl1pPr>
          </a:lstStyle>
          <a:p>
            <a:pPr>
              <a:defRPr/>
            </a:pPr>
            <a:endParaRPr lang="en-US"/>
          </a:p>
        </p:txBody>
      </p:sp>
      <p:sp>
        <p:nvSpPr>
          <p:cNvPr id="133127" name="Rectangle 7">
            <a:extLst>
              <a:ext uri="{FF2B5EF4-FFF2-40B4-BE49-F238E27FC236}">
                <a16:creationId xmlns:a16="http://schemas.microsoft.com/office/drawing/2014/main" xmlns="" id="{96EE4A27-76BB-4E24-AC5F-F77A51DE863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fld id="{99F00A20-548C-3E42-8D10-8A13DC7ECFED}" type="slidenum">
              <a:rPr lang="en-US"/>
              <a:pPr/>
              <a:t>‹#›</a:t>
            </a:fld>
            <a:endParaRPr lang="en-US"/>
          </a:p>
        </p:txBody>
      </p:sp>
    </p:spTree>
    <p:extLst>
      <p:ext uri="{BB962C8B-B14F-4D97-AF65-F5344CB8AC3E}">
        <p14:creationId xmlns:p14="http://schemas.microsoft.com/office/powerpoint/2010/main" val="39092296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E590FF08-3BF6-FF43-A7B8-2D9C0411A0A9}" type="slidenum">
              <a:rPr lang="en-US"/>
              <a:pPr/>
              <a:t>1</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DA7E44FB-CC79-EA46-B1CC-63446E641117}" type="slidenum">
              <a:rPr lang="en-US"/>
              <a:pPr/>
              <a:t>10</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5A29B66D-CEA7-F64E-8247-F71ADBAC96E9}" type="slidenum">
              <a:rPr lang="en-US"/>
              <a:pPr/>
              <a:t>11</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CCA14A94-8663-1C40-B77F-E21BDF775326}" type="slidenum">
              <a:rPr lang="en-US"/>
              <a:pPr/>
              <a:t>12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60C28DCA-0D6F-6D4F-8CBB-3A37F9622189}" type="slidenum">
              <a:rPr lang="en-US"/>
              <a:pPr/>
              <a:t>13</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50D8D292-B0C3-904E-8B58-7678919E6D38}" type="slidenum">
              <a:rPr lang="en-US"/>
              <a:pPr/>
              <a:t>14</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4F849E1-B181-944B-87AD-CBD82B1E88EF}" type="slidenum">
              <a:rPr lang="en-US"/>
              <a:pPr/>
              <a:t>15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6A345831-2C19-2244-8C2C-28B2C927E9EB}" type="slidenum">
              <a:rPr lang="en-US"/>
              <a:pPr/>
              <a:t>16</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BEF53A6-560E-C147-9AA2-DE3C572DCBF9}" type="slidenum">
              <a:rPr lang="en-US"/>
              <a:pPr/>
              <a:t>17</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67D7A3B8-FC58-F443-8D00-2BDCC7D87412}" type="slidenum">
              <a:rPr lang="en-US"/>
              <a:pPr/>
              <a:t>18</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59A160AB-65A3-5A46-9D69-15E5A3EBA8D7}" type="slidenum">
              <a:rPr lang="en-US"/>
              <a:pPr/>
              <a:t>19</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4464E84-75D9-7E49-8D13-8A5E11BABAC2}" type="slidenum">
              <a:rPr lang="en-US"/>
              <a:pPr/>
              <a:t>2</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013E736E-849F-604B-BCEF-5F1A0A183466}" type="slidenum">
              <a:rPr lang="en-US"/>
              <a:pPr/>
              <a:t>20</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88AE1C2B-A858-1549-B328-412E04DF37ED}" type="slidenum">
              <a:rPr lang="en-US"/>
              <a:pPr/>
              <a:t>21</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7465709F-490B-4F49-AEF8-F94A718735E7}" type="slidenum">
              <a:rPr lang="en-US"/>
              <a:pPr/>
              <a:t>22</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DDD943D-278B-9F41-887B-ECEDC9FB490E}" type="slidenum">
              <a:rPr lang="en-US"/>
              <a:pPr/>
              <a:t>23</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A6BACDEF-D75F-0044-9407-50F26726DEE5}" type="slidenum">
              <a:rPr lang="en-US"/>
              <a:pPr/>
              <a:t>24</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09A92CC-EB78-3945-AFED-EA1B59E5DC8D}" type="slidenum">
              <a:rPr lang="en-US"/>
              <a:pPr/>
              <a:t>3</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E2D3AB66-35AF-7C4E-88AF-4565A34950D0}" type="slidenum">
              <a:rPr lang="en-US"/>
              <a:pPr/>
              <a:t>4</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36F9510-BF14-254E-AEDF-5F90B290B2A3}" type="slidenum">
              <a:rPr lang="en-US"/>
              <a:pPr/>
              <a:t>5</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1FFB2AA1-87D9-FE46-AFCB-15CC639E9F2E}" type="slidenum">
              <a:rPr lang="en-US"/>
              <a:pPr/>
              <a:t>6</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FD7FE75-9A4B-2C4C-B5BF-7CC64D05E475}" type="slidenum">
              <a:rPr lang="en-US"/>
              <a:pPr/>
              <a:t>7</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D9B2AE64-CC28-5942-A22D-E4B97A0AB66A}" type="slidenum">
              <a:rPr lang="en-US"/>
              <a:pPr/>
              <a:t>8</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2DAAEDFD-1FFF-CE4D-AB0C-3FA166A690BE}" type="slidenum">
              <a:rPr lang="en-US"/>
              <a:pPr/>
              <a:t>9</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F4614936-CE03-4179-B4ED-5B4D68970C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5B03CFC-649B-46B4-B8DD-5DAD7E1099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DEFDEEA-ADB5-4BFA-8D01-0E7B7CBDD0A1}"/>
              </a:ext>
            </a:extLst>
          </p:cNvPr>
          <p:cNvSpPr>
            <a:spLocks noGrp="1" noChangeArrowheads="1"/>
          </p:cNvSpPr>
          <p:nvPr>
            <p:ph type="sldNum" sz="quarter" idx="12"/>
          </p:nvPr>
        </p:nvSpPr>
        <p:spPr>
          <a:ln/>
        </p:spPr>
        <p:txBody>
          <a:bodyPr/>
          <a:lstStyle>
            <a:lvl1pPr>
              <a:defRPr/>
            </a:lvl1pPr>
          </a:lstStyle>
          <a:p>
            <a:fld id="{26C83E2B-29FD-C149-A8F5-A616BE9150F9}" type="slidenum">
              <a:rPr lang="en-US"/>
              <a:pPr/>
              <a:t>‹#›</a:t>
            </a:fld>
            <a:endParaRPr lang="en-US"/>
          </a:p>
        </p:txBody>
      </p:sp>
    </p:spTree>
    <p:extLst>
      <p:ext uri="{BB962C8B-B14F-4D97-AF65-F5344CB8AC3E}">
        <p14:creationId xmlns:p14="http://schemas.microsoft.com/office/powerpoint/2010/main" val="2433390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4614936-CE03-4179-B4ED-5B4D68970C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5B03CFC-649B-46B4-B8DD-5DAD7E1099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DEFDEEA-ADB5-4BFA-8D01-0E7B7CBDD0A1}"/>
              </a:ext>
            </a:extLst>
          </p:cNvPr>
          <p:cNvSpPr>
            <a:spLocks noGrp="1" noChangeArrowheads="1"/>
          </p:cNvSpPr>
          <p:nvPr>
            <p:ph type="sldNum" sz="quarter" idx="12"/>
          </p:nvPr>
        </p:nvSpPr>
        <p:spPr>
          <a:ln/>
        </p:spPr>
        <p:txBody>
          <a:bodyPr/>
          <a:lstStyle>
            <a:lvl1pPr>
              <a:defRPr/>
            </a:lvl1pPr>
          </a:lstStyle>
          <a:p>
            <a:fld id="{6011A039-61A0-0849-9DAE-09CDEE70808A}" type="slidenum">
              <a:rPr lang="en-US"/>
              <a:pPr/>
              <a:t>‹#›</a:t>
            </a:fld>
            <a:endParaRPr lang="en-US"/>
          </a:p>
        </p:txBody>
      </p:sp>
    </p:spTree>
    <p:extLst>
      <p:ext uri="{BB962C8B-B14F-4D97-AF65-F5344CB8AC3E}">
        <p14:creationId xmlns:p14="http://schemas.microsoft.com/office/powerpoint/2010/main" val="249986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4614936-CE03-4179-B4ED-5B4D68970C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5B03CFC-649B-46B4-B8DD-5DAD7E1099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DEFDEEA-ADB5-4BFA-8D01-0E7B7CBDD0A1}"/>
              </a:ext>
            </a:extLst>
          </p:cNvPr>
          <p:cNvSpPr>
            <a:spLocks noGrp="1" noChangeArrowheads="1"/>
          </p:cNvSpPr>
          <p:nvPr>
            <p:ph type="sldNum" sz="quarter" idx="12"/>
          </p:nvPr>
        </p:nvSpPr>
        <p:spPr>
          <a:ln/>
        </p:spPr>
        <p:txBody>
          <a:bodyPr/>
          <a:lstStyle>
            <a:lvl1pPr>
              <a:defRPr/>
            </a:lvl1pPr>
          </a:lstStyle>
          <a:p>
            <a:fld id="{68D8E881-0727-EC4D-AFFE-58E9A3F3B46F}" type="slidenum">
              <a:rPr lang="en-US"/>
              <a:pPr/>
              <a:t>‹#›</a:t>
            </a:fld>
            <a:endParaRPr lang="en-US"/>
          </a:p>
        </p:txBody>
      </p:sp>
    </p:spTree>
    <p:extLst>
      <p:ext uri="{BB962C8B-B14F-4D97-AF65-F5344CB8AC3E}">
        <p14:creationId xmlns:p14="http://schemas.microsoft.com/office/powerpoint/2010/main" val="207673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4614936-CE03-4179-B4ED-5B4D68970C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5B03CFC-649B-46B4-B8DD-5DAD7E1099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DEFDEEA-ADB5-4BFA-8D01-0E7B7CBDD0A1}"/>
              </a:ext>
            </a:extLst>
          </p:cNvPr>
          <p:cNvSpPr>
            <a:spLocks noGrp="1" noChangeArrowheads="1"/>
          </p:cNvSpPr>
          <p:nvPr>
            <p:ph type="sldNum" sz="quarter" idx="12"/>
          </p:nvPr>
        </p:nvSpPr>
        <p:spPr>
          <a:ln/>
        </p:spPr>
        <p:txBody>
          <a:bodyPr/>
          <a:lstStyle>
            <a:lvl1pPr>
              <a:defRPr/>
            </a:lvl1pPr>
          </a:lstStyle>
          <a:p>
            <a:fld id="{CDCB2E22-7C82-7C4B-B0C5-BCCAADD2E290}" type="slidenum">
              <a:rPr lang="en-US"/>
              <a:pPr/>
              <a:t>‹#›</a:t>
            </a:fld>
            <a:endParaRPr lang="en-US"/>
          </a:p>
        </p:txBody>
      </p:sp>
    </p:spTree>
    <p:extLst>
      <p:ext uri="{BB962C8B-B14F-4D97-AF65-F5344CB8AC3E}">
        <p14:creationId xmlns:p14="http://schemas.microsoft.com/office/powerpoint/2010/main" val="121021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F4614936-CE03-4179-B4ED-5B4D68970C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5B03CFC-649B-46B4-B8DD-5DAD7E1099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DEFDEEA-ADB5-4BFA-8D01-0E7B7CBDD0A1}"/>
              </a:ext>
            </a:extLst>
          </p:cNvPr>
          <p:cNvSpPr>
            <a:spLocks noGrp="1" noChangeArrowheads="1"/>
          </p:cNvSpPr>
          <p:nvPr>
            <p:ph type="sldNum" sz="quarter" idx="12"/>
          </p:nvPr>
        </p:nvSpPr>
        <p:spPr>
          <a:ln/>
        </p:spPr>
        <p:txBody>
          <a:bodyPr/>
          <a:lstStyle>
            <a:lvl1pPr>
              <a:defRPr/>
            </a:lvl1pPr>
          </a:lstStyle>
          <a:p>
            <a:fld id="{59FD4908-3F56-7243-B4E2-91B5A1935D08}" type="slidenum">
              <a:rPr lang="en-US"/>
              <a:pPr/>
              <a:t>‹#›</a:t>
            </a:fld>
            <a:endParaRPr lang="en-US"/>
          </a:p>
        </p:txBody>
      </p:sp>
    </p:spTree>
    <p:extLst>
      <p:ext uri="{BB962C8B-B14F-4D97-AF65-F5344CB8AC3E}">
        <p14:creationId xmlns:p14="http://schemas.microsoft.com/office/powerpoint/2010/main" val="855665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F4614936-CE03-4179-B4ED-5B4D68970C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5B03CFC-649B-46B4-B8DD-5DAD7E1099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EDEFDEEA-ADB5-4BFA-8D01-0E7B7CBDD0A1}"/>
              </a:ext>
            </a:extLst>
          </p:cNvPr>
          <p:cNvSpPr>
            <a:spLocks noGrp="1" noChangeArrowheads="1"/>
          </p:cNvSpPr>
          <p:nvPr>
            <p:ph type="sldNum" sz="quarter" idx="12"/>
          </p:nvPr>
        </p:nvSpPr>
        <p:spPr>
          <a:ln/>
        </p:spPr>
        <p:txBody>
          <a:bodyPr/>
          <a:lstStyle>
            <a:lvl1pPr>
              <a:defRPr/>
            </a:lvl1pPr>
          </a:lstStyle>
          <a:p>
            <a:fld id="{5DC3CEC9-E94C-FD42-AC2F-21E1B4357C65}" type="slidenum">
              <a:rPr lang="en-US"/>
              <a:pPr/>
              <a:t>‹#›</a:t>
            </a:fld>
            <a:endParaRPr lang="en-US"/>
          </a:p>
        </p:txBody>
      </p:sp>
    </p:spTree>
    <p:extLst>
      <p:ext uri="{BB962C8B-B14F-4D97-AF65-F5344CB8AC3E}">
        <p14:creationId xmlns:p14="http://schemas.microsoft.com/office/powerpoint/2010/main" val="76867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F4614936-CE03-4179-B4ED-5B4D68970C4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C5B03CFC-649B-46B4-B8DD-5DAD7E1099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EDEFDEEA-ADB5-4BFA-8D01-0E7B7CBDD0A1}"/>
              </a:ext>
            </a:extLst>
          </p:cNvPr>
          <p:cNvSpPr>
            <a:spLocks noGrp="1" noChangeArrowheads="1"/>
          </p:cNvSpPr>
          <p:nvPr>
            <p:ph type="sldNum" sz="quarter" idx="12"/>
          </p:nvPr>
        </p:nvSpPr>
        <p:spPr>
          <a:ln/>
        </p:spPr>
        <p:txBody>
          <a:bodyPr/>
          <a:lstStyle>
            <a:lvl1pPr>
              <a:defRPr/>
            </a:lvl1pPr>
          </a:lstStyle>
          <a:p>
            <a:fld id="{6A190FA7-E178-EB41-8B97-ACC59646DE6A}" type="slidenum">
              <a:rPr lang="en-US"/>
              <a:pPr/>
              <a:t>‹#›</a:t>
            </a:fld>
            <a:endParaRPr lang="en-US"/>
          </a:p>
        </p:txBody>
      </p:sp>
    </p:spTree>
    <p:extLst>
      <p:ext uri="{BB962C8B-B14F-4D97-AF65-F5344CB8AC3E}">
        <p14:creationId xmlns:p14="http://schemas.microsoft.com/office/powerpoint/2010/main" val="126546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F4614936-CE03-4179-B4ED-5B4D68970C4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C5B03CFC-649B-46B4-B8DD-5DAD7E1099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EDEFDEEA-ADB5-4BFA-8D01-0E7B7CBDD0A1}"/>
              </a:ext>
            </a:extLst>
          </p:cNvPr>
          <p:cNvSpPr>
            <a:spLocks noGrp="1" noChangeArrowheads="1"/>
          </p:cNvSpPr>
          <p:nvPr>
            <p:ph type="sldNum" sz="quarter" idx="12"/>
          </p:nvPr>
        </p:nvSpPr>
        <p:spPr>
          <a:ln/>
        </p:spPr>
        <p:txBody>
          <a:bodyPr/>
          <a:lstStyle>
            <a:lvl1pPr>
              <a:defRPr/>
            </a:lvl1pPr>
          </a:lstStyle>
          <a:p>
            <a:fld id="{AD382FD7-EEFD-374D-B437-4C1DCD03CDCC}" type="slidenum">
              <a:rPr lang="en-US"/>
              <a:pPr/>
              <a:t>‹#›</a:t>
            </a:fld>
            <a:endParaRPr lang="en-US"/>
          </a:p>
        </p:txBody>
      </p:sp>
    </p:spTree>
    <p:extLst>
      <p:ext uri="{BB962C8B-B14F-4D97-AF65-F5344CB8AC3E}">
        <p14:creationId xmlns:p14="http://schemas.microsoft.com/office/powerpoint/2010/main" val="180011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F4614936-CE03-4179-B4ED-5B4D68970C4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C5B03CFC-649B-46B4-B8DD-5DAD7E1099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EDEFDEEA-ADB5-4BFA-8D01-0E7B7CBDD0A1}"/>
              </a:ext>
            </a:extLst>
          </p:cNvPr>
          <p:cNvSpPr>
            <a:spLocks noGrp="1" noChangeArrowheads="1"/>
          </p:cNvSpPr>
          <p:nvPr>
            <p:ph type="sldNum" sz="quarter" idx="12"/>
          </p:nvPr>
        </p:nvSpPr>
        <p:spPr>
          <a:ln/>
        </p:spPr>
        <p:txBody>
          <a:bodyPr/>
          <a:lstStyle>
            <a:lvl1pPr>
              <a:defRPr/>
            </a:lvl1pPr>
          </a:lstStyle>
          <a:p>
            <a:fld id="{BA8F00FF-E72D-844F-8945-FED8B05D291E}" type="slidenum">
              <a:rPr lang="en-US"/>
              <a:pPr/>
              <a:t>‹#›</a:t>
            </a:fld>
            <a:endParaRPr lang="en-US"/>
          </a:p>
        </p:txBody>
      </p:sp>
    </p:spTree>
    <p:extLst>
      <p:ext uri="{BB962C8B-B14F-4D97-AF65-F5344CB8AC3E}">
        <p14:creationId xmlns:p14="http://schemas.microsoft.com/office/powerpoint/2010/main" val="3870786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F4614936-CE03-4179-B4ED-5B4D68970C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5B03CFC-649B-46B4-B8DD-5DAD7E1099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EDEFDEEA-ADB5-4BFA-8D01-0E7B7CBDD0A1}"/>
              </a:ext>
            </a:extLst>
          </p:cNvPr>
          <p:cNvSpPr>
            <a:spLocks noGrp="1" noChangeArrowheads="1"/>
          </p:cNvSpPr>
          <p:nvPr>
            <p:ph type="sldNum" sz="quarter" idx="12"/>
          </p:nvPr>
        </p:nvSpPr>
        <p:spPr>
          <a:ln/>
        </p:spPr>
        <p:txBody>
          <a:bodyPr/>
          <a:lstStyle>
            <a:lvl1pPr>
              <a:defRPr/>
            </a:lvl1pPr>
          </a:lstStyle>
          <a:p>
            <a:fld id="{847C8BF0-AC27-D342-95D8-B6DCE423D076}" type="slidenum">
              <a:rPr lang="en-US"/>
              <a:pPr/>
              <a:t>‹#›</a:t>
            </a:fld>
            <a:endParaRPr lang="en-US"/>
          </a:p>
        </p:txBody>
      </p:sp>
    </p:spTree>
    <p:extLst>
      <p:ext uri="{BB962C8B-B14F-4D97-AF65-F5344CB8AC3E}">
        <p14:creationId xmlns:p14="http://schemas.microsoft.com/office/powerpoint/2010/main" val="3694766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F4614936-CE03-4179-B4ED-5B4D68970C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5B03CFC-649B-46B4-B8DD-5DAD7E1099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EDEFDEEA-ADB5-4BFA-8D01-0E7B7CBDD0A1}"/>
              </a:ext>
            </a:extLst>
          </p:cNvPr>
          <p:cNvSpPr>
            <a:spLocks noGrp="1" noChangeArrowheads="1"/>
          </p:cNvSpPr>
          <p:nvPr>
            <p:ph type="sldNum" sz="quarter" idx="12"/>
          </p:nvPr>
        </p:nvSpPr>
        <p:spPr>
          <a:ln/>
        </p:spPr>
        <p:txBody>
          <a:bodyPr/>
          <a:lstStyle>
            <a:lvl1pPr>
              <a:defRPr/>
            </a:lvl1pPr>
          </a:lstStyle>
          <a:p>
            <a:fld id="{DA97EA6C-3AA9-7943-8898-E76B43DD8F30}" type="slidenum">
              <a:rPr lang="en-US"/>
              <a:pPr/>
              <a:t>‹#›</a:t>
            </a:fld>
            <a:endParaRPr lang="en-US"/>
          </a:p>
        </p:txBody>
      </p:sp>
    </p:spTree>
    <p:extLst>
      <p:ext uri="{BB962C8B-B14F-4D97-AF65-F5344CB8AC3E}">
        <p14:creationId xmlns:p14="http://schemas.microsoft.com/office/powerpoint/2010/main" val="14266918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a:extLst>
              <a:ext uri="{FF2B5EF4-FFF2-40B4-BE49-F238E27FC236}">
                <a16:creationId xmlns:a16="http://schemas.microsoft.com/office/drawing/2014/main" xmlns="" id="{F4614936-CE03-4179-B4ED-5B4D68970C4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defRPr>
            </a:lvl1pPr>
          </a:lstStyle>
          <a:p>
            <a:pPr>
              <a:defRPr/>
            </a:pPr>
            <a:endParaRPr lang="en-US"/>
          </a:p>
        </p:txBody>
      </p:sp>
      <p:sp>
        <p:nvSpPr>
          <p:cNvPr id="1029" name="Rectangle 5">
            <a:extLst>
              <a:ext uri="{FF2B5EF4-FFF2-40B4-BE49-F238E27FC236}">
                <a16:creationId xmlns:a16="http://schemas.microsoft.com/office/drawing/2014/main" xmlns="" id="{C5B03CFC-649B-46B4-B8DD-5DAD7E10994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defRPr>
            </a:lvl1pPr>
          </a:lstStyle>
          <a:p>
            <a:pPr>
              <a:defRPr/>
            </a:pPr>
            <a:endParaRPr lang="en-US"/>
          </a:p>
        </p:txBody>
      </p:sp>
      <p:sp>
        <p:nvSpPr>
          <p:cNvPr id="1030" name="Rectangle 6">
            <a:extLst>
              <a:ext uri="{FF2B5EF4-FFF2-40B4-BE49-F238E27FC236}">
                <a16:creationId xmlns:a16="http://schemas.microsoft.com/office/drawing/2014/main" xmlns="" id="{EDEFDEEA-ADB5-4BFA-8D01-0E7B7CBDD0A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fld id="{A496B1A2-E3F2-B246-AA88-891BBC326994}" type="slidenum">
              <a:rPr lang="en-US"/>
              <a:pPr/>
              <a:t>‹#›</a:t>
            </a:fld>
            <a:endParaRPr lang="en-US"/>
          </a:p>
        </p:txBody>
      </p:sp>
      <p:sp>
        <p:nvSpPr>
          <p:cNvPr id="7" name="TextBox 6">
            <a:extLst>
              <a:ext uri="{FF2B5EF4-FFF2-40B4-BE49-F238E27FC236}">
                <a16:creationId xmlns:a16="http://schemas.microsoft.com/office/drawing/2014/main" xmlns="" id="{0CBAE72B-D060-7941-BD05-A14A5969840F}"/>
              </a:ext>
            </a:extLst>
          </p:cNvPr>
          <p:cNvSpPr txBox="1"/>
          <p:nvPr userDrawn="1"/>
        </p:nvSpPr>
        <p:spPr>
          <a:xfrm>
            <a:off x="7559040" y="6591439"/>
            <a:ext cx="1600200" cy="215444"/>
          </a:xfrm>
          <a:prstGeom prst="rect">
            <a:avLst/>
          </a:prstGeom>
          <a:noFill/>
        </p:spPr>
        <p:txBody>
          <a:bodyPr wrap="square" rtlCol="0">
            <a:spAutoFit/>
          </a:bodyPr>
          <a:lstStyle/>
          <a:p>
            <a:r>
              <a:rPr lang="en-US" sz="800" dirty="0"/>
              <a:t>© 2019 Clairmont Press, Inc. </a:t>
            </a:r>
          </a:p>
        </p:txBody>
      </p:sp>
      <p:pic>
        <p:nvPicPr>
          <p:cNvPr id="8" name="Picture 7">
            <a:extLst>
              <a:ext uri="{FF2B5EF4-FFF2-40B4-BE49-F238E27FC236}">
                <a16:creationId xmlns:a16="http://schemas.microsoft.com/office/drawing/2014/main" xmlns="" id="{AD85541C-8A7E-5447-9958-3F582A722CFC}"/>
              </a:ext>
            </a:extLst>
          </p:cNvPr>
          <p:cNvPicPr>
            <a:picLocks noChangeAspect="1"/>
          </p:cNvPicPr>
          <p:nvPr userDrawn="1"/>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8600" y="6549073"/>
            <a:ext cx="897503" cy="2730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slide" Target="slide16.xm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b/b4/Ohiorivermap.png" TargetMode="External"/><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2/23/Mississippirivermap.png" TargetMode="External"/><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upload.wikimedia.org/wikipedia/commons/e/e8/Deutschland_Lage_von_Rheinland-Pfalz.svg" TargetMode="External"/><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Jamestown_Settlement" TargetMode="External"/><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source.org/wiki/The_Discovery_of_New_Brittaine" TargetMode="External"/><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381000" y="838200"/>
            <a:ext cx="8382000"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800"/>
              <a:t>CHAPTER 8</a:t>
            </a:r>
          </a:p>
          <a:p>
            <a:pPr algn="ctr" eaLnBrk="1" hangingPunct="1">
              <a:spcBef>
                <a:spcPct val="50000"/>
              </a:spcBef>
            </a:pPr>
            <a:r>
              <a:rPr lang="en-US" sz="3600">
                <a:solidFill>
                  <a:srgbClr val="CC3300"/>
                </a:solidFill>
              </a:rPr>
              <a:t>EXPLORING AND SETTLING WESTERN VIRGINIA</a:t>
            </a:r>
          </a:p>
          <a:p>
            <a:pPr algn="ctr" eaLnBrk="1" hangingPunct="1">
              <a:spcBef>
                <a:spcPct val="50000"/>
              </a:spcBef>
            </a:pPr>
            <a:endParaRPr lang="en-US" sz="1800" b="0"/>
          </a:p>
          <a:p>
            <a:pPr algn="ctr" eaLnBrk="1" hangingPunct="1">
              <a:spcBef>
                <a:spcPct val="50000"/>
              </a:spcBef>
            </a:pPr>
            <a:r>
              <a:rPr lang="en-US" sz="2800"/>
              <a:t>Section 1	  </a:t>
            </a:r>
            <a:r>
              <a:rPr lang="en-US" sz="2800">
                <a:solidFill>
                  <a:srgbClr val="0033CC"/>
                </a:solidFill>
                <a:hlinkClick r:id="rId3" action="ppaction://hlinksldjump"/>
              </a:rPr>
              <a:t>Early Explorers in Western Virginia</a:t>
            </a:r>
            <a:endParaRPr lang="en-US" sz="2800">
              <a:solidFill>
                <a:srgbClr val="0033CC"/>
              </a:solidFill>
            </a:endParaRPr>
          </a:p>
          <a:p>
            <a:pPr eaLnBrk="1" hangingPunct="1">
              <a:spcBef>
                <a:spcPct val="50000"/>
              </a:spcBef>
            </a:pPr>
            <a:endParaRPr lang="en-US" sz="2800">
              <a:solidFill>
                <a:srgbClr val="0033CC"/>
              </a:solidFill>
            </a:endParaRPr>
          </a:p>
          <a:p>
            <a:pPr algn="ctr" eaLnBrk="1" hangingPunct="1">
              <a:spcBef>
                <a:spcPct val="50000"/>
              </a:spcBef>
            </a:pPr>
            <a:r>
              <a:rPr lang="en-US" sz="2800"/>
              <a:t>Section 2     </a:t>
            </a:r>
            <a:r>
              <a:rPr lang="en-US" sz="2800">
                <a:solidFill>
                  <a:srgbClr val="0033CC"/>
                </a:solidFill>
                <a:hlinkClick r:id="rId4" action="ppaction://hlinksldjump"/>
              </a:rPr>
              <a:t>Early Settlers in Western Virginia</a:t>
            </a:r>
            <a:endParaRPr lang="en-US" sz="2800">
              <a:solidFill>
                <a:srgbClr val="0033CC"/>
              </a:solidFill>
            </a:endParaRPr>
          </a:p>
          <a:p>
            <a:pPr algn="ctr" eaLnBrk="1" hangingPunct="1">
              <a:spcBef>
                <a:spcPct val="50000"/>
              </a:spcBef>
            </a:pPr>
            <a:endParaRPr lang="en-US" sz="1800"/>
          </a:p>
          <a:p>
            <a:pPr algn="ctr" eaLnBrk="1" hangingPunct="1">
              <a:spcBef>
                <a:spcPct val="50000"/>
              </a:spcBef>
            </a:pPr>
            <a:endParaRPr 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2109788" y="228600"/>
            <a:ext cx="49260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pPr>
            <a:r>
              <a:rPr lang="en-US" sz="3200">
                <a:solidFill>
                  <a:srgbClr val="CC3300"/>
                </a:solidFill>
              </a:rPr>
              <a:t>FRENCH EXPLORATION</a:t>
            </a:r>
          </a:p>
        </p:txBody>
      </p:sp>
      <p:sp>
        <p:nvSpPr>
          <p:cNvPr id="184325" name="Rectangle 5"/>
          <p:cNvSpPr>
            <a:spLocks noChangeArrowheads="1"/>
          </p:cNvSpPr>
          <p:nvPr/>
        </p:nvSpPr>
        <p:spPr bwMode="auto">
          <a:xfrm>
            <a:off x="266700" y="838200"/>
            <a:ext cx="861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sz="2000"/>
              <a:t>At the same time the English were exploring western Virginia from the east, the French decided to explore the land from the north.</a:t>
            </a:r>
          </a:p>
        </p:txBody>
      </p:sp>
      <p:sp>
        <p:nvSpPr>
          <p:cNvPr id="184326" name="Rectangle 6"/>
          <p:cNvSpPr>
            <a:spLocks noChangeArrowheads="1"/>
          </p:cNvSpPr>
          <p:nvPr/>
        </p:nvSpPr>
        <p:spPr bwMode="auto">
          <a:xfrm>
            <a:off x="2286000" y="1689100"/>
            <a:ext cx="2971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t>Robert Cavelier Sieur de La Salle sailed from the Great Lakes and reached the Falls of the Ohio River, near present-day Louisville, KY.</a:t>
            </a:r>
          </a:p>
        </p:txBody>
      </p:sp>
      <p:sp>
        <p:nvSpPr>
          <p:cNvPr id="184327" name="Rectangle 7"/>
          <p:cNvSpPr>
            <a:spLocks noChangeArrowheads="1"/>
          </p:cNvSpPr>
          <p:nvPr/>
        </p:nvSpPr>
        <p:spPr bwMode="auto">
          <a:xfrm>
            <a:off x="4114800" y="4267200"/>
            <a:ext cx="441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000">
                <a:solidFill>
                  <a:srgbClr val="0033CC"/>
                </a:solidFill>
              </a:rPr>
              <a:t>La Salle’s expedition gave France a claim to the Ohio Valley</a:t>
            </a:r>
          </a:p>
        </p:txBody>
      </p:sp>
      <p:sp>
        <p:nvSpPr>
          <p:cNvPr id="184328" name="Rectangle 8"/>
          <p:cNvSpPr>
            <a:spLocks noChangeArrowheads="1"/>
          </p:cNvSpPr>
          <p:nvPr/>
        </p:nvSpPr>
        <p:spPr bwMode="auto">
          <a:xfrm>
            <a:off x="3657600" y="5076825"/>
            <a:ext cx="533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sz="2400">
                <a:solidFill>
                  <a:srgbClr val="006600"/>
                </a:solidFill>
              </a:rPr>
              <a:t>Since the English also had a claim to the same area, this would later lead to confrontation and war between the two European powers.</a:t>
            </a:r>
          </a:p>
        </p:txBody>
      </p:sp>
      <p:pic>
        <p:nvPicPr>
          <p:cNvPr id="184335" name="Picture 15" descr="File:Ohiorivermap.pn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36576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00663" y="1866900"/>
            <a:ext cx="3386137"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300" name="Picture 1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8000" y="1677988"/>
            <a:ext cx="1549400"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84325">
                                            <p:txEl>
                                              <p:pRg st="0" end="0"/>
                                            </p:txEl>
                                          </p:spTgt>
                                        </p:tgtEl>
                                        <p:attrNameLst>
                                          <p:attrName>style.visibility</p:attrName>
                                        </p:attrNameLst>
                                      </p:cBhvr>
                                      <p:to>
                                        <p:strVal val="visible"/>
                                      </p:to>
                                    </p:set>
                                    <p:anim calcmode="discrete" valueType="clr">
                                      <p:cBhvr override="childStyle">
                                        <p:cTn id="7" dur="80"/>
                                        <p:tgtEl>
                                          <p:spTgt spid="18432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32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84325">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84326"/>
                                        </p:tgtEl>
                                        <p:attrNameLst>
                                          <p:attrName>style.visibility</p:attrName>
                                        </p:attrNameLst>
                                      </p:cBhvr>
                                      <p:to>
                                        <p:strVal val="visible"/>
                                      </p:to>
                                    </p:set>
                                    <p:animEffect transition="in" filter="checkerboard(across)">
                                      <p:cBhvr>
                                        <p:cTn id="14" dur="1000"/>
                                        <p:tgtEl>
                                          <p:spTgt spid="184326"/>
                                        </p:tgtEl>
                                      </p:cBhvr>
                                    </p:animEffect>
                                  </p:childTnLst>
                                </p:cTn>
                              </p:par>
                            </p:childTnLst>
                          </p:cTn>
                        </p:par>
                        <p:par>
                          <p:cTn id="15" fill="hold" nodeType="afterGroup">
                            <p:stCondLst>
                              <p:cond delay="1000"/>
                            </p:stCondLst>
                            <p:childTnLst>
                              <p:par>
                                <p:cTn id="16" presetID="52" presetClass="entr" presetSubtype="0" fill="hold" nodeType="afterEffect">
                                  <p:stCondLst>
                                    <p:cond delay="0"/>
                                  </p:stCondLst>
                                  <p:childTnLst>
                                    <p:set>
                                      <p:cBhvr>
                                        <p:cTn id="17" dur="1" fill="hold">
                                          <p:stCondLst>
                                            <p:cond delay="0"/>
                                          </p:stCondLst>
                                        </p:cTn>
                                        <p:tgtEl>
                                          <p:spTgt spid="12300"/>
                                        </p:tgtEl>
                                        <p:attrNameLst>
                                          <p:attrName>style.visibility</p:attrName>
                                        </p:attrNameLst>
                                      </p:cBhvr>
                                      <p:to>
                                        <p:strVal val="visible"/>
                                      </p:to>
                                    </p:set>
                                    <p:animScale>
                                      <p:cBhvr>
                                        <p:cTn id="18" dur="1000" decel="50000" fill="hold">
                                          <p:stCondLst>
                                            <p:cond delay="0"/>
                                          </p:stCondLst>
                                        </p:cTn>
                                        <p:tgtEl>
                                          <p:spTgt spid="123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2300"/>
                                        </p:tgtEl>
                                        <p:attrNameLst>
                                          <p:attrName>ppt_x</p:attrName>
                                          <p:attrName>ppt_y</p:attrName>
                                        </p:attrNameLst>
                                      </p:cBhvr>
                                    </p:animMotion>
                                    <p:animEffect transition="in" filter="fade">
                                      <p:cBhvr>
                                        <p:cTn id="20" dur="1000"/>
                                        <p:tgtEl>
                                          <p:spTgt spid="12300"/>
                                        </p:tgtEl>
                                      </p:cBhvr>
                                    </p:animEffect>
                                  </p:childTnLst>
                                </p:cTn>
                              </p:par>
                            </p:childTnLst>
                          </p:cTn>
                        </p:par>
                        <p:par>
                          <p:cTn id="21" fill="hold" nodeType="afterGroup">
                            <p:stCondLst>
                              <p:cond delay="2000"/>
                            </p:stCondLst>
                            <p:childTnLst>
                              <p:par>
                                <p:cTn id="22" presetID="52" presetClass="entr" presetSubtype="0" fill="hold" nodeType="afterEffect">
                                  <p:stCondLst>
                                    <p:cond delay="0"/>
                                  </p:stCondLst>
                                  <p:childTnLst>
                                    <p:set>
                                      <p:cBhvr>
                                        <p:cTn id="23" dur="1" fill="hold">
                                          <p:stCondLst>
                                            <p:cond delay="0"/>
                                          </p:stCondLst>
                                        </p:cTn>
                                        <p:tgtEl>
                                          <p:spTgt spid="12299"/>
                                        </p:tgtEl>
                                        <p:attrNameLst>
                                          <p:attrName>style.visibility</p:attrName>
                                        </p:attrNameLst>
                                      </p:cBhvr>
                                      <p:to>
                                        <p:strVal val="visible"/>
                                      </p:to>
                                    </p:set>
                                    <p:animScale>
                                      <p:cBhvr>
                                        <p:cTn id="24" dur="1000" decel="50000" fill="hold">
                                          <p:stCondLst>
                                            <p:cond delay="0"/>
                                          </p:stCondLst>
                                        </p:cTn>
                                        <p:tgtEl>
                                          <p:spTgt spid="122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2299"/>
                                        </p:tgtEl>
                                        <p:attrNameLst>
                                          <p:attrName>ppt_x</p:attrName>
                                          <p:attrName>ppt_y</p:attrName>
                                        </p:attrNameLst>
                                      </p:cBhvr>
                                    </p:animMotion>
                                    <p:animEffect transition="in" filter="fade">
                                      <p:cBhvr>
                                        <p:cTn id="26" dur="1000"/>
                                        <p:tgtEl>
                                          <p:spTgt spid="1229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84327">
                                            <p:txEl>
                                              <p:pRg st="0" end="0"/>
                                            </p:txEl>
                                          </p:spTgt>
                                        </p:tgtEl>
                                        <p:attrNameLst>
                                          <p:attrName>style.visibility</p:attrName>
                                        </p:attrNameLst>
                                      </p:cBhvr>
                                      <p:to>
                                        <p:strVal val="visible"/>
                                      </p:to>
                                    </p:set>
                                    <p:anim calcmode="lin" valueType="num">
                                      <p:cBhvr additive="base">
                                        <p:cTn id="31" dur="500" fill="hold"/>
                                        <p:tgtEl>
                                          <p:spTgt spid="184327">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4327">
                                            <p:txEl>
                                              <p:pRg st="0" end="0"/>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500"/>
                            </p:stCondLst>
                            <p:childTnLst>
                              <p:par>
                                <p:cTn id="34" presetID="2" presetClass="entr" presetSubtype="8" fill="hold" nodeType="afterEffect">
                                  <p:stCondLst>
                                    <p:cond delay="0"/>
                                  </p:stCondLst>
                                  <p:childTnLst>
                                    <p:set>
                                      <p:cBhvr>
                                        <p:cTn id="35" dur="1" fill="hold">
                                          <p:stCondLst>
                                            <p:cond delay="0"/>
                                          </p:stCondLst>
                                        </p:cTn>
                                        <p:tgtEl>
                                          <p:spTgt spid="184335"/>
                                        </p:tgtEl>
                                        <p:attrNameLst>
                                          <p:attrName>style.visibility</p:attrName>
                                        </p:attrNameLst>
                                      </p:cBhvr>
                                      <p:to>
                                        <p:strVal val="visible"/>
                                      </p:to>
                                    </p:set>
                                    <p:anim calcmode="lin" valueType="num">
                                      <p:cBhvr additive="base">
                                        <p:cTn id="36" dur="500" fill="hold"/>
                                        <p:tgtEl>
                                          <p:spTgt spid="184335"/>
                                        </p:tgtEl>
                                        <p:attrNameLst>
                                          <p:attrName>ppt_x</p:attrName>
                                        </p:attrNameLst>
                                      </p:cBhvr>
                                      <p:tavLst>
                                        <p:tav tm="0">
                                          <p:val>
                                            <p:strVal val="0-#ppt_w/2"/>
                                          </p:val>
                                        </p:tav>
                                        <p:tav tm="100000">
                                          <p:val>
                                            <p:strVal val="#ppt_x"/>
                                          </p:val>
                                        </p:tav>
                                      </p:tavLst>
                                    </p:anim>
                                    <p:anim calcmode="lin" valueType="num">
                                      <p:cBhvr additive="base">
                                        <p:cTn id="37" dur="500" fill="hold"/>
                                        <p:tgtEl>
                                          <p:spTgt spid="184335"/>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184328">
                                            <p:txEl>
                                              <p:pRg st="0" end="0"/>
                                            </p:txEl>
                                          </p:spTgt>
                                        </p:tgtEl>
                                        <p:attrNameLst>
                                          <p:attrName>style.visibility</p:attrName>
                                        </p:attrNameLst>
                                      </p:cBhvr>
                                      <p:to>
                                        <p:strVal val="visible"/>
                                      </p:to>
                                    </p:set>
                                    <p:anim calcmode="discrete" valueType="clr">
                                      <p:cBhvr override="childStyle">
                                        <p:cTn id="42" dur="80"/>
                                        <p:tgtEl>
                                          <p:spTgt spid="1843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84328">
                                            <p:txEl>
                                              <p:pRg st="0" end="0"/>
                                            </p:txEl>
                                          </p:spTgt>
                                        </p:tgtEl>
                                        <p:attrNameLst>
                                          <p:attrName>fillcolor</p:attrName>
                                        </p:attrNameLst>
                                      </p:cBhvr>
                                      <p:tavLst>
                                        <p:tav tm="0">
                                          <p:val>
                                            <p:clrVal>
                                              <a:schemeClr val="accent2"/>
                                            </p:clrVal>
                                          </p:val>
                                        </p:tav>
                                        <p:tav tm="50000">
                                          <p:val>
                                            <p:clrVal>
                                              <a:schemeClr val="hlink"/>
                                            </p:clrVal>
                                          </p:val>
                                        </p:tav>
                                      </p:tavLst>
                                    </p:anim>
                                    <p:set>
                                      <p:cBhvr>
                                        <p:cTn id="44" dur="80"/>
                                        <p:tgtEl>
                                          <p:spTgt spid="18432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4"/>
          <p:cNvSpPr txBox="1">
            <a:spLocks noChangeArrowheads="1"/>
          </p:cNvSpPr>
          <p:nvPr/>
        </p:nvSpPr>
        <p:spPr bwMode="auto">
          <a:xfrm>
            <a:off x="152400" y="457200"/>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endParaRPr lang="en-US" sz="1800"/>
          </a:p>
        </p:txBody>
      </p:sp>
      <p:sp>
        <p:nvSpPr>
          <p:cNvPr id="108549" name="Rectangle 5"/>
          <p:cNvSpPr>
            <a:spLocks noChangeArrowheads="1"/>
          </p:cNvSpPr>
          <p:nvPr/>
        </p:nvSpPr>
        <p:spPr bwMode="auto">
          <a:xfrm>
            <a:off x="381000" y="4633913"/>
            <a:ext cx="4724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200">
                <a:solidFill>
                  <a:srgbClr val="0033CC"/>
                </a:solidFill>
              </a:rPr>
              <a:t>Bacon’s Rebellion resulted in the withdrawal of monetary support from wealthy supporters of the western fur trade in England.</a:t>
            </a:r>
          </a:p>
        </p:txBody>
      </p:sp>
      <p:sp>
        <p:nvSpPr>
          <p:cNvPr id="108550" name="Rectangle 6"/>
          <p:cNvSpPr>
            <a:spLocks noChangeArrowheads="1"/>
          </p:cNvSpPr>
          <p:nvPr/>
        </p:nvSpPr>
        <p:spPr bwMode="auto">
          <a:xfrm>
            <a:off x="381000" y="3232150"/>
            <a:ext cx="4724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000"/>
              <a:t>Governor William Berkeley angered the colonists when he refused to send troops to protect them from Indian attacks.</a:t>
            </a:r>
          </a:p>
        </p:txBody>
      </p:sp>
      <p:sp>
        <p:nvSpPr>
          <p:cNvPr id="108551" name="Rectangle 7"/>
          <p:cNvSpPr>
            <a:spLocks noChangeArrowheads="1"/>
          </p:cNvSpPr>
          <p:nvPr/>
        </p:nvSpPr>
        <p:spPr bwMode="auto">
          <a:xfrm>
            <a:off x="381000" y="2133600"/>
            <a:ext cx="4191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000"/>
              <a:t>Virginia lost its main promoter of exploration when Abraham Wood died.</a:t>
            </a:r>
          </a:p>
        </p:txBody>
      </p:sp>
      <p:sp>
        <p:nvSpPr>
          <p:cNvPr id="34821" name="Rectangle 8"/>
          <p:cNvSpPr>
            <a:spLocks noChangeArrowheads="1"/>
          </p:cNvSpPr>
          <p:nvPr/>
        </p:nvSpPr>
        <p:spPr bwMode="auto">
          <a:xfrm>
            <a:off x="190500" y="152400"/>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sz="2400">
                <a:solidFill>
                  <a:srgbClr val="CC3300"/>
                </a:solidFill>
              </a:rPr>
              <a:t>As the French increased their exploration activities in North America, the British temporarily ceased theirs.</a:t>
            </a:r>
          </a:p>
        </p:txBody>
      </p:sp>
      <p:sp>
        <p:nvSpPr>
          <p:cNvPr id="108553" name="Rectangle 9"/>
          <p:cNvSpPr>
            <a:spLocks noChangeArrowheads="1"/>
          </p:cNvSpPr>
          <p:nvPr/>
        </p:nvSpPr>
        <p:spPr bwMode="auto">
          <a:xfrm>
            <a:off x="295275" y="1143000"/>
            <a:ext cx="8553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400"/>
              <a:t>The English suspended their explorations for a number of reasons, including:</a:t>
            </a:r>
          </a:p>
        </p:txBody>
      </p:sp>
      <p:pic>
        <p:nvPicPr>
          <p:cNvPr id="13322" name="Picture 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3563" y="2133600"/>
            <a:ext cx="2982912"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5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08551"/>
                                        </p:tgtEl>
                                        <p:attrNameLst>
                                          <p:attrName>style.visibility</p:attrName>
                                        </p:attrNameLst>
                                      </p:cBhvr>
                                      <p:to>
                                        <p:strVal val="visible"/>
                                      </p:to>
                                    </p:set>
                                    <p:anim calcmode="lin" valueType="num">
                                      <p:cBhvr additive="base">
                                        <p:cTn id="11" dur="500" fill="hold"/>
                                        <p:tgtEl>
                                          <p:spTgt spid="108551"/>
                                        </p:tgtEl>
                                        <p:attrNameLst>
                                          <p:attrName>ppt_x</p:attrName>
                                        </p:attrNameLst>
                                      </p:cBhvr>
                                      <p:tavLst>
                                        <p:tav tm="0">
                                          <p:val>
                                            <p:strVal val="0-#ppt_w/2"/>
                                          </p:val>
                                        </p:tav>
                                        <p:tav tm="100000">
                                          <p:val>
                                            <p:strVal val="#ppt_x"/>
                                          </p:val>
                                        </p:tav>
                                      </p:tavLst>
                                    </p:anim>
                                    <p:anim calcmode="lin" valueType="num">
                                      <p:cBhvr additive="base">
                                        <p:cTn id="12" dur="500" fill="hold"/>
                                        <p:tgtEl>
                                          <p:spTgt spid="10855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8550"/>
                                        </p:tgtEl>
                                        <p:attrNameLst>
                                          <p:attrName>style.visibility</p:attrName>
                                        </p:attrNameLst>
                                      </p:cBhvr>
                                      <p:to>
                                        <p:strVal val="visible"/>
                                      </p:to>
                                    </p:set>
                                    <p:anim calcmode="lin" valueType="num">
                                      <p:cBhvr additive="base">
                                        <p:cTn id="17" dur="500" fill="hold"/>
                                        <p:tgtEl>
                                          <p:spTgt spid="108550"/>
                                        </p:tgtEl>
                                        <p:attrNameLst>
                                          <p:attrName>ppt_x</p:attrName>
                                        </p:attrNameLst>
                                      </p:cBhvr>
                                      <p:tavLst>
                                        <p:tav tm="0">
                                          <p:val>
                                            <p:strVal val="0-#ppt_w/2"/>
                                          </p:val>
                                        </p:tav>
                                        <p:tav tm="100000">
                                          <p:val>
                                            <p:strVal val="#ppt_x"/>
                                          </p:val>
                                        </p:tav>
                                      </p:tavLst>
                                    </p:anim>
                                    <p:anim calcmode="lin" valueType="num">
                                      <p:cBhvr additive="base">
                                        <p:cTn id="18" dur="500" fill="hold"/>
                                        <p:tgtEl>
                                          <p:spTgt spid="108550"/>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8549">
                                            <p:txEl>
                                              <p:pRg st="0" end="0"/>
                                            </p:txEl>
                                          </p:spTgt>
                                        </p:tgtEl>
                                        <p:attrNameLst>
                                          <p:attrName>style.visibility</p:attrName>
                                        </p:attrNameLst>
                                      </p:cBhvr>
                                      <p:to>
                                        <p:strVal val="visible"/>
                                      </p:to>
                                    </p:set>
                                    <p:anim calcmode="lin" valueType="num">
                                      <p:cBhvr additive="base">
                                        <p:cTn id="23" dur="500" fill="hold"/>
                                        <p:tgtEl>
                                          <p:spTgt spid="10854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8549">
                                            <p:txEl>
                                              <p:pRg st="0" end="0"/>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
                            </p:stCondLst>
                            <p:childTnLst>
                              <p:par>
                                <p:cTn id="26" presetID="15" presetClass="entr" presetSubtype="0" fill="hold" nodeType="afterEffect">
                                  <p:stCondLst>
                                    <p:cond delay="0"/>
                                  </p:stCondLst>
                                  <p:childTnLst>
                                    <p:set>
                                      <p:cBhvr>
                                        <p:cTn id="27" dur="1" fill="hold">
                                          <p:stCondLst>
                                            <p:cond delay="0"/>
                                          </p:stCondLst>
                                        </p:cTn>
                                        <p:tgtEl>
                                          <p:spTgt spid="13322"/>
                                        </p:tgtEl>
                                        <p:attrNameLst>
                                          <p:attrName>style.visibility</p:attrName>
                                        </p:attrNameLst>
                                      </p:cBhvr>
                                      <p:to>
                                        <p:strVal val="visible"/>
                                      </p:to>
                                    </p:set>
                                    <p:anim calcmode="lin" valueType="num">
                                      <p:cBhvr>
                                        <p:cTn id="28" dur="1000" fill="hold"/>
                                        <p:tgtEl>
                                          <p:spTgt spid="13322"/>
                                        </p:tgtEl>
                                        <p:attrNameLst>
                                          <p:attrName>ppt_w</p:attrName>
                                        </p:attrNameLst>
                                      </p:cBhvr>
                                      <p:tavLst>
                                        <p:tav tm="0">
                                          <p:val>
                                            <p:fltVal val="0"/>
                                          </p:val>
                                        </p:tav>
                                        <p:tav tm="100000">
                                          <p:val>
                                            <p:strVal val="#ppt_w"/>
                                          </p:val>
                                        </p:tav>
                                      </p:tavLst>
                                    </p:anim>
                                    <p:anim calcmode="lin" valueType="num">
                                      <p:cBhvr>
                                        <p:cTn id="29" dur="1000" fill="hold"/>
                                        <p:tgtEl>
                                          <p:spTgt spid="13322"/>
                                        </p:tgtEl>
                                        <p:attrNameLst>
                                          <p:attrName>ppt_h</p:attrName>
                                        </p:attrNameLst>
                                      </p:cBhvr>
                                      <p:tavLst>
                                        <p:tav tm="0">
                                          <p:val>
                                            <p:fltVal val="0"/>
                                          </p:val>
                                        </p:tav>
                                        <p:tav tm="100000">
                                          <p:val>
                                            <p:strVal val="#ppt_h"/>
                                          </p:val>
                                        </p:tav>
                                      </p:tavLst>
                                    </p:anim>
                                    <p:anim calcmode="lin" valueType="num">
                                      <p:cBhvr>
                                        <p:cTn id="30" dur="1000" fill="hold"/>
                                        <p:tgtEl>
                                          <p:spTgt spid="1332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33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p:bldP spid="1085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228600" y="90488"/>
            <a:ext cx="868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800">
                <a:solidFill>
                  <a:srgbClr val="CC3300"/>
                </a:solidFill>
              </a:rPr>
              <a:t>Returned British Interest in Western Exploration</a:t>
            </a:r>
          </a:p>
        </p:txBody>
      </p:sp>
      <p:sp>
        <p:nvSpPr>
          <p:cNvPr id="188421" name="Rectangle 5"/>
          <p:cNvSpPr>
            <a:spLocks noChangeArrowheads="1"/>
          </p:cNvSpPr>
          <p:nvPr/>
        </p:nvSpPr>
        <p:spPr bwMode="auto">
          <a:xfrm>
            <a:off x="457200" y="561975"/>
            <a:ext cx="6324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t>In 1716, Alexander Spotswood, lieutenant governor of Virginia, personally led an expedition of thirty aristocrats from Williamsburg, Virginia, across the Appalachian Mountains into the Shenandoah Valley.</a:t>
            </a:r>
          </a:p>
        </p:txBody>
      </p:sp>
      <p:sp>
        <p:nvSpPr>
          <p:cNvPr id="188423" name="Rectangle 7"/>
          <p:cNvSpPr>
            <a:spLocks noChangeArrowheads="1"/>
          </p:cNvSpPr>
          <p:nvPr/>
        </p:nvSpPr>
        <p:spPr bwMode="auto">
          <a:xfrm>
            <a:off x="3810000" y="1841500"/>
            <a:ext cx="2743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t>Along the way, they killed bears, told stories around campfires, and swam in the Shenandoah River.  </a:t>
            </a:r>
          </a:p>
        </p:txBody>
      </p:sp>
      <p:sp>
        <p:nvSpPr>
          <p:cNvPr id="188424" name="Rectangle 8"/>
          <p:cNvSpPr>
            <a:spLocks noChangeArrowheads="1"/>
          </p:cNvSpPr>
          <p:nvPr/>
        </p:nvSpPr>
        <p:spPr bwMode="auto">
          <a:xfrm>
            <a:off x="3810000" y="3581400"/>
            <a:ext cx="49974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t>Spotswood described the land they discovered as an agricultural paradise in order to encourage settlement.</a:t>
            </a:r>
          </a:p>
        </p:txBody>
      </p:sp>
      <p:sp>
        <p:nvSpPr>
          <p:cNvPr id="188425" name="Rectangle 9"/>
          <p:cNvSpPr>
            <a:spLocks noChangeArrowheads="1"/>
          </p:cNvSpPr>
          <p:nvPr/>
        </p:nvSpPr>
        <p:spPr bwMode="auto">
          <a:xfrm>
            <a:off x="228600" y="4953000"/>
            <a:ext cx="5334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solidFill>
                  <a:srgbClr val="0033CC"/>
                </a:solidFill>
              </a:rPr>
              <a:t>Spotswood gave each member of his expedition a miniature golden horseshoe.  Today a replica of this gift is given to eighth-grade students across West Virginia in honor of their excellence in pursuit of the study of West Virginia History.</a:t>
            </a:r>
          </a:p>
        </p:txBody>
      </p:sp>
      <p:grpSp>
        <p:nvGrpSpPr>
          <p:cNvPr id="36870" name="Group 1"/>
          <p:cNvGrpSpPr>
            <a:grpSpLocks/>
          </p:cNvGrpSpPr>
          <p:nvPr/>
        </p:nvGrpSpPr>
        <p:grpSpPr bwMode="auto">
          <a:xfrm>
            <a:off x="533400" y="1828800"/>
            <a:ext cx="3200400" cy="3200400"/>
            <a:chOff x="762000" y="1752600"/>
            <a:chExt cx="3200400" cy="3200400"/>
          </a:xfrm>
        </p:grpSpPr>
        <p:pic>
          <p:nvPicPr>
            <p:cNvPr id="36873" name="Picture 11" descr="Shenandoah_watersh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17526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Rectangle 14"/>
            <p:cNvSpPr>
              <a:spLocks noChangeArrowheads="1"/>
            </p:cNvSpPr>
            <p:nvPr/>
          </p:nvSpPr>
          <p:spPr bwMode="auto">
            <a:xfrm>
              <a:off x="2286000" y="4191000"/>
              <a:ext cx="1524000" cy="609600"/>
            </a:xfrm>
            <a:prstGeom prst="rect">
              <a:avLst/>
            </a:prstGeom>
            <a:solidFill>
              <a:srgbClr val="BAA590"/>
            </a:solidFill>
            <a:ln w="9525">
              <a:solidFill>
                <a:schemeClr val="tx1"/>
              </a:solidFill>
              <a:miter lim="800000"/>
              <a:headEnd/>
              <a:tailEnd/>
            </a:ln>
          </p:spPr>
          <p:txBody>
            <a:bodyPr wrap="none" anchor="ctr"/>
            <a:lstStyle/>
            <a:p>
              <a:pPr eaLnBrk="1" hangingPunct="1"/>
              <a:endParaRPr lang="en-US"/>
            </a:p>
          </p:txBody>
        </p:sp>
        <p:sp>
          <p:nvSpPr>
            <p:cNvPr id="36875" name="Text Box 15"/>
            <p:cNvSpPr txBox="1">
              <a:spLocks noChangeArrowheads="1"/>
            </p:cNvSpPr>
            <p:nvPr/>
          </p:nvSpPr>
          <p:spPr bwMode="auto">
            <a:xfrm>
              <a:off x="2362200" y="4343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a:t>Williamsburg</a:t>
              </a:r>
            </a:p>
          </p:txBody>
        </p:sp>
        <p:sp>
          <p:nvSpPr>
            <p:cNvPr id="36876" name="Line 16"/>
            <p:cNvSpPr>
              <a:spLocks noChangeShapeType="1"/>
            </p:cNvSpPr>
            <p:nvPr/>
          </p:nvSpPr>
          <p:spPr bwMode="auto">
            <a:xfrm flipH="1" flipV="1">
              <a:off x="2133600" y="3124200"/>
              <a:ext cx="1676400" cy="129540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7" name="Text Box 17"/>
            <p:cNvSpPr txBox="1">
              <a:spLocks noChangeArrowheads="1"/>
            </p:cNvSpPr>
            <p:nvPr/>
          </p:nvSpPr>
          <p:spPr bwMode="auto">
            <a:xfrm rot="-2670730">
              <a:off x="1447800" y="26670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a:t>Shenandoah Valley</a:t>
              </a:r>
            </a:p>
          </p:txBody>
        </p:sp>
      </p:grpSp>
      <p:pic>
        <p:nvPicPr>
          <p:cNvPr id="14351" name="Picture 1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37338" y="838200"/>
            <a:ext cx="216217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52" name="Picture 1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03950" y="4779963"/>
            <a:ext cx="1612900" cy="173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421"/>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nodeType="afterEffect">
                                  <p:stCondLst>
                                    <p:cond delay="0"/>
                                  </p:stCondLst>
                                  <p:childTnLst>
                                    <p:set>
                                      <p:cBhvr>
                                        <p:cTn id="9" dur="1" fill="hold">
                                          <p:stCondLst>
                                            <p:cond delay="0"/>
                                          </p:stCondLst>
                                        </p:cTn>
                                        <p:tgtEl>
                                          <p:spTgt spid="14351"/>
                                        </p:tgtEl>
                                        <p:attrNameLst>
                                          <p:attrName>style.visibility</p:attrName>
                                        </p:attrNameLst>
                                      </p:cBhvr>
                                      <p:to>
                                        <p:strVal val="visible"/>
                                      </p:to>
                                    </p:set>
                                    <p:animEffect transition="in" filter="dissolve">
                                      <p:cBhvr>
                                        <p:cTn id="10" dur="500"/>
                                        <p:tgtEl>
                                          <p:spTgt spid="143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188423"/>
                                        </p:tgtEl>
                                        <p:attrNameLst>
                                          <p:attrName>style.visibility</p:attrName>
                                        </p:attrNameLst>
                                      </p:cBhvr>
                                      <p:to>
                                        <p:strVal val="visible"/>
                                      </p:to>
                                    </p:set>
                                    <p:anim calcmode="discrete" valueType="clr">
                                      <p:cBhvr override="childStyle">
                                        <p:cTn id="15" dur="80"/>
                                        <p:tgtEl>
                                          <p:spTgt spid="188423"/>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88423"/>
                                        </p:tgtEl>
                                        <p:attrNameLst>
                                          <p:attrName>fillcolor</p:attrName>
                                        </p:attrNameLst>
                                      </p:cBhvr>
                                      <p:tavLst>
                                        <p:tav tm="0">
                                          <p:val>
                                            <p:clrVal>
                                              <a:schemeClr val="accent2"/>
                                            </p:clrVal>
                                          </p:val>
                                        </p:tav>
                                        <p:tav tm="50000">
                                          <p:val>
                                            <p:clrVal>
                                              <a:schemeClr val="hlink"/>
                                            </p:clrVal>
                                          </p:val>
                                        </p:tav>
                                      </p:tavLst>
                                    </p:anim>
                                    <p:set>
                                      <p:cBhvr>
                                        <p:cTn id="17" dur="80"/>
                                        <p:tgtEl>
                                          <p:spTgt spid="188423"/>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88424"/>
                                        </p:tgtEl>
                                        <p:attrNameLst>
                                          <p:attrName>style.visibility</p:attrName>
                                        </p:attrNameLst>
                                      </p:cBhvr>
                                      <p:to>
                                        <p:strVal val="visible"/>
                                      </p:to>
                                    </p:set>
                                    <p:anim calcmode="lin" valueType="num">
                                      <p:cBhvr additive="base">
                                        <p:cTn id="22" dur="500" fill="hold"/>
                                        <p:tgtEl>
                                          <p:spTgt spid="188424"/>
                                        </p:tgtEl>
                                        <p:attrNameLst>
                                          <p:attrName>ppt_x</p:attrName>
                                        </p:attrNameLst>
                                      </p:cBhvr>
                                      <p:tavLst>
                                        <p:tav tm="0">
                                          <p:val>
                                            <p:strVal val="1+#ppt_w/2"/>
                                          </p:val>
                                        </p:tav>
                                        <p:tav tm="100000">
                                          <p:val>
                                            <p:strVal val="#ppt_x"/>
                                          </p:val>
                                        </p:tav>
                                      </p:tavLst>
                                    </p:anim>
                                    <p:anim calcmode="lin" valueType="num">
                                      <p:cBhvr additive="base">
                                        <p:cTn id="23" dur="500" fill="hold"/>
                                        <p:tgtEl>
                                          <p:spTgt spid="188424"/>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88425">
                                            <p:txEl>
                                              <p:pRg st="0" end="0"/>
                                            </p:txEl>
                                          </p:spTgt>
                                        </p:tgtEl>
                                        <p:attrNameLst>
                                          <p:attrName>style.visibility</p:attrName>
                                        </p:attrNameLst>
                                      </p:cBhvr>
                                      <p:to>
                                        <p:strVal val="visible"/>
                                      </p:to>
                                    </p:set>
                                    <p:anim calcmode="lin" valueType="num">
                                      <p:cBhvr additive="base">
                                        <p:cTn id="28" dur="500" fill="hold"/>
                                        <p:tgtEl>
                                          <p:spTgt spid="18842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8425">
                                            <p:txEl>
                                              <p:pRg st="0" end="0"/>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500"/>
                            </p:stCondLst>
                            <p:childTnLst>
                              <p:par>
                                <p:cTn id="31" presetID="51" presetClass="entr" presetSubtype="0" fill="hold" nodeType="afterEffect">
                                  <p:stCondLst>
                                    <p:cond delay="0"/>
                                  </p:stCondLst>
                                  <p:childTnLst>
                                    <p:set>
                                      <p:cBhvr>
                                        <p:cTn id="32" dur="1" fill="hold">
                                          <p:stCondLst>
                                            <p:cond delay="0"/>
                                          </p:stCondLst>
                                        </p:cTn>
                                        <p:tgtEl>
                                          <p:spTgt spid="14352"/>
                                        </p:tgtEl>
                                        <p:attrNameLst>
                                          <p:attrName>style.visibility</p:attrName>
                                        </p:attrNameLst>
                                      </p:cBhvr>
                                      <p:to>
                                        <p:strVal val="visible"/>
                                      </p:to>
                                    </p:set>
                                    <p:animEffect transition="in" filter="fade">
                                      <p:cBhvr>
                                        <p:cTn id="33" dur="770" decel="100000"/>
                                        <p:tgtEl>
                                          <p:spTgt spid="14352"/>
                                        </p:tgtEl>
                                      </p:cBhvr>
                                    </p:animEffect>
                                    <p:animScale>
                                      <p:cBhvr>
                                        <p:cTn id="34" dur="770" decel="100000"/>
                                        <p:tgtEl>
                                          <p:spTgt spid="14352"/>
                                        </p:tgtEl>
                                      </p:cBhvr>
                                      <p:from x="10000" y="10000"/>
                                      <p:to x="200000" y="450000"/>
                                    </p:animScale>
                                    <p:animScale>
                                      <p:cBhvr>
                                        <p:cTn id="35" dur="1230" accel="100000" fill="hold">
                                          <p:stCondLst>
                                            <p:cond delay="770"/>
                                          </p:stCondLst>
                                        </p:cTn>
                                        <p:tgtEl>
                                          <p:spTgt spid="14352"/>
                                        </p:tgtEl>
                                      </p:cBhvr>
                                      <p:from x="200000" y="450000"/>
                                      <p:to x="100000" y="100000"/>
                                    </p:animScale>
                                    <p:set>
                                      <p:cBhvr>
                                        <p:cTn id="36" dur="770" fill="hold"/>
                                        <p:tgtEl>
                                          <p:spTgt spid="14352"/>
                                        </p:tgtEl>
                                        <p:attrNameLst>
                                          <p:attrName>ppt_x</p:attrName>
                                        </p:attrNameLst>
                                      </p:cBhvr>
                                      <p:to>
                                        <p:strVal val="(0.5)"/>
                                      </p:to>
                                    </p:set>
                                    <p:anim from="(0.5)" to="(#ppt_x)" calcmode="lin" valueType="num">
                                      <p:cBhvr>
                                        <p:cTn id="37" dur="1230" accel="100000" fill="hold">
                                          <p:stCondLst>
                                            <p:cond delay="770"/>
                                          </p:stCondLst>
                                        </p:cTn>
                                        <p:tgtEl>
                                          <p:spTgt spid="14352"/>
                                        </p:tgtEl>
                                        <p:attrNameLst>
                                          <p:attrName>ppt_x</p:attrName>
                                        </p:attrNameLst>
                                      </p:cBhvr>
                                    </p:anim>
                                    <p:set>
                                      <p:cBhvr>
                                        <p:cTn id="38" dur="770" fill="hold"/>
                                        <p:tgtEl>
                                          <p:spTgt spid="14352"/>
                                        </p:tgtEl>
                                        <p:attrNameLst>
                                          <p:attrName>ppt_y</p:attrName>
                                        </p:attrNameLst>
                                      </p:cBhvr>
                                      <p:to>
                                        <p:strVal val="(#ppt_y+0.4)"/>
                                      </p:to>
                                    </p:set>
                                    <p:anim from="(#ppt_y+0.4)" to="(#ppt_y)" calcmode="lin" valueType="num">
                                      <p:cBhvr>
                                        <p:cTn id="39" dur="1230" accel="100000" fill="hold">
                                          <p:stCondLst>
                                            <p:cond delay="770"/>
                                          </p:stCondLst>
                                        </p:cTn>
                                        <p:tgtEl>
                                          <p:spTgt spid="1435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p:bldP spid="188423" grpId="0"/>
      <p:bldP spid="1884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ChangeArrowheads="1"/>
          </p:cNvSpPr>
          <p:nvPr/>
        </p:nvSpPr>
        <p:spPr bwMode="auto">
          <a:xfrm>
            <a:off x="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sz="2400">
                <a:solidFill>
                  <a:srgbClr val="CC3300"/>
                </a:solidFill>
              </a:rPr>
              <a:t>The Conflict between the English and the French Intensifies.</a:t>
            </a:r>
          </a:p>
        </p:txBody>
      </p:sp>
      <p:sp>
        <p:nvSpPr>
          <p:cNvPr id="190469" name="Rectangle 5"/>
          <p:cNvSpPr>
            <a:spLocks noChangeArrowheads="1"/>
          </p:cNvSpPr>
          <p:nvPr/>
        </p:nvSpPr>
        <p:spPr bwMode="auto">
          <a:xfrm>
            <a:off x="342900" y="609600"/>
            <a:ext cx="8458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t>To gain a stronger claim to the western lands, Virginia Governor William Gooch sent </a:t>
            </a:r>
            <a:r>
              <a:rPr lang="en-US">
                <a:solidFill>
                  <a:srgbClr val="CC3300"/>
                </a:solidFill>
              </a:rPr>
              <a:t>John Howard</a:t>
            </a:r>
            <a:r>
              <a:rPr lang="en-US"/>
              <a:t> and </a:t>
            </a:r>
            <a:r>
              <a:rPr lang="en-US">
                <a:solidFill>
                  <a:srgbClr val="CC3300"/>
                </a:solidFill>
              </a:rPr>
              <a:t>John Peter Salling</a:t>
            </a:r>
            <a:r>
              <a:rPr lang="en-US"/>
              <a:t> on an expedition through the western lands to the Mississippi River.</a:t>
            </a:r>
          </a:p>
        </p:txBody>
      </p:sp>
      <p:sp>
        <p:nvSpPr>
          <p:cNvPr id="190470" name="Rectangle 6"/>
          <p:cNvSpPr>
            <a:spLocks noChangeArrowheads="1"/>
          </p:cNvSpPr>
          <p:nvPr/>
        </p:nvSpPr>
        <p:spPr bwMode="auto">
          <a:xfrm>
            <a:off x="381000" y="16002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t>They crossed the Allegheny Mountains and traveled for a time along the New River.</a:t>
            </a:r>
          </a:p>
        </p:txBody>
      </p:sp>
      <p:sp>
        <p:nvSpPr>
          <p:cNvPr id="190471" name="Rectangle 7"/>
          <p:cNvSpPr>
            <a:spLocks noChangeArrowheads="1"/>
          </p:cNvSpPr>
          <p:nvPr/>
        </p:nvSpPr>
        <p:spPr bwMode="auto">
          <a:xfrm>
            <a:off x="2743200" y="2362200"/>
            <a:ext cx="39624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t>They left the New River and traveled by foot until they came to a smaller, calmer river.  As they traveled along that river, they became the first explorers to see coal at Peytona.  They named the small, calm river the Coal.</a:t>
            </a:r>
          </a:p>
        </p:txBody>
      </p:sp>
      <p:sp>
        <p:nvSpPr>
          <p:cNvPr id="38917" name="Rectangle 8"/>
          <p:cNvSpPr>
            <a:spLocks noChangeArrowheads="1"/>
          </p:cNvSpPr>
          <p:nvPr/>
        </p:nvSpPr>
        <p:spPr bwMode="auto">
          <a:xfrm>
            <a:off x="152400" y="5715000"/>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endParaRPr lang="en-US"/>
          </a:p>
        </p:txBody>
      </p:sp>
      <p:sp>
        <p:nvSpPr>
          <p:cNvPr id="38918" name="Rectangle 11"/>
          <p:cNvSpPr>
            <a:spLocks noChangeArrowheads="1"/>
          </p:cNvSpPr>
          <p:nvPr/>
        </p:nvSpPr>
        <p:spPr bwMode="auto">
          <a:xfrm>
            <a:off x="152400" y="5715000"/>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endParaRPr lang="en-US"/>
          </a:p>
        </p:txBody>
      </p:sp>
      <p:sp>
        <p:nvSpPr>
          <p:cNvPr id="190476" name="Rectangle 12"/>
          <p:cNvSpPr>
            <a:spLocks noChangeArrowheads="1"/>
          </p:cNvSpPr>
          <p:nvPr/>
        </p:nvSpPr>
        <p:spPr bwMode="auto">
          <a:xfrm>
            <a:off x="152400" y="4419600"/>
            <a:ext cx="3886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solidFill>
                  <a:srgbClr val="0033CC"/>
                </a:solidFill>
              </a:rPr>
              <a:t>They finished their voyage by traveling from the Coal to the Kanawha River and then following the Kanawha to Point Pleasant where they entered the Ohio River.  Finally, they traveled on the Ohio River to the Mississippi.</a:t>
            </a:r>
          </a:p>
        </p:txBody>
      </p:sp>
      <p:pic>
        <p:nvPicPr>
          <p:cNvPr id="190478" name="Picture 14" descr="File:Mississippirivermap.pn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6200" y="4867275"/>
            <a:ext cx="52578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80" name="Freeform 16"/>
          <p:cNvSpPr>
            <a:spLocks/>
          </p:cNvSpPr>
          <p:nvPr/>
        </p:nvSpPr>
        <p:spPr bwMode="auto">
          <a:xfrm>
            <a:off x="5407025" y="5334000"/>
            <a:ext cx="3355975" cy="752475"/>
          </a:xfrm>
          <a:custGeom>
            <a:avLst/>
            <a:gdLst>
              <a:gd name="T0" fmla="*/ 2147483646 w 2114"/>
              <a:gd name="T1" fmla="*/ 2147483646 h 474"/>
              <a:gd name="T2" fmla="*/ 2147483646 w 2114"/>
              <a:gd name="T3" fmla="*/ 2147483646 h 474"/>
              <a:gd name="T4" fmla="*/ 2147483646 w 2114"/>
              <a:gd name="T5" fmla="*/ 2147483646 h 474"/>
              <a:gd name="T6" fmla="*/ 2147483646 w 2114"/>
              <a:gd name="T7" fmla="*/ 2147483646 h 474"/>
              <a:gd name="T8" fmla="*/ 2147483646 w 2114"/>
              <a:gd name="T9" fmla="*/ 2147483646 h 474"/>
              <a:gd name="T10" fmla="*/ 2147483646 w 2114"/>
              <a:gd name="T11" fmla="*/ 2147483646 h 474"/>
              <a:gd name="T12" fmla="*/ 2147483646 w 2114"/>
              <a:gd name="T13" fmla="*/ 2147483646 h 474"/>
              <a:gd name="T14" fmla="*/ 2147483646 w 2114"/>
              <a:gd name="T15" fmla="*/ 2147483646 h 474"/>
              <a:gd name="T16" fmla="*/ 2147483646 w 2114"/>
              <a:gd name="T17" fmla="*/ 2147483646 h 474"/>
              <a:gd name="T18" fmla="*/ 2147483646 w 2114"/>
              <a:gd name="T19" fmla="*/ 2147483646 h 474"/>
              <a:gd name="T20" fmla="*/ 2147483646 w 2114"/>
              <a:gd name="T21" fmla="*/ 2147483646 h 474"/>
              <a:gd name="T22" fmla="*/ 2147483646 w 2114"/>
              <a:gd name="T23" fmla="*/ 2147483646 h 474"/>
              <a:gd name="T24" fmla="*/ 2147483646 w 2114"/>
              <a:gd name="T25" fmla="*/ 2147483646 h 474"/>
              <a:gd name="T26" fmla="*/ 2147483646 w 2114"/>
              <a:gd name="T27" fmla="*/ 2147483646 h 474"/>
              <a:gd name="T28" fmla="*/ 2147483646 w 2114"/>
              <a:gd name="T29" fmla="*/ 0 h 474"/>
              <a:gd name="T30" fmla="*/ 2147483646 w 2114"/>
              <a:gd name="T31" fmla="*/ 2147483646 h 474"/>
              <a:gd name="T32" fmla="*/ 2147483646 w 2114"/>
              <a:gd name="T33" fmla="*/ 2147483646 h 474"/>
              <a:gd name="T34" fmla="*/ 2147483646 w 2114"/>
              <a:gd name="T35" fmla="*/ 2147483646 h 474"/>
              <a:gd name="T36" fmla="*/ 2147483646 w 2114"/>
              <a:gd name="T37" fmla="*/ 2147483646 h 474"/>
              <a:gd name="T38" fmla="*/ 2147483646 w 2114"/>
              <a:gd name="T39" fmla="*/ 2147483646 h 474"/>
              <a:gd name="T40" fmla="*/ 2147483646 w 2114"/>
              <a:gd name="T41" fmla="*/ 2147483646 h 474"/>
              <a:gd name="T42" fmla="*/ 2147483646 w 2114"/>
              <a:gd name="T43" fmla="*/ 2147483646 h 474"/>
              <a:gd name="T44" fmla="*/ 2147483646 w 2114"/>
              <a:gd name="T45" fmla="*/ 2147483646 h 474"/>
              <a:gd name="T46" fmla="*/ 2147483646 w 2114"/>
              <a:gd name="T47" fmla="*/ 2147483646 h 474"/>
              <a:gd name="T48" fmla="*/ 2147483646 w 2114"/>
              <a:gd name="T49" fmla="*/ 2147483646 h 474"/>
              <a:gd name="T50" fmla="*/ 2147483646 w 2114"/>
              <a:gd name="T51" fmla="*/ 2147483646 h 474"/>
              <a:gd name="T52" fmla="*/ 2147483646 w 2114"/>
              <a:gd name="T53" fmla="*/ 2147483646 h 474"/>
              <a:gd name="T54" fmla="*/ 2147483646 w 2114"/>
              <a:gd name="T55" fmla="*/ 2147483646 h 474"/>
              <a:gd name="T56" fmla="*/ 0 w 2114"/>
              <a:gd name="T57" fmla="*/ 2147483646 h 4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14"/>
              <a:gd name="T88" fmla="*/ 0 h 474"/>
              <a:gd name="T89" fmla="*/ 2114 w 2114"/>
              <a:gd name="T90" fmla="*/ 474 h 4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14" h="474">
                <a:moveTo>
                  <a:pt x="2114" y="320"/>
                </a:moveTo>
                <a:cubicBezTo>
                  <a:pt x="2109" y="313"/>
                  <a:pt x="2106" y="304"/>
                  <a:pt x="2099" y="299"/>
                </a:cubicBezTo>
                <a:cubicBezTo>
                  <a:pt x="2093" y="294"/>
                  <a:pt x="2082" y="297"/>
                  <a:pt x="2078" y="291"/>
                </a:cubicBezTo>
                <a:cubicBezTo>
                  <a:pt x="2064" y="272"/>
                  <a:pt x="2061" y="246"/>
                  <a:pt x="2048" y="226"/>
                </a:cubicBezTo>
                <a:cubicBezTo>
                  <a:pt x="2031" y="174"/>
                  <a:pt x="2002" y="167"/>
                  <a:pt x="1954" y="153"/>
                </a:cubicBezTo>
                <a:cubicBezTo>
                  <a:pt x="1932" y="146"/>
                  <a:pt x="1888" y="131"/>
                  <a:pt x="1888" y="131"/>
                </a:cubicBezTo>
                <a:cubicBezTo>
                  <a:pt x="1854" y="80"/>
                  <a:pt x="1874" y="96"/>
                  <a:pt x="1837" y="73"/>
                </a:cubicBezTo>
                <a:cubicBezTo>
                  <a:pt x="1835" y="66"/>
                  <a:pt x="1835" y="57"/>
                  <a:pt x="1830" y="51"/>
                </a:cubicBezTo>
                <a:cubicBezTo>
                  <a:pt x="1800" y="20"/>
                  <a:pt x="1787" y="75"/>
                  <a:pt x="1771" y="87"/>
                </a:cubicBezTo>
                <a:cubicBezTo>
                  <a:pt x="1765" y="92"/>
                  <a:pt x="1756" y="92"/>
                  <a:pt x="1749" y="94"/>
                </a:cubicBezTo>
                <a:cubicBezTo>
                  <a:pt x="1712" y="120"/>
                  <a:pt x="1680" y="102"/>
                  <a:pt x="1640" y="94"/>
                </a:cubicBezTo>
                <a:cubicBezTo>
                  <a:pt x="1578" y="81"/>
                  <a:pt x="1513" y="80"/>
                  <a:pt x="1450" y="73"/>
                </a:cubicBezTo>
                <a:cubicBezTo>
                  <a:pt x="1392" y="51"/>
                  <a:pt x="1328" y="48"/>
                  <a:pt x="1268" y="29"/>
                </a:cubicBezTo>
                <a:cubicBezTo>
                  <a:pt x="1218" y="13"/>
                  <a:pt x="1279" y="33"/>
                  <a:pt x="1203" y="7"/>
                </a:cubicBezTo>
                <a:cubicBezTo>
                  <a:pt x="1196" y="5"/>
                  <a:pt x="1181" y="0"/>
                  <a:pt x="1181" y="0"/>
                </a:cubicBezTo>
                <a:cubicBezTo>
                  <a:pt x="1175" y="1"/>
                  <a:pt x="1124" y="10"/>
                  <a:pt x="1115" y="14"/>
                </a:cubicBezTo>
                <a:cubicBezTo>
                  <a:pt x="1068" y="34"/>
                  <a:pt x="1034" y="93"/>
                  <a:pt x="984" y="109"/>
                </a:cubicBezTo>
                <a:cubicBezTo>
                  <a:pt x="966" y="135"/>
                  <a:pt x="951" y="135"/>
                  <a:pt x="926" y="153"/>
                </a:cubicBezTo>
                <a:cubicBezTo>
                  <a:pt x="921" y="160"/>
                  <a:pt x="919" y="170"/>
                  <a:pt x="911" y="175"/>
                </a:cubicBezTo>
                <a:cubicBezTo>
                  <a:pt x="898" y="183"/>
                  <a:pt x="867" y="189"/>
                  <a:pt x="867" y="189"/>
                </a:cubicBezTo>
                <a:cubicBezTo>
                  <a:pt x="828" y="251"/>
                  <a:pt x="871" y="197"/>
                  <a:pt x="721" y="218"/>
                </a:cubicBezTo>
                <a:cubicBezTo>
                  <a:pt x="712" y="219"/>
                  <a:pt x="707" y="229"/>
                  <a:pt x="699" y="233"/>
                </a:cubicBezTo>
                <a:cubicBezTo>
                  <a:pt x="692" y="236"/>
                  <a:pt x="685" y="239"/>
                  <a:pt x="678" y="240"/>
                </a:cubicBezTo>
                <a:cubicBezTo>
                  <a:pt x="575" y="251"/>
                  <a:pt x="468" y="256"/>
                  <a:pt x="364" y="262"/>
                </a:cubicBezTo>
                <a:cubicBezTo>
                  <a:pt x="328" y="286"/>
                  <a:pt x="322" y="281"/>
                  <a:pt x="306" y="313"/>
                </a:cubicBezTo>
                <a:cubicBezTo>
                  <a:pt x="303" y="320"/>
                  <a:pt x="303" y="329"/>
                  <a:pt x="298" y="335"/>
                </a:cubicBezTo>
                <a:cubicBezTo>
                  <a:pt x="278" y="360"/>
                  <a:pt x="232" y="362"/>
                  <a:pt x="204" y="372"/>
                </a:cubicBezTo>
                <a:cubicBezTo>
                  <a:pt x="146" y="365"/>
                  <a:pt x="87" y="342"/>
                  <a:pt x="29" y="342"/>
                </a:cubicBezTo>
                <a:cubicBezTo>
                  <a:pt x="1" y="384"/>
                  <a:pt x="0" y="421"/>
                  <a:pt x="0" y="474"/>
                </a:cubicBezTo>
              </a:path>
            </a:pathLst>
          </a:custGeom>
          <a:noFill/>
          <a:ln w="57150" cmpd="sng">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5374" name="Picture 1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1000" y="2514600"/>
            <a:ext cx="2309813"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75" name="Picture 1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81800" y="1600200"/>
            <a:ext cx="1981200"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0469"/>
                                        </p:tgtEl>
                                        <p:attrNameLst>
                                          <p:attrName>style.visibility</p:attrName>
                                        </p:attrNameLst>
                                      </p:cBhvr>
                                      <p:to>
                                        <p:strVal val="visible"/>
                                      </p:to>
                                    </p:set>
                                    <p:animEffect transition="in" filter="blinds(horizontal)">
                                      <p:cBhvr>
                                        <p:cTn id="7" dur="500"/>
                                        <p:tgtEl>
                                          <p:spTgt spid="190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90470"/>
                                        </p:tgtEl>
                                        <p:attrNameLst>
                                          <p:attrName>style.visibility</p:attrName>
                                        </p:attrNameLst>
                                      </p:cBhvr>
                                      <p:to>
                                        <p:strVal val="visible"/>
                                      </p:to>
                                    </p:set>
                                    <p:anim calcmode="discrete" valueType="clr">
                                      <p:cBhvr override="childStyle">
                                        <p:cTn id="12" dur="80"/>
                                        <p:tgtEl>
                                          <p:spTgt spid="19047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0470"/>
                                        </p:tgtEl>
                                        <p:attrNameLst>
                                          <p:attrName>fillcolor</p:attrName>
                                        </p:attrNameLst>
                                      </p:cBhvr>
                                      <p:tavLst>
                                        <p:tav tm="0">
                                          <p:val>
                                            <p:clrVal>
                                              <a:schemeClr val="accent2"/>
                                            </p:clrVal>
                                          </p:val>
                                        </p:tav>
                                        <p:tav tm="50000">
                                          <p:val>
                                            <p:clrVal>
                                              <a:schemeClr val="hlink"/>
                                            </p:clrVal>
                                          </p:val>
                                        </p:tav>
                                      </p:tavLst>
                                    </p:anim>
                                    <p:set>
                                      <p:cBhvr>
                                        <p:cTn id="14" dur="80"/>
                                        <p:tgtEl>
                                          <p:spTgt spid="190470"/>
                                        </p:tgtEl>
                                        <p:attrNameLst>
                                          <p:attrName>fill.type</p:attrName>
                                        </p:attrNameLst>
                                      </p:cBhvr>
                                      <p:to>
                                        <p:strVal val="solid"/>
                                      </p:to>
                                    </p:set>
                                  </p:childTnLst>
                                </p:cTn>
                              </p:par>
                            </p:childTnLst>
                          </p:cTn>
                        </p:par>
                        <p:par>
                          <p:cTn id="15" fill="hold" nodeType="afterGroup">
                            <p:stCondLst>
                              <p:cond delay="2760"/>
                            </p:stCondLst>
                            <p:childTnLst>
                              <p:par>
                                <p:cTn id="16" presetID="52" presetClass="entr" presetSubtype="0" fill="hold" nodeType="afterEffect">
                                  <p:stCondLst>
                                    <p:cond delay="0"/>
                                  </p:stCondLst>
                                  <p:childTnLst>
                                    <p:set>
                                      <p:cBhvr>
                                        <p:cTn id="17" dur="1" fill="hold">
                                          <p:stCondLst>
                                            <p:cond delay="0"/>
                                          </p:stCondLst>
                                        </p:cTn>
                                        <p:tgtEl>
                                          <p:spTgt spid="15375"/>
                                        </p:tgtEl>
                                        <p:attrNameLst>
                                          <p:attrName>style.visibility</p:attrName>
                                        </p:attrNameLst>
                                      </p:cBhvr>
                                      <p:to>
                                        <p:strVal val="visible"/>
                                      </p:to>
                                    </p:set>
                                    <p:animScale>
                                      <p:cBhvr>
                                        <p:cTn id="18" dur="1000" decel="50000" fill="hold">
                                          <p:stCondLst>
                                            <p:cond delay="0"/>
                                          </p:stCondLst>
                                        </p:cTn>
                                        <p:tgtEl>
                                          <p:spTgt spid="153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5375"/>
                                        </p:tgtEl>
                                        <p:attrNameLst>
                                          <p:attrName>ppt_x</p:attrName>
                                          <p:attrName>ppt_y</p:attrName>
                                        </p:attrNameLst>
                                      </p:cBhvr>
                                    </p:animMotion>
                                    <p:animEffect transition="in" filter="fade">
                                      <p:cBhvr>
                                        <p:cTn id="20" dur="1000"/>
                                        <p:tgtEl>
                                          <p:spTgt spid="1537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0471"/>
                                        </p:tgtEl>
                                        <p:attrNameLst>
                                          <p:attrName>style.visibility</p:attrName>
                                        </p:attrNameLst>
                                      </p:cBhvr>
                                      <p:to>
                                        <p:strVal val="visible"/>
                                      </p:to>
                                    </p:set>
                                    <p:anim calcmode="lin" valueType="num">
                                      <p:cBhvr additive="base">
                                        <p:cTn id="25" dur="500" fill="hold"/>
                                        <p:tgtEl>
                                          <p:spTgt spid="190471"/>
                                        </p:tgtEl>
                                        <p:attrNameLst>
                                          <p:attrName>ppt_x</p:attrName>
                                        </p:attrNameLst>
                                      </p:cBhvr>
                                      <p:tavLst>
                                        <p:tav tm="0">
                                          <p:val>
                                            <p:strVal val="#ppt_x"/>
                                          </p:val>
                                        </p:tav>
                                        <p:tav tm="100000">
                                          <p:val>
                                            <p:strVal val="#ppt_x"/>
                                          </p:val>
                                        </p:tav>
                                      </p:tavLst>
                                    </p:anim>
                                    <p:anim calcmode="lin" valueType="num">
                                      <p:cBhvr additive="base">
                                        <p:cTn id="26" dur="500" fill="hold"/>
                                        <p:tgtEl>
                                          <p:spTgt spid="190471"/>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15" presetClass="entr" presetSubtype="0" fill="hold" nodeType="afterEffect">
                                  <p:stCondLst>
                                    <p:cond delay="0"/>
                                  </p:stCondLst>
                                  <p:childTnLst>
                                    <p:set>
                                      <p:cBhvr>
                                        <p:cTn id="29" dur="1" fill="hold">
                                          <p:stCondLst>
                                            <p:cond delay="0"/>
                                          </p:stCondLst>
                                        </p:cTn>
                                        <p:tgtEl>
                                          <p:spTgt spid="15374"/>
                                        </p:tgtEl>
                                        <p:attrNameLst>
                                          <p:attrName>style.visibility</p:attrName>
                                        </p:attrNameLst>
                                      </p:cBhvr>
                                      <p:to>
                                        <p:strVal val="visible"/>
                                      </p:to>
                                    </p:set>
                                    <p:anim calcmode="lin" valueType="num">
                                      <p:cBhvr>
                                        <p:cTn id="30" dur="1000" fill="hold"/>
                                        <p:tgtEl>
                                          <p:spTgt spid="15374"/>
                                        </p:tgtEl>
                                        <p:attrNameLst>
                                          <p:attrName>ppt_w</p:attrName>
                                        </p:attrNameLst>
                                      </p:cBhvr>
                                      <p:tavLst>
                                        <p:tav tm="0">
                                          <p:val>
                                            <p:fltVal val="0"/>
                                          </p:val>
                                        </p:tav>
                                        <p:tav tm="100000">
                                          <p:val>
                                            <p:strVal val="#ppt_w"/>
                                          </p:val>
                                        </p:tav>
                                      </p:tavLst>
                                    </p:anim>
                                    <p:anim calcmode="lin" valueType="num">
                                      <p:cBhvr>
                                        <p:cTn id="31" dur="1000" fill="hold"/>
                                        <p:tgtEl>
                                          <p:spTgt spid="15374"/>
                                        </p:tgtEl>
                                        <p:attrNameLst>
                                          <p:attrName>ppt_h</p:attrName>
                                        </p:attrNameLst>
                                      </p:cBhvr>
                                      <p:tavLst>
                                        <p:tav tm="0">
                                          <p:val>
                                            <p:fltVal val="0"/>
                                          </p:val>
                                        </p:tav>
                                        <p:tav tm="100000">
                                          <p:val>
                                            <p:strVal val="#ppt_h"/>
                                          </p:val>
                                        </p:tav>
                                      </p:tavLst>
                                    </p:anim>
                                    <p:anim calcmode="lin" valueType="num">
                                      <p:cBhvr>
                                        <p:cTn id="32" dur="1000" fill="hold"/>
                                        <p:tgtEl>
                                          <p:spTgt spid="15374"/>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53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90476">
                                            <p:txEl>
                                              <p:pRg st="0" end="0"/>
                                            </p:txEl>
                                          </p:spTgt>
                                        </p:tgtEl>
                                        <p:attrNameLst>
                                          <p:attrName>style.visibility</p:attrName>
                                        </p:attrNameLst>
                                      </p:cBhvr>
                                      <p:to>
                                        <p:strVal val="visible"/>
                                      </p:to>
                                    </p:set>
                                    <p:anim calcmode="lin" valueType="num">
                                      <p:cBhvr additive="base">
                                        <p:cTn id="38" dur="500" fill="hold"/>
                                        <p:tgtEl>
                                          <p:spTgt spid="190476">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90476">
                                            <p:txEl>
                                              <p:pRg st="0" end="0"/>
                                            </p:txEl>
                                          </p:spTgt>
                                        </p:tgtEl>
                                        <p:attrNameLst>
                                          <p:attrName>ppt_y</p:attrName>
                                        </p:attrNameLst>
                                      </p:cBhvr>
                                      <p:tavLst>
                                        <p:tav tm="0">
                                          <p:val>
                                            <p:strVal val="1+#ppt_h/2"/>
                                          </p:val>
                                        </p:tav>
                                        <p:tav tm="100000">
                                          <p:val>
                                            <p:strVal val="#ppt_y"/>
                                          </p:val>
                                        </p:tav>
                                      </p:tavLst>
                                    </p:anim>
                                  </p:childTnLst>
                                </p:cTn>
                              </p:par>
                              <p:par>
                                <p:cTn id="40" presetID="8" presetClass="entr" presetSubtype="16" fill="hold" nodeType="withEffect">
                                  <p:stCondLst>
                                    <p:cond delay="0"/>
                                  </p:stCondLst>
                                  <p:childTnLst>
                                    <p:set>
                                      <p:cBhvr>
                                        <p:cTn id="41" dur="1" fill="hold">
                                          <p:stCondLst>
                                            <p:cond delay="0"/>
                                          </p:stCondLst>
                                        </p:cTn>
                                        <p:tgtEl>
                                          <p:spTgt spid="190478"/>
                                        </p:tgtEl>
                                        <p:attrNameLst>
                                          <p:attrName>style.visibility</p:attrName>
                                        </p:attrNameLst>
                                      </p:cBhvr>
                                      <p:to>
                                        <p:strVal val="visible"/>
                                      </p:to>
                                    </p:set>
                                    <p:animEffect transition="in" filter="diamond(in)">
                                      <p:cBhvr>
                                        <p:cTn id="42" dur="2000"/>
                                        <p:tgtEl>
                                          <p:spTgt spid="190478"/>
                                        </p:tgtEl>
                                      </p:cBhvr>
                                    </p:animEffect>
                                  </p:childTnLst>
                                </p:cTn>
                              </p:par>
                            </p:childTnLst>
                          </p:cTn>
                        </p:par>
                        <p:par>
                          <p:cTn id="43" fill="hold" nodeType="afterGroup">
                            <p:stCondLst>
                              <p:cond delay="2000"/>
                            </p:stCondLst>
                            <p:childTnLst>
                              <p:par>
                                <p:cTn id="44" presetID="8" presetClass="entr" presetSubtype="16" fill="hold" grpId="0" nodeType="afterEffect">
                                  <p:stCondLst>
                                    <p:cond delay="0"/>
                                  </p:stCondLst>
                                  <p:childTnLst>
                                    <p:set>
                                      <p:cBhvr>
                                        <p:cTn id="45" dur="1" fill="hold">
                                          <p:stCondLst>
                                            <p:cond delay="0"/>
                                          </p:stCondLst>
                                        </p:cTn>
                                        <p:tgtEl>
                                          <p:spTgt spid="190480"/>
                                        </p:tgtEl>
                                        <p:attrNameLst>
                                          <p:attrName>style.visibility</p:attrName>
                                        </p:attrNameLst>
                                      </p:cBhvr>
                                      <p:to>
                                        <p:strVal val="visible"/>
                                      </p:to>
                                    </p:set>
                                    <p:animEffect transition="in" filter="diamond(in)">
                                      <p:cBhvr>
                                        <p:cTn id="46" dur="2000"/>
                                        <p:tgtEl>
                                          <p:spTgt spid="190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9" grpId="0"/>
      <p:bldP spid="190470" grpId="0"/>
      <p:bldP spid="190471" grpId="0"/>
      <p:bldP spid="1904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ChangeArrowheads="1"/>
          </p:cNvSpPr>
          <p:nvPr/>
        </p:nvSpPr>
        <p:spPr bwMode="auto">
          <a:xfrm>
            <a:off x="419100" y="152400"/>
            <a:ext cx="8305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400">
                <a:solidFill>
                  <a:srgbClr val="CC3300"/>
                </a:solidFill>
              </a:rPr>
              <a:t>To give the French a stronger claim to western lands, the governor of Canada ordered an expedition to place leaden plates along the Ohio River as proof of their ownership of the land in the area.</a:t>
            </a:r>
          </a:p>
        </p:txBody>
      </p:sp>
      <p:sp>
        <p:nvSpPr>
          <p:cNvPr id="192516" name="Rectangle 4"/>
          <p:cNvSpPr>
            <a:spLocks noChangeArrowheads="1"/>
          </p:cNvSpPr>
          <p:nvPr/>
        </p:nvSpPr>
        <p:spPr bwMode="auto">
          <a:xfrm>
            <a:off x="609600" y="49530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400">
                <a:solidFill>
                  <a:srgbClr val="0033CC"/>
                </a:solidFill>
              </a:rPr>
              <a:t>Celoron de Blainville led some 250 men, including a number of Indians, on the expedition.</a:t>
            </a:r>
          </a:p>
        </p:txBody>
      </p:sp>
      <p:sp>
        <p:nvSpPr>
          <p:cNvPr id="192517" name="Rectangle 5"/>
          <p:cNvSpPr>
            <a:spLocks noChangeArrowheads="1"/>
          </p:cNvSpPr>
          <p:nvPr/>
        </p:nvSpPr>
        <p:spPr bwMode="auto">
          <a:xfrm>
            <a:off x="685800" y="2286000"/>
            <a:ext cx="3048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000"/>
              <a:t>A plate that was buried at the mouth of the Kanawha River was found by a young boy in 1846.</a:t>
            </a:r>
          </a:p>
        </p:txBody>
      </p:sp>
      <p:pic>
        <p:nvPicPr>
          <p:cNvPr id="1639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200" y="1828800"/>
            <a:ext cx="4143375" cy="277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2517"/>
                                        </p:tgtEl>
                                        <p:attrNameLst>
                                          <p:attrName>style.visibility</p:attrName>
                                        </p:attrNameLst>
                                      </p:cBhvr>
                                      <p:to>
                                        <p:strVal val="visible"/>
                                      </p:to>
                                    </p:set>
                                    <p:animEffect transition="in" filter="circle(in)">
                                      <p:cBhvr>
                                        <p:cTn id="7" dur="2000"/>
                                        <p:tgtEl>
                                          <p:spTgt spid="192517"/>
                                        </p:tgtEl>
                                      </p:cBhvr>
                                    </p:animEffect>
                                  </p:childTnLst>
                                </p:cTn>
                              </p:par>
                            </p:childTnLst>
                          </p:cTn>
                        </p:par>
                        <p:par>
                          <p:cTn id="8" fill="hold" nodeType="afterGroup">
                            <p:stCondLst>
                              <p:cond delay="2000"/>
                            </p:stCondLst>
                            <p:childTnLst>
                              <p:par>
                                <p:cTn id="9" presetID="52" presetClass="entr" presetSubtype="0" fill="hold" nodeType="afterEffect">
                                  <p:stCondLst>
                                    <p:cond delay="0"/>
                                  </p:stCondLst>
                                  <p:childTnLst>
                                    <p:set>
                                      <p:cBhvr>
                                        <p:cTn id="10" dur="1" fill="hold">
                                          <p:stCondLst>
                                            <p:cond delay="0"/>
                                          </p:stCondLst>
                                        </p:cTn>
                                        <p:tgtEl>
                                          <p:spTgt spid="16391"/>
                                        </p:tgtEl>
                                        <p:attrNameLst>
                                          <p:attrName>style.visibility</p:attrName>
                                        </p:attrNameLst>
                                      </p:cBhvr>
                                      <p:to>
                                        <p:strVal val="visible"/>
                                      </p:to>
                                    </p:set>
                                    <p:animScale>
                                      <p:cBhvr>
                                        <p:cTn id="11" dur="1000" decel="50000" fill="hold">
                                          <p:stCondLst>
                                            <p:cond delay="0"/>
                                          </p:stCondLst>
                                        </p:cTn>
                                        <p:tgtEl>
                                          <p:spTgt spid="163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6391"/>
                                        </p:tgtEl>
                                        <p:attrNameLst>
                                          <p:attrName>ppt_x</p:attrName>
                                          <p:attrName>ppt_y</p:attrName>
                                        </p:attrNameLst>
                                      </p:cBhvr>
                                    </p:animMotion>
                                    <p:animEffect transition="in" filter="fade">
                                      <p:cBhvr>
                                        <p:cTn id="13" dur="1000"/>
                                        <p:tgtEl>
                                          <p:spTgt spid="1639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92516">
                                            <p:txEl>
                                              <p:pRg st="0" end="0"/>
                                            </p:txEl>
                                          </p:spTgt>
                                        </p:tgtEl>
                                        <p:attrNameLst>
                                          <p:attrName>style.visibility</p:attrName>
                                        </p:attrNameLst>
                                      </p:cBhvr>
                                      <p:to>
                                        <p:strVal val="visible"/>
                                      </p:to>
                                    </p:set>
                                    <p:anim calcmode="discrete" valueType="clr">
                                      <p:cBhvr override="childStyle">
                                        <p:cTn id="18" dur="80"/>
                                        <p:tgtEl>
                                          <p:spTgt spid="1925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92516">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9251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4"/>
          <p:cNvSpPr txBox="1">
            <a:spLocks noChangeArrowheads="1"/>
          </p:cNvSpPr>
          <p:nvPr/>
        </p:nvSpPr>
        <p:spPr bwMode="auto">
          <a:xfrm>
            <a:off x="304800" y="381000"/>
            <a:ext cx="861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endParaRPr lang="en-US" sz="1800"/>
          </a:p>
        </p:txBody>
      </p:sp>
      <p:sp>
        <p:nvSpPr>
          <p:cNvPr id="112645" name="Text Box 5"/>
          <p:cNvSpPr txBox="1">
            <a:spLocks noChangeArrowheads="1"/>
          </p:cNvSpPr>
          <p:nvPr/>
        </p:nvSpPr>
        <p:spPr bwMode="auto">
          <a:xfrm>
            <a:off x="152400" y="762000"/>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r>
              <a:rPr lang="en-US" sz="2400"/>
              <a:t>By the middle of the 18th century, privately owned land companies began exploring to find land for profit.</a:t>
            </a:r>
            <a:r>
              <a:rPr lang="en-US" sz="1800"/>
              <a:t>     </a:t>
            </a:r>
          </a:p>
        </p:txBody>
      </p:sp>
      <p:sp>
        <p:nvSpPr>
          <p:cNvPr id="43011" name="Rectangle 6"/>
          <p:cNvSpPr>
            <a:spLocks noChangeArrowheads="1"/>
          </p:cNvSpPr>
          <p:nvPr/>
        </p:nvSpPr>
        <p:spPr bwMode="auto">
          <a:xfrm>
            <a:off x="1744663" y="104775"/>
            <a:ext cx="5654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3200">
                <a:solidFill>
                  <a:srgbClr val="CC3300"/>
                </a:solidFill>
              </a:rPr>
              <a:t>A New Reason for Exploring</a:t>
            </a:r>
          </a:p>
        </p:txBody>
      </p:sp>
      <p:sp>
        <p:nvSpPr>
          <p:cNvPr id="112647" name="Rectangle 7"/>
          <p:cNvSpPr>
            <a:spLocks noChangeArrowheads="1"/>
          </p:cNvSpPr>
          <p:nvPr/>
        </p:nvSpPr>
        <p:spPr bwMode="auto">
          <a:xfrm>
            <a:off x="4876800" y="2822575"/>
            <a:ext cx="3505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000"/>
              <a:t>employed Christopher Gist, who on a second trip,  explored an area bordered by the Monongahela, Ohio and Kanawha rivers.</a:t>
            </a:r>
          </a:p>
        </p:txBody>
      </p:sp>
      <p:sp>
        <p:nvSpPr>
          <p:cNvPr id="112648" name="Rectangle 8"/>
          <p:cNvSpPr>
            <a:spLocks noChangeArrowheads="1"/>
          </p:cNvSpPr>
          <p:nvPr/>
        </p:nvSpPr>
        <p:spPr bwMode="auto">
          <a:xfrm>
            <a:off x="4735513" y="2365375"/>
            <a:ext cx="3787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400">
                <a:solidFill>
                  <a:srgbClr val="0033CC"/>
                </a:solidFill>
              </a:rPr>
              <a:t>The Ohio Land Company</a:t>
            </a:r>
          </a:p>
        </p:txBody>
      </p:sp>
      <p:sp>
        <p:nvSpPr>
          <p:cNvPr id="112649" name="Rectangle 9"/>
          <p:cNvSpPr>
            <a:spLocks noChangeArrowheads="1"/>
          </p:cNvSpPr>
          <p:nvPr/>
        </p:nvSpPr>
        <p:spPr bwMode="auto">
          <a:xfrm>
            <a:off x="457200" y="2822575"/>
            <a:ext cx="3886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000"/>
              <a:t>employed Dr. Thomas Walker to explore land that included part of present-day southern West Virginia</a:t>
            </a:r>
          </a:p>
        </p:txBody>
      </p:sp>
      <p:sp>
        <p:nvSpPr>
          <p:cNvPr id="112650" name="Rectangle 10"/>
          <p:cNvSpPr>
            <a:spLocks noChangeArrowheads="1"/>
          </p:cNvSpPr>
          <p:nvPr/>
        </p:nvSpPr>
        <p:spPr bwMode="auto">
          <a:xfrm>
            <a:off x="377825" y="2365375"/>
            <a:ext cx="3889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pPr>
            <a:r>
              <a:rPr lang="en-US" sz="2400">
                <a:solidFill>
                  <a:srgbClr val="0033CC"/>
                </a:solidFill>
              </a:rPr>
              <a:t>The Loyal Land Company</a:t>
            </a:r>
          </a:p>
        </p:txBody>
      </p:sp>
      <p:sp>
        <p:nvSpPr>
          <p:cNvPr id="112651" name="Rectangle 11"/>
          <p:cNvSpPr>
            <a:spLocks noChangeArrowheads="1"/>
          </p:cNvSpPr>
          <p:nvPr/>
        </p:nvSpPr>
        <p:spPr bwMode="auto">
          <a:xfrm>
            <a:off x="152400" y="1579563"/>
            <a:ext cx="8610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800">
                <a:solidFill>
                  <a:srgbClr val="006600"/>
                </a:solidFill>
              </a:rPr>
              <a:t>Two of the most important land companies were </a:t>
            </a:r>
          </a:p>
        </p:txBody>
      </p:sp>
      <p:pic>
        <p:nvPicPr>
          <p:cNvPr id="112652" name="Picture 1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9200" y="4400550"/>
            <a:ext cx="18383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0" y="4502150"/>
            <a:ext cx="30480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12651">
                                            <p:txEl>
                                              <p:pRg st="0" end="0"/>
                                            </p:txEl>
                                          </p:spTgt>
                                        </p:tgtEl>
                                        <p:attrNameLst>
                                          <p:attrName>style.visibility</p:attrName>
                                        </p:attrNameLst>
                                      </p:cBhvr>
                                      <p:to>
                                        <p:strVal val="visible"/>
                                      </p:to>
                                    </p:set>
                                    <p:animEffect transition="in" filter="dissolve">
                                      <p:cBhvr>
                                        <p:cTn id="11" dur="500"/>
                                        <p:tgtEl>
                                          <p:spTgt spid="11265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nodeType="clickEffect">
                                  <p:stCondLst>
                                    <p:cond delay="0"/>
                                  </p:stCondLst>
                                  <p:childTnLst>
                                    <p:set>
                                      <p:cBhvr>
                                        <p:cTn id="15" dur="1" fill="hold">
                                          <p:stCondLst>
                                            <p:cond delay="0"/>
                                          </p:stCondLst>
                                        </p:cTn>
                                        <p:tgtEl>
                                          <p:spTgt spid="112650">
                                            <p:txEl>
                                              <p:pRg st="0" end="0"/>
                                            </p:txEl>
                                          </p:spTgt>
                                        </p:tgtEl>
                                        <p:attrNameLst>
                                          <p:attrName>style.visibility</p:attrName>
                                        </p:attrNameLst>
                                      </p:cBhvr>
                                      <p:to>
                                        <p:strVal val="visible"/>
                                      </p:to>
                                    </p:set>
                                    <p:anim calcmode="lin" valueType="num">
                                      <p:cBhvr additive="base">
                                        <p:cTn id="16" dur="500" fill="hold"/>
                                        <p:tgtEl>
                                          <p:spTgt spid="112650">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26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2649"/>
                                        </p:tgtEl>
                                        <p:attrNameLst>
                                          <p:attrName>style.visibility</p:attrName>
                                        </p:attrNameLst>
                                      </p:cBhvr>
                                      <p:to>
                                        <p:strVal val="visible"/>
                                      </p:to>
                                    </p:set>
                                    <p:animEffect transition="in" filter="diamond(in)">
                                      <p:cBhvr>
                                        <p:cTn id="22" dur="2000"/>
                                        <p:tgtEl>
                                          <p:spTgt spid="112649"/>
                                        </p:tgtEl>
                                      </p:cBhvr>
                                    </p:animEffect>
                                  </p:childTnLst>
                                </p:cTn>
                              </p:par>
                            </p:childTnLst>
                          </p:cTn>
                        </p:par>
                        <p:par>
                          <p:cTn id="23" fill="hold" nodeType="afterGroup">
                            <p:stCondLst>
                              <p:cond delay="2000"/>
                            </p:stCondLst>
                            <p:childTnLst>
                              <p:par>
                                <p:cTn id="24" presetID="9" presetClass="entr" presetSubtype="0" fill="hold" nodeType="afterEffect">
                                  <p:stCondLst>
                                    <p:cond delay="0"/>
                                  </p:stCondLst>
                                  <p:childTnLst>
                                    <p:set>
                                      <p:cBhvr>
                                        <p:cTn id="25" dur="1" fill="hold">
                                          <p:stCondLst>
                                            <p:cond delay="0"/>
                                          </p:stCondLst>
                                        </p:cTn>
                                        <p:tgtEl>
                                          <p:spTgt spid="112652"/>
                                        </p:tgtEl>
                                        <p:attrNameLst>
                                          <p:attrName>style.visibility</p:attrName>
                                        </p:attrNameLst>
                                      </p:cBhvr>
                                      <p:to>
                                        <p:strVal val="visible"/>
                                      </p:to>
                                    </p:set>
                                    <p:animEffect transition="in" filter="dissolve">
                                      <p:cBhvr>
                                        <p:cTn id="26" dur="500"/>
                                        <p:tgtEl>
                                          <p:spTgt spid="1126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12648">
                                            <p:txEl>
                                              <p:pRg st="0" end="0"/>
                                            </p:txEl>
                                          </p:spTgt>
                                        </p:tgtEl>
                                        <p:attrNameLst>
                                          <p:attrName>style.visibility</p:attrName>
                                        </p:attrNameLst>
                                      </p:cBhvr>
                                      <p:to>
                                        <p:strVal val="visible"/>
                                      </p:to>
                                    </p:set>
                                    <p:anim calcmode="lin" valueType="num">
                                      <p:cBhvr additive="base">
                                        <p:cTn id="31" dur="500" fill="hold"/>
                                        <p:tgtEl>
                                          <p:spTgt spid="112648">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26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12647"/>
                                        </p:tgtEl>
                                        <p:attrNameLst>
                                          <p:attrName>style.visibility</p:attrName>
                                        </p:attrNameLst>
                                      </p:cBhvr>
                                      <p:to>
                                        <p:strVal val="visible"/>
                                      </p:to>
                                    </p:set>
                                    <p:animEffect transition="in" filter="diamond(in)">
                                      <p:cBhvr>
                                        <p:cTn id="37" dur="2000"/>
                                        <p:tgtEl>
                                          <p:spTgt spid="112647"/>
                                        </p:tgtEl>
                                      </p:cBhvr>
                                    </p:animEffect>
                                  </p:childTnLst>
                                </p:cTn>
                              </p:par>
                            </p:childTnLst>
                          </p:cTn>
                        </p:par>
                        <p:par>
                          <p:cTn id="38" fill="hold" nodeType="afterGroup">
                            <p:stCondLst>
                              <p:cond delay="2000"/>
                            </p:stCondLst>
                            <p:childTnLst>
                              <p:par>
                                <p:cTn id="39" presetID="8" presetClass="entr" presetSubtype="16" fill="hold" nodeType="afterEffect">
                                  <p:stCondLst>
                                    <p:cond delay="0"/>
                                  </p:stCondLst>
                                  <p:childTnLst>
                                    <p:set>
                                      <p:cBhvr>
                                        <p:cTn id="40" dur="1" fill="hold">
                                          <p:stCondLst>
                                            <p:cond delay="0"/>
                                          </p:stCondLst>
                                        </p:cTn>
                                        <p:tgtEl>
                                          <p:spTgt spid="17421"/>
                                        </p:tgtEl>
                                        <p:attrNameLst>
                                          <p:attrName>style.visibility</p:attrName>
                                        </p:attrNameLst>
                                      </p:cBhvr>
                                      <p:to>
                                        <p:strVal val="visible"/>
                                      </p:to>
                                    </p:set>
                                    <p:animEffect transition="in" filter="diamond(in)">
                                      <p:cBhvr>
                                        <p:cTn id="41" dur="20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p:bldP spid="112647" grpId="0"/>
      <p:bldP spid="1126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4"/>
          <p:cNvSpPr txBox="1">
            <a:spLocks noChangeArrowheads="1"/>
          </p:cNvSpPr>
          <p:nvPr/>
        </p:nvSpPr>
        <p:spPr bwMode="auto">
          <a:xfrm>
            <a:off x="609600" y="1752600"/>
            <a:ext cx="79248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4400"/>
              <a:t>SECTION 2</a:t>
            </a:r>
          </a:p>
          <a:p>
            <a:pPr algn="ctr" eaLnBrk="1" hangingPunct="1">
              <a:spcBef>
                <a:spcPct val="50000"/>
              </a:spcBef>
            </a:pPr>
            <a:endParaRPr lang="en-US" sz="1800"/>
          </a:p>
          <a:p>
            <a:pPr algn="ctr" eaLnBrk="1" hangingPunct="1">
              <a:spcBef>
                <a:spcPct val="50000"/>
              </a:spcBef>
            </a:pPr>
            <a:r>
              <a:rPr lang="en-US" sz="4400">
                <a:solidFill>
                  <a:srgbClr val="CC3300"/>
                </a:solidFill>
              </a:rPr>
              <a:t>Early Settlers in Western Virginia</a:t>
            </a:r>
          </a:p>
        </p:txBody>
      </p:sp>
      <p:sp>
        <p:nvSpPr>
          <p:cNvPr id="45058" name="Text Box 5"/>
          <p:cNvSpPr txBox="1">
            <a:spLocks noChangeArrowheads="1"/>
          </p:cNvSpPr>
          <p:nvPr/>
        </p:nvSpPr>
        <p:spPr bwMode="auto">
          <a:xfrm>
            <a:off x="7086600" y="6164263"/>
            <a:ext cx="160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800">
                <a:hlinkClick r:id="" action="ppaction://hlinkshowjump?jump=firstslide"/>
              </a:rPr>
              <a:t>Main Menu</a:t>
            </a:r>
            <a:endParaRPr 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4"/>
          <p:cNvSpPr txBox="1">
            <a:spLocks noChangeArrowheads="1"/>
          </p:cNvSpPr>
          <p:nvPr/>
        </p:nvSpPr>
        <p:spPr bwMode="auto">
          <a:xfrm>
            <a:off x="304800" y="30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endParaRPr lang="en-US" sz="1800"/>
          </a:p>
        </p:txBody>
      </p:sp>
      <p:sp>
        <p:nvSpPr>
          <p:cNvPr id="47106" name="Text Box 19"/>
          <p:cNvSpPr txBox="1">
            <a:spLocks noChangeArrowheads="1"/>
          </p:cNvSpPr>
          <p:nvPr/>
        </p:nvSpPr>
        <p:spPr bwMode="auto">
          <a:xfrm>
            <a:off x="304800" y="152400"/>
            <a:ext cx="845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a:solidFill>
                  <a:srgbClr val="CC3300"/>
                </a:solidFill>
              </a:rPr>
              <a:t>After 1730, settlements in the western land increased substantially.</a:t>
            </a:r>
          </a:p>
        </p:txBody>
      </p:sp>
      <p:sp>
        <p:nvSpPr>
          <p:cNvPr id="113684" name="Rectangle 20"/>
          <p:cNvSpPr>
            <a:spLocks noChangeArrowheads="1"/>
          </p:cNvSpPr>
          <p:nvPr/>
        </p:nvSpPr>
        <p:spPr bwMode="auto">
          <a:xfrm>
            <a:off x="381000" y="5105400"/>
            <a:ext cx="3810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Font typeface="Wingdings" charset="0"/>
              <a:buNone/>
            </a:pPr>
            <a:r>
              <a:rPr lang="en-US" sz="2000"/>
              <a:t>A need for additional  settlements as protection against land claims by Maryland and Pennsylvania</a:t>
            </a:r>
          </a:p>
        </p:txBody>
      </p:sp>
      <p:sp>
        <p:nvSpPr>
          <p:cNvPr id="113685" name="Rectangle 21"/>
          <p:cNvSpPr>
            <a:spLocks noChangeArrowheads="1"/>
          </p:cNvSpPr>
          <p:nvPr/>
        </p:nvSpPr>
        <p:spPr bwMode="auto">
          <a:xfrm>
            <a:off x="381000" y="3048000"/>
            <a:ext cx="3200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Font typeface="Wingdings" charset="0"/>
              <a:buNone/>
            </a:pPr>
            <a:r>
              <a:rPr lang="en-US" sz="2000">
                <a:solidFill>
                  <a:srgbClr val="0033CC"/>
                </a:solidFill>
              </a:rPr>
              <a:t>The desire for “breathing room” by those who wanted to escape the crowded conditions in the middle colonies</a:t>
            </a:r>
          </a:p>
        </p:txBody>
      </p:sp>
      <p:sp>
        <p:nvSpPr>
          <p:cNvPr id="113686" name="Rectangle 22"/>
          <p:cNvSpPr>
            <a:spLocks noChangeArrowheads="1"/>
          </p:cNvSpPr>
          <p:nvPr/>
        </p:nvSpPr>
        <p:spPr bwMode="auto">
          <a:xfrm>
            <a:off x="3633788" y="2987675"/>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Font typeface="Wingdings" charset="0"/>
              <a:buNone/>
            </a:pPr>
            <a:r>
              <a:rPr lang="en-US" sz="2000"/>
              <a:t>The desire of the British to discourage further French expansion</a:t>
            </a:r>
          </a:p>
        </p:txBody>
      </p:sp>
      <p:sp>
        <p:nvSpPr>
          <p:cNvPr id="113687" name="Rectangle 23"/>
          <p:cNvSpPr>
            <a:spLocks noChangeArrowheads="1"/>
          </p:cNvSpPr>
          <p:nvPr/>
        </p:nvSpPr>
        <p:spPr bwMode="auto">
          <a:xfrm>
            <a:off x="4052888" y="1905000"/>
            <a:ext cx="4191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Font typeface="Wingdings" charset="0"/>
              <a:buNone/>
            </a:pPr>
            <a:r>
              <a:rPr lang="en-US" sz="2000">
                <a:solidFill>
                  <a:srgbClr val="0033CC"/>
                </a:solidFill>
              </a:rPr>
              <a:t>Increased interest in the area after hearing reports from other settlers</a:t>
            </a:r>
          </a:p>
        </p:txBody>
      </p:sp>
      <p:sp>
        <p:nvSpPr>
          <p:cNvPr id="113688" name="Rectangle 24"/>
          <p:cNvSpPr>
            <a:spLocks noChangeArrowheads="1"/>
          </p:cNvSpPr>
          <p:nvPr/>
        </p:nvSpPr>
        <p:spPr bwMode="auto">
          <a:xfrm>
            <a:off x="3581400" y="1371600"/>
            <a:ext cx="522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buFont typeface="Wingdings" charset="0"/>
              <a:buNone/>
            </a:pPr>
            <a:r>
              <a:rPr lang="en-US" sz="2400"/>
              <a:t>Reasons for this increase included</a:t>
            </a:r>
          </a:p>
        </p:txBody>
      </p:sp>
      <p:pic>
        <p:nvPicPr>
          <p:cNvPr id="20493" name="Picture 1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76788" y="3765550"/>
            <a:ext cx="274320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94" name="Picture 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1355725"/>
            <a:ext cx="25177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13688">
                                            <p:txEl>
                                              <p:pRg st="0" end="0"/>
                                            </p:txEl>
                                          </p:spTgt>
                                        </p:tgtEl>
                                        <p:attrNameLst>
                                          <p:attrName>style.visibility</p:attrName>
                                        </p:attrNameLst>
                                      </p:cBhvr>
                                      <p:to>
                                        <p:strVal val="visible"/>
                                      </p:to>
                                    </p:set>
                                    <p:anim calcmode="discrete" valueType="clr">
                                      <p:cBhvr override="childStyle">
                                        <p:cTn id="7" dur="80"/>
                                        <p:tgtEl>
                                          <p:spTgt spid="11368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68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13688">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368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13686">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13685">
                                            <p:txEl>
                                              <p:pRg st="0" end="0"/>
                                            </p:txEl>
                                          </p:spTgt>
                                        </p:tgtEl>
                                        <p:attrNameLst>
                                          <p:attrName>style.visibility</p:attrName>
                                        </p:attrNameLst>
                                      </p:cBhvr>
                                      <p:to>
                                        <p:strVal val="visible"/>
                                      </p:to>
                                    </p:set>
                                  </p:childTnLst>
                                </p:cTn>
                              </p:par>
                            </p:childTnLst>
                          </p:cTn>
                        </p:par>
                        <p:par>
                          <p:cTn id="22" fill="hold" nodeType="afterGroup">
                            <p:stCondLst>
                              <p:cond delay="0"/>
                            </p:stCondLst>
                            <p:childTnLst>
                              <p:par>
                                <p:cTn id="23" presetID="25" presetClass="entr" presetSubtype="0" fill="hold" nodeType="afterEffect">
                                  <p:stCondLst>
                                    <p:cond delay="0"/>
                                  </p:stCondLst>
                                  <p:childTnLst>
                                    <p:set>
                                      <p:cBhvr>
                                        <p:cTn id="24" dur="1" fill="hold">
                                          <p:stCondLst>
                                            <p:cond delay="0"/>
                                          </p:stCondLst>
                                        </p:cTn>
                                        <p:tgtEl>
                                          <p:spTgt spid="20494"/>
                                        </p:tgtEl>
                                        <p:attrNameLst>
                                          <p:attrName>style.visibility</p:attrName>
                                        </p:attrNameLst>
                                      </p:cBhvr>
                                      <p:to>
                                        <p:strVal val="visible"/>
                                      </p:to>
                                    </p:set>
                                    <p:anim calcmode="lin" valueType="num">
                                      <p:cBhvr>
                                        <p:cTn id="25" dur="500" decel="50000" fill="hold">
                                          <p:stCondLst>
                                            <p:cond delay="0"/>
                                          </p:stCondLst>
                                        </p:cTn>
                                        <p:tgtEl>
                                          <p:spTgt spid="20494"/>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20494"/>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20494"/>
                                        </p:tgtEl>
                                        <p:attrNameLst>
                                          <p:attrName>ppt_w</p:attrName>
                                        </p:attrNameLst>
                                      </p:cBhvr>
                                      <p:tavLst>
                                        <p:tav tm="0">
                                          <p:val>
                                            <p:strVal val="#ppt_w*.05"/>
                                          </p:val>
                                        </p:tav>
                                        <p:tav tm="100000">
                                          <p:val>
                                            <p:strVal val="#ppt_w"/>
                                          </p:val>
                                        </p:tav>
                                      </p:tavLst>
                                    </p:anim>
                                    <p:anim calcmode="lin" valueType="num">
                                      <p:cBhvr>
                                        <p:cTn id="28" dur="1000" fill="hold"/>
                                        <p:tgtEl>
                                          <p:spTgt spid="20494"/>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20494"/>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20494"/>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20494"/>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2049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13684">
                                            <p:txEl>
                                              <p:pRg st="0" end="0"/>
                                            </p:txEl>
                                          </p:spTgt>
                                        </p:tgtEl>
                                        <p:attrNameLst>
                                          <p:attrName>style.visibility</p:attrName>
                                        </p:attrNameLst>
                                      </p:cBhvr>
                                      <p:to>
                                        <p:strVal val="visible"/>
                                      </p:to>
                                    </p:set>
                                  </p:childTnLst>
                                </p:cTn>
                              </p:par>
                            </p:childTnLst>
                          </p:cTn>
                        </p:par>
                        <p:par>
                          <p:cTn id="37" fill="hold" nodeType="afterGroup">
                            <p:stCondLst>
                              <p:cond delay="0"/>
                            </p:stCondLst>
                            <p:childTnLst>
                              <p:par>
                                <p:cTn id="38" presetID="25" presetClass="entr" presetSubtype="0" fill="hold" nodeType="afterEffect">
                                  <p:stCondLst>
                                    <p:cond delay="0"/>
                                  </p:stCondLst>
                                  <p:childTnLst>
                                    <p:set>
                                      <p:cBhvr>
                                        <p:cTn id="39" dur="1" fill="hold">
                                          <p:stCondLst>
                                            <p:cond delay="0"/>
                                          </p:stCondLst>
                                        </p:cTn>
                                        <p:tgtEl>
                                          <p:spTgt spid="20493"/>
                                        </p:tgtEl>
                                        <p:attrNameLst>
                                          <p:attrName>style.visibility</p:attrName>
                                        </p:attrNameLst>
                                      </p:cBhvr>
                                      <p:to>
                                        <p:strVal val="visible"/>
                                      </p:to>
                                    </p:set>
                                    <p:anim calcmode="lin" valueType="num">
                                      <p:cBhvr>
                                        <p:cTn id="40" dur="500" decel="50000" fill="hold">
                                          <p:stCondLst>
                                            <p:cond delay="0"/>
                                          </p:stCondLst>
                                        </p:cTn>
                                        <p:tgtEl>
                                          <p:spTgt spid="20493"/>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20493"/>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20493"/>
                                        </p:tgtEl>
                                        <p:attrNameLst>
                                          <p:attrName>ppt_w</p:attrName>
                                        </p:attrNameLst>
                                      </p:cBhvr>
                                      <p:tavLst>
                                        <p:tav tm="0">
                                          <p:val>
                                            <p:strVal val="#ppt_w*.05"/>
                                          </p:val>
                                        </p:tav>
                                        <p:tav tm="100000">
                                          <p:val>
                                            <p:strVal val="#ppt_w"/>
                                          </p:val>
                                        </p:tav>
                                      </p:tavLst>
                                    </p:anim>
                                    <p:anim calcmode="lin" valueType="num">
                                      <p:cBhvr>
                                        <p:cTn id="43" dur="1000" fill="hold"/>
                                        <p:tgtEl>
                                          <p:spTgt spid="20493"/>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20493"/>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20493"/>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20493"/>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20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ChangeArrowheads="1"/>
          </p:cNvSpPr>
          <p:nvPr/>
        </p:nvSpPr>
        <p:spPr bwMode="auto">
          <a:xfrm>
            <a:off x="2857500" y="153988"/>
            <a:ext cx="3505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3200">
                <a:solidFill>
                  <a:srgbClr val="CC3300"/>
                </a:solidFill>
              </a:rPr>
              <a:t>Morgan Morgan</a:t>
            </a:r>
            <a:endParaRPr lang="en-US" sz="3200"/>
          </a:p>
        </p:txBody>
      </p:sp>
      <p:sp>
        <p:nvSpPr>
          <p:cNvPr id="194565" name="Rectangle 5"/>
          <p:cNvSpPr>
            <a:spLocks noChangeArrowheads="1"/>
          </p:cNvSpPr>
          <p:nvPr/>
        </p:nvSpPr>
        <p:spPr bwMode="auto">
          <a:xfrm>
            <a:off x="381000" y="847725"/>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t>-is believed to be western Virginia’s first </a:t>
            </a:r>
          </a:p>
          <a:p>
            <a:pPr eaLnBrk="1" hangingPunct="1"/>
            <a:r>
              <a:rPr lang="en-US"/>
              <a:t>permanent European settler.</a:t>
            </a:r>
          </a:p>
        </p:txBody>
      </p:sp>
      <p:sp>
        <p:nvSpPr>
          <p:cNvPr id="194566" name="Rectangle 6"/>
          <p:cNvSpPr>
            <a:spLocks noChangeArrowheads="1"/>
          </p:cNvSpPr>
          <p:nvPr/>
        </p:nvSpPr>
        <p:spPr bwMode="auto">
          <a:xfrm>
            <a:off x="381000" y="1600200"/>
            <a:ext cx="495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t>-came from Delaware, crossing the mountains in a horse-drawn wagon, to settle near Martinsburg, in West Virginia’s Eastern Panhandle. </a:t>
            </a:r>
          </a:p>
        </p:txBody>
      </p:sp>
      <p:sp>
        <p:nvSpPr>
          <p:cNvPr id="194567" name="Rectangle 7"/>
          <p:cNvSpPr>
            <a:spLocks noChangeArrowheads="1"/>
          </p:cNvSpPr>
          <p:nvPr/>
        </p:nvSpPr>
        <p:spPr bwMode="auto">
          <a:xfrm>
            <a:off x="381000" y="2895600"/>
            <a:ext cx="480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solidFill>
                  <a:srgbClr val="0033CC"/>
                </a:solidFill>
              </a:rPr>
              <a:t>-built a crude cabin and then spent three years building a more substantial one.  </a:t>
            </a:r>
          </a:p>
          <a:p>
            <a:pPr eaLnBrk="1" hangingPunct="1"/>
            <a:endParaRPr lang="en-US">
              <a:solidFill>
                <a:srgbClr val="0033CC"/>
              </a:solidFill>
            </a:endParaRPr>
          </a:p>
          <a:p>
            <a:pPr eaLnBrk="1" hangingPunct="1"/>
            <a:r>
              <a:rPr lang="en-US">
                <a:solidFill>
                  <a:srgbClr val="0033CC"/>
                </a:solidFill>
              </a:rPr>
              <a:t>(Visitors to the region may visit the Morgan cabin today.)</a:t>
            </a:r>
          </a:p>
        </p:txBody>
      </p:sp>
      <p:sp>
        <p:nvSpPr>
          <p:cNvPr id="194568" name="Rectangle 8"/>
          <p:cNvSpPr>
            <a:spLocks noChangeArrowheads="1"/>
          </p:cNvSpPr>
          <p:nvPr/>
        </p:nvSpPr>
        <p:spPr bwMode="auto">
          <a:xfrm>
            <a:off x="4271963" y="4457700"/>
            <a:ext cx="347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t>-founded a militia in which he served as a captain.</a:t>
            </a:r>
          </a:p>
        </p:txBody>
      </p:sp>
      <p:sp>
        <p:nvSpPr>
          <p:cNvPr id="194569" name="Rectangle 9"/>
          <p:cNvSpPr>
            <a:spLocks noChangeArrowheads="1"/>
          </p:cNvSpPr>
          <p:nvPr/>
        </p:nvSpPr>
        <p:spPr bwMode="auto">
          <a:xfrm>
            <a:off x="4267200" y="5092700"/>
            <a:ext cx="4603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t>-established an inn and became the first hotel proprietor in western Virginia.</a:t>
            </a:r>
          </a:p>
        </p:txBody>
      </p:sp>
      <p:sp>
        <p:nvSpPr>
          <p:cNvPr id="194570" name="Rectangle 10"/>
          <p:cNvSpPr>
            <a:spLocks noChangeArrowheads="1"/>
          </p:cNvSpPr>
          <p:nvPr/>
        </p:nvSpPr>
        <p:spPr bwMode="auto">
          <a:xfrm>
            <a:off x="4267200" y="5826125"/>
            <a:ext cx="434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t>-organized the building of a road from his home to Winchester, Virginia.</a:t>
            </a:r>
          </a:p>
        </p:txBody>
      </p:sp>
      <p:pic>
        <p:nvPicPr>
          <p:cNvPr id="194571" name="Picture 11"/>
          <p:cNvPicPr>
            <a:picLocks noChangeAspect="1" noChangeArrowheads="1"/>
          </p:cNvPicPr>
          <p:nvPr/>
        </p:nvPicPr>
        <p:blipFill>
          <a:blip r:embed="rId3" cstate="screen">
            <a:extLst>
              <a:ext uri="{28A0092B-C50C-407E-A947-70E740481C1C}">
                <a14:useLocalDpi xmlns:a14="http://schemas.microsoft.com/office/drawing/2010/main"/>
              </a:ext>
            </a:extLst>
          </a:blip>
          <a:srcRect l="6987" t="3297" r="4512" b="6012"/>
          <a:stretch>
            <a:fillRect/>
          </a:stretch>
        </p:blipFill>
        <p:spPr bwMode="auto">
          <a:xfrm>
            <a:off x="5791200" y="847725"/>
            <a:ext cx="23622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p:cNvPicPr>
            <a:picLocks noChangeAspect="1" noChangeArrowheads="1"/>
          </p:cNvPicPr>
          <p:nvPr/>
        </p:nvPicPr>
        <p:blipFill>
          <a:blip r:embed="rId4" cstate="screen">
            <a:extLst>
              <a:ext uri="{28A0092B-C50C-407E-A947-70E740481C1C}">
                <a14:useLocalDpi xmlns:a14="http://schemas.microsoft.com/office/drawing/2010/main"/>
              </a:ext>
            </a:extLst>
          </a:blip>
          <a:srcRect t="-925"/>
          <a:stretch>
            <a:fillRect/>
          </a:stretch>
        </p:blipFill>
        <p:spPr bwMode="auto">
          <a:xfrm>
            <a:off x="609600" y="4465638"/>
            <a:ext cx="3124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565"/>
                                        </p:tgtEl>
                                        <p:attrNameLst>
                                          <p:attrName>style.visibility</p:attrName>
                                        </p:attrNameLst>
                                      </p:cBhvr>
                                      <p:to>
                                        <p:strVal val="visible"/>
                                      </p:to>
                                    </p:set>
                                    <p:anim calcmode="discrete" valueType="clr">
                                      <p:cBhvr override="childStyle">
                                        <p:cTn id="7" dur="80"/>
                                        <p:tgtEl>
                                          <p:spTgt spid="19456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65"/>
                                        </p:tgtEl>
                                        <p:attrNameLst>
                                          <p:attrName>fillcolor</p:attrName>
                                        </p:attrNameLst>
                                      </p:cBhvr>
                                      <p:tavLst>
                                        <p:tav tm="0">
                                          <p:val>
                                            <p:clrVal>
                                              <a:schemeClr val="accent2"/>
                                            </p:clrVal>
                                          </p:val>
                                        </p:tav>
                                        <p:tav tm="50000">
                                          <p:val>
                                            <p:clrVal>
                                              <a:schemeClr val="hlink"/>
                                            </p:clrVal>
                                          </p:val>
                                        </p:tav>
                                      </p:tavLst>
                                    </p:anim>
                                    <p:set>
                                      <p:cBhvr>
                                        <p:cTn id="9" dur="80"/>
                                        <p:tgtEl>
                                          <p:spTgt spid="19456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94566"/>
                                        </p:tgtEl>
                                        <p:attrNameLst>
                                          <p:attrName>style.visibility</p:attrName>
                                        </p:attrNameLst>
                                      </p:cBhvr>
                                      <p:to>
                                        <p:strVal val="visible"/>
                                      </p:to>
                                    </p:set>
                                    <p:animEffect transition="in" filter="diamond(in)">
                                      <p:cBhvr>
                                        <p:cTn id="14" dur="2000"/>
                                        <p:tgtEl>
                                          <p:spTgt spid="194566"/>
                                        </p:tgtEl>
                                      </p:cBhvr>
                                    </p:animEffect>
                                  </p:childTnLst>
                                </p:cTn>
                              </p:par>
                            </p:childTnLst>
                          </p:cTn>
                        </p:par>
                        <p:par>
                          <p:cTn id="15" fill="hold" nodeType="afterGroup">
                            <p:stCondLst>
                              <p:cond delay="2000"/>
                            </p:stCondLst>
                            <p:childTnLst>
                              <p:par>
                                <p:cTn id="16" presetID="9" presetClass="entr" presetSubtype="0" fill="hold" nodeType="afterEffect">
                                  <p:stCondLst>
                                    <p:cond delay="0"/>
                                  </p:stCondLst>
                                  <p:childTnLst>
                                    <p:set>
                                      <p:cBhvr>
                                        <p:cTn id="17" dur="1" fill="hold">
                                          <p:stCondLst>
                                            <p:cond delay="0"/>
                                          </p:stCondLst>
                                        </p:cTn>
                                        <p:tgtEl>
                                          <p:spTgt spid="194571"/>
                                        </p:tgtEl>
                                        <p:attrNameLst>
                                          <p:attrName>style.visibility</p:attrName>
                                        </p:attrNameLst>
                                      </p:cBhvr>
                                      <p:to>
                                        <p:strVal val="visible"/>
                                      </p:to>
                                    </p:set>
                                    <p:animEffect transition="in" filter="dissolve">
                                      <p:cBhvr>
                                        <p:cTn id="18" dur="500"/>
                                        <p:tgtEl>
                                          <p:spTgt spid="19457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67"/>
                                        </p:tgtEl>
                                        <p:attrNameLst>
                                          <p:attrName>style.visibility</p:attrName>
                                        </p:attrNameLst>
                                      </p:cBhvr>
                                      <p:to>
                                        <p:strVal val="visible"/>
                                      </p:to>
                                    </p:set>
                                  </p:childTnLst>
                                </p:cTn>
                              </p:par>
                            </p:childTnLst>
                          </p:cTn>
                        </p:par>
                        <p:par>
                          <p:cTn id="23" fill="hold" nodeType="afterGroup">
                            <p:stCondLst>
                              <p:cond delay="0"/>
                            </p:stCondLst>
                            <p:childTnLst>
                              <p:par>
                                <p:cTn id="24" presetID="15" presetClass="entr" presetSubtype="0" fill="hold" nodeType="afterEffect">
                                  <p:stCondLst>
                                    <p:cond delay="0"/>
                                  </p:stCondLst>
                                  <p:childTnLst>
                                    <p:set>
                                      <p:cBhvr>
                                        <p:cTn id="25" dur="1" fill="hold">
                                          <p:stCondLst>
                                            <p:cond delay="0"/>
                                          </p:stCondLst>
                                        </p:cTn>
                                        <p:tgtEl>
                                          <p:spTgt spid="21516"/>
                                        </p:tgtEl>
                                        <p:attrNameLst>
                                          <p:attrName>style.visibility</p:attrName>
                                        </p:attrNameLst>
                                      </p:cBhvr>
                                      <p:to>
                                        <p:strVal val="visible"/>
                                      </p:to>
                                    </p:set>
                                    <p:anim calcmode="lin" valueType="num">
                                      <p:cBhvr>
                                        <p:cTn id="26" dur="1000" fill="hold"/>
                                        <p:tgtEl>
                                          <p:spTgt spid="21516"/>
                                        </p:tgtEl>
                                        <p:attrNameLst>
                                          <p:attrName>ppt_w</p:attrName>
                                        </p:attrNameLst>
                                      </p:cBhvr>
                                      <p:tavLst>
                                        <p:tav tm="0">
                                          <p:val>
                                            <p:fltVal val="0"/>
                                          </p:val>
                                        </p:tav>
                                        <p:tav tm="100000">
                                          <p:val>
                                            <p:strVal val="#ppt_w"/>
                                          </p:val>
                                        </p:tav>
                                      </p:tavLst>
                                    </p:anim>
                                    <p:anim calcmode="lin" valueType="num">
                                      <p:cBhvr>
                                        <p:cTn id="27" dur="1000" fill="hold"/>
                                        <p:tgtEl>
                                          <p:spTgt spid="21516"/>
                                        </p:tgtEl>
                                        <p:attrNameLst>
                                          <p:attrName>ppt_h</p:attrName>
                                        </p:attrNameLst>
                                      </p:cBhvr>
                                      <p:tavLst>
                                        <p:tav tm="0">
                                          <p:val>
                                            <p:fltVal val="0"/>
                                          </p:val>
                                        </p:tav>
                                        <p:tav tm="100000">
                                          <p:val>
                                            <p:strVal val="#ppt_h"/>
                                          </p:val>
                                        </p:tav>
                                      </p:tavLst>
                                    </p:anim>
                                    <p:anim calcmode="lin" valueType="num">
                                      <p:cBhvr>
                                        <p:cTn id="28" dur="1000" fill="hold"/>
                                        <p:tgtEl>
                                          <p:spTgt spid="21516"/>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215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94568"/>
                                        </p:tgtEl>
                                        <p:attrNameLst>
                                          <p:attrName>style.visibility</p:attrName>
                                        </p:attrNameLst>
                                      </p:cBhvr>
                                      <p:to>
                                        <p:strVal val="visible"/>
                                      </p:to>
                                    </p:set>
                                    <p:anim calcmode="lin" valueType="num">
                                      <p:cBhvr additive="base">
                                        <p:cTn id="34" dur="500" fill="hold"/>
                                        <p:tgtEl>
                                          <p:spTgt spid="194568"/>
                                        </p:tgtEl>
                                        <p:attrNameLst>
                                          <p:attrName>ppt_x</p:attrName>
                                        </p:attrNameLst>
                                      </p:cBhvr>
                                      <p:tavLst>
                                        <p:tav tm="0">
                                          <p:val>
                                            <p:strVal val="1+#ppt_w/2"/>
                                          </p:val>
                                        </p:tav>
                                        <p:tav tm="100000">
                                          <p:val>
                                            <p:strVal val="#ppt_x"/>
                                          </p:val>
                                        </p:tav>
                                      </p:tavLst>
                                    </p:anim>
                                    <p:anim calcmode="lin" valueType="num">
                                      <p:cBhvr additive="base">
                                        <p:cTn id="35" dur="500" fill="hold"/>
                                        <p:tgtEl>
                                          <p:spTgt spid="194568"/>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nodeType="clickEffect">
                                  <p:stCondLst>
                                    <p:cond delay="0"/>
                                  </p:stCondLst>
                                  <p:childTnLst>
                                    <p:set>
                                      <p:cBhvr>
                                        <p:cTn id="39" dur="1" fill="hold">
                                          <p:stCondLst>
                                            <p:cond delay="0"/>
                                          </p:stCondLst>
                                        </p:cTn>
                                        <p:tgtEl>
                                          <p:spTgt spid="194569">
                                            <p:txEl>
                                              <p:pRg st="0" end="0"/>
                                            </p:txEl>
                                          </p:spTgt>
                                        </p:tgtEl>
                                        <p:attrNameLst>
                                          <p:attrName>style.visibility</p:attrName>
                                        </p:attrNameLst>
                                      </p:cBhvr>
                                      <p:to>
                                        <p:strVal val="visible"/>
                                      </p:to>
                                    </p:set>
                                    <p:anim calcmode="lin" valueType="num">
                                      <p:cBhvr additive="base">
                                        <p:cTn id="40" dur="500" fill="hold"/>
                                        <p:tgtEl>
                                          <p:spTgt spid="194569">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9456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94570">
                                            <p:txEl>
                                              <p:pRg st="0" end="0"/>
                                            </p:txEl>
                                          </p:spTgt>
                                        </p:tgtEl>
                                        <p:attrNameLst>
                                          <p:attrName>style.visibility</p:attrName>
                                        </p:attrNameLst>
                                      </p:cBhvr>
                                      <p:to>
                                        <p:strVal val="visible"/>
                                      </p:to>
                                    </p:set>
                                    <p:anim calcmode="lin" valueType="num">
                                      <p:cBhvr additive="base">
                                        <p:cTn id="46" dur="500" fill="hold"/>
                                        <p:tgtEl>
                                          <p:spTgt spid="194570">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9457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5" grpId="0"/>
      <p:bldP spid="194566" grpId="0"/>
      <p:bldP spid="194567" grpId="0"/>
      <p:bldP spid="1945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4"/>
          <p:cNvSpPr txBox="1">
            <a:spLocks noChangeArrowheads="1"/>
          </p:cNvSpPr>
          <p:nvPr/>
        </p:nvSpPr>
        <p:spPr bwMode="auto">
          <a:xfrm>
            <a:off x="152400" y="152400"/>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a:solidFill>
                  <a:srgbClr val="CC3300"/>
                </a:solidFill>
              </a:rPr>
              <a:t>Members of Morgan’s family settled other areas in western Virginia.</a:t>
            </a:r>
          </a:p>
        </p:txBody>
      </p:sp>
      <p:sp>
        <p:nvSpPr>
          <p:cNvPr id="119814" name="Rectangle 6"/>
          <p:cNvSpPr>
            <a:spLocks noChangeArrowheads="1"/>
          </p:cNvSpPr>
          <p:nvPr/>
        </p:nvSpPr>
        <p:spPr bwMode="auto">
          <a:xfrm>
            <a:off x="228600" y="3810000"/>
            <a:ext cx="4267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400">
                <a:solidFill>
                  <a:srgbClr val="0033CC"/>
                </a:solidFill>
              </a:rPr>
              <a:t>Levi, Mod, and James Morgan established a fort at New Martinsville.</a:t>
            </a:r>
          </a:p>
        </p:txBody>
      </p:sp>
      <p:sp>
        <p:nvSpPr>
          <p:cNvPr id="119815" name="Rectangle 7"/>
          <p:cNvSpPr>
            <a:spLocks noChangeArrowheads="1"/>
          </p:cNvSpPr>
          <p:nvPr/>
        </p:nvSpPr>
        <p:spPr bwMode="auto">
          <a:xfrm>
            <a:off x="3962400" y="1371600"/>
            <a:ext cx="502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400"/>
              <a:t>Zackquill Morgan established Morgan’s Fort (Morgantown)</a:t>
            </a:r>
          </a:p>
        </p:txBody>
      </p:sp>
      <p:pic>
        <p:nvPicPr>
          <p:cNvPr id="2253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447800"/>
            <a:ext cx="2971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2537"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4400" y="2971800"/>
            <a:ext cx="3886200" cy="260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5"/>
                                        </p:tgtEl>
                                        <p:attrNameLst>
                                          <p:attrName>style.visibility</p:attrName>
                                        </p:attrNameLst>
                                      </p:cBhvr>
                                      <p:to>
                                        <p:strVal val="visible"/>
                                      </p:to>
                                    </p:set>
                                  </p:childTnLst>
                                </p:cTn>
                              </p:par>
                            </p:childTnLst>
                          </p:cTn>
                        </p:par>
                        <p:par>
                          <p:cTn id="7" fill="hold" nodeType="afterGroup">
                            <p:stCondLst>
                              <p:cond delay="0"/>
                            </p:stCondLst>
                            <p:childTnLst>
                              <p:par>
                                <p:cTn id="8" presetID="52" presetClass="entr" presetSubtype="0" fill="hold" nodeType="afterEffect">
                                  <p:stCondLst>
                                    <p:cond delay="0"/>
                                  </p:stCondLst>
                                  <p:childTnLst>
                                    <p:set>
                                      <p:cBhvr>
                                        <p:cTn id="9" dur="1" fill="hold">
                                          <p:stCondLst>
                                            <p:cond delay="0"/>
                                          </p:stCondLst>
                                        </p:cTn>
                                        <p:tgtEl>
                                          <p:spTgt spid="22536"/>
                                        </p:tgtEl>
                                        <p:attrNameLst>
                                          <p:attrName>style.visibility</p:attrName>
                                        </p:attrNameLst>
                                      </p:cBhvr>
                                      <p:to>
                                        <p:strVal val="visible"/>
                                      </p:to>
                                    </p:set>
                                    <p:animScale>
                                      <p:cBhvr>
                                        <p:cTn id="10" dur="1000" decel="50000" fill="hold">
                                          <p:stCondLst>
                                            <p:cond delay="0"/>
                                          </p:stCondLst>
                                        </p:cTn>
                                        <p:tgtEl>
                                          <p:spTgt spid="225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22536"/>
                                        </p:tgtEl>
                                        <p:attrNameLst>
                                          <p:attrName>ppt_x</p:attrName>
                                          <p:attrName>ppt_y</p:attrName>
                                        </p:attrNameLst>
                                      </p:cBhvr>
                                    </p:animMotion>
                                    <p:animEffect transition="in" filter="fade">
                                      <p:cBhvr>
                                        <p:cTn id="12" dur="1000"/>
                                        <p:tgtEl>
                                          <p:spTgt spid="225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9814"/>
                                        </p:tgtEl>
                                        <p:attrNameLst>
                                          <p:attrName>style.visibility</p:attrName>
                                        </p:attrNameLst>
                                      </p:cBhvr>
                                      <p:to>
                                        <p:strVal val="visible"/>
                                      </p:to>
                                    </p:set>
                                  </p:childTnLst>
                                </p:cTn>
                              </p:par>
                            </p:childTnLst>
                          </p:cTn>
                        </p:par>
                        <p:par>
                          <p:cTn id="17" fill="hold" nodeType="afterGroup">
                            <p:stCondLst>
                              <p:cond delay="0"/>
                            </p:stCondLst>
                            <p:childTnLst>
                              <p:par>
                                <p:cTn id="18" presetID="2" presetClass="entr" presetSubtype="4" fill="hold" nodeType="afterEffect">
                                  <p:stCondLst>
                                    <p:cond delay="0"/>
                                  </p:stCondLst>
                                  <p:childTnLst>
                                    <p:set>
                                      <p:cBhvr>
                                        <p:cTn id="19" dur="1" fill="hold">
                                          <p:stCondLst>
                                            <p:cond delay="0"/>
                                          </p:stCondLst>
                                        </p:cTn>
                                        <p:tgtEl>
                                          <p:spTgt spid="22537"/>
                                        </p:tgtEl>
                                        <p:attrNameLst>
                                          <p:attrName>style.visibility</p:attrName>
                                        </p:attrNameLst>
                                      </p:cBhvr>
                                      <p:to>
                                        <p:strVal val="visible"/>
                                      </p:to>
                                    </p:set>
                                    <p:anim calcmode="lin" valueType="num">
                                      <p:cBhvr additive="base">
                                        <p:cTn id="20" dur="500" fill="hold"/>
                                        <p:tgtEl>
                                          <p:spTgt spid="22537"/>
                                        </p:tgtEl>
                                        <p:attrNameLst>
                                          <p:attrName>ppt_x</p:attrName>
                                        </p:attrNameLst>
                                      </p:cBhvr>
                                      <p:tavLst>
                                        <p:tav tm="0">
                                          <p:val>
                                            <p:strVal val="#ppt_x"/>
                                          </p:val>
                                        </p:tav>
                                        <p:tav tm="100000">
                                          <p:val>
                                            <p:strVal val="#ppt_x"/>
                                          </p:val>
                                        </p:tav>
                                      </p:tavLst>
                                    </p:anim>
                                    <p:anim calcmode="lin" valueType="num">
                                      <p:cBhvr additive="base">
                                        <p:cTn id="21" dur="500" fill="hold"/>
                                        <p:tgtEl>
                                          <p:spTgt spid="225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p:bldP spid="1198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4"/>
          <p:cNvSpPr txBox="1">
            <a:spLocks noChangeArrowheads="1"/>
          </p:cNvSpPr>
          <p:nvPr/>
        </p:nvSpPr>
        <p:spPr bwMode="auto">
          <a:xfrm>
            <a:off x="571500" y="1555750"/>
            <a:ext cx="80010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4800"/>
              <a:t>SECTION 1</a:t>
            </a:r>
          </a:p>
          <a:p>
            <a:pPr algn="ctr" eaLnBrk="1" hangingPunct="1">
              <a:spcBef>
                <a:spcPct val="50000"/>
              </a:spcBef>
            </a:pPr>
            <a:endParaRPr lang="en-US" sz="1600"/>
          </a:p>
          <a:p>
            <a:pPr algn="ctr" eaLnBrk="1" hangingPunct="1">
              <a:spcBef>
                <a:spcPct val="50000"/>
              </a:spcBef>
            </a:pPr>
            <a:r>
              <a:rPr lang="en-US" sz="4800">
                <a:solidFill>
                  <a:srgbClr val="CC3300"/>
                </a:solidFill>
              </a:rPr>
              <a:t>Early Explorers in Western Virginia</a:t>
            </a:r>
          </a:p>
        </p:txBody>
      </p:sp>
      <p:sp>
        <p:nvSpPr>
          <p:cNvPr id="16386" name="Text Box 5"/>
          <p:cNvSpPr txBox="1">
            <a:spLocks noChangeArrowheads="1"/>
          </p:cNvSpPr>
          <p:nvPr/>
        </p:nvSpPr>
        <p:spPr bwMode="auto">
          <a:xfrm>
            <a:off x="7239000" y="6019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800">
                <a:hlinkClick r:id="" action="ppaction://hlinkshowjump?jump=previousslide"/>
              </a:rPr>
              <a:t>Main Menu</a:t>
            </a:r>
            <a:endParaRPr lang="en-US" sz="180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1447800" y="228600"/>
            <a:ext cx="624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3200"/>
              <a:t>Who Settled Western Virginia?</a:t>
            </a:r>
          </a:p>
        </p:txBody>
      </p:sp>
      <p:sp>
        <p:nvSpPr>
          <p:cNvPr id="196613" name="Rectangle 5"/>
          <p:cNvSpPr>
            <a:spLocks noChangeArrowheads="1"/>
          </p:cNvSpPr>
          <p:nvPr/>
        </p:nvSpPr>
        <p:spPr bwMode="auto">
          <a:xfrm>
            <a:off x="3662363" y="838200"/>
            <a:ext cx="181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400">
                <a:solidFill>
                  <a:srgbClr val="CC3300"/>
                </a:solidFill>
              </a:rPr>
              <a:t>GERMANS</a:t>
            </a:r>
          </a:p>
        </p:txBody>
      </p:sp>
      <p:sp>
        <p:nvSpPr>
          <p:cNvPr id="196614" name="Rectangle 6"/>
          <p:cNvSpPr>
            <a:spLocks noChangeArrowheads="1"/>
          </p:cNvSpPr>
          <p:nvPr/>
        </p:nvSpPr>
        <p:spPr bwMode="auto">
          <a:xfrm>
            <a:off x="457200" y="12954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000">
                <a:solidFill>
                  <a:srgbClr val="0033CC"/>
                </a:solidFill>
              </a:rPr>
              <a:t>They came from the Rhine River Valley (Palatinate) of Germany.</a:t>
            </a:r>
          </a:p>
        </p:txBody>
      </p:sp>
      <p:sp>
        <p:nvSpPr>
          <p:cNvPr id="196615" name="Rectangle 7"/>
          <p:cNvSpPr>
            <a:spLocks noChangeArrowheads="1"/>
          </p:cNvSpPr>
          <p:nvPr/>
        </p:nvSpPr>
        <p:spPr bwMode="auto">
          <a:xfrm>
            <a:off x="457200" y="2057400"/>
            <a:ext cx="4648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000"/>
              <a:t>They left Germany because of extended periods of warfare and religious persecution.</a:t>
            </a:r>
          </a:p>
        </p:txBody>
      </p:sp>
      <p:sp>
        <p:nvSpPr>
          <p:cNvPr id="196616" name="Rectangle 8"/>
          <p:cNvSpPr>
            <a:spLocks noChangeArrowheads="1"/>
          </p:cNvSpPr>
          <p:nvPr/>
        </p:nvSpPr>
        <p:spPr bwMode="auto">
          <a:xfrm>
            <a:off x="457200" y="3108325"/>
            <a:ext cx="449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000">
                <a:solidFill>
                  <a:srgbClr val="0033CC"/>
                </a:solidFill>
              </a:rPr>
              <a:t>They first settled in Pennsylvania and New Jersey and later moved into western Virginia.  </a:t>
            </a:r>
          </a:p>
        </p:txBody>
      </p:sp>
      <p:sp>
        <p:nvSpPr>
          <p:cNvPr id="196617" name="Rectangle 9"/>
          <p:cNvSpPr>
            <a:spLocks noChangeArrowheads="1"/>
          </p:cNvSpPr>
          <p:nvPr/>
        </p:nvSpPr>
        <p:spPr bwMode="auto">
          <a:xfrm>
            <a:off x="4267200" y="4724400"/>
            <a:ext cx="44958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000"/>
              <a:t>In western Virginia, they first settled in the Eastern Panhandle.  One of the settlers, Thomas Shepherd, acquired land that ultimately became Shepherdstown.</a:t>
            </a:r>
          </a:p>
        </p:txBody>
      </p:sp>
      <p:grpSp>
        <p:nvGrpSpPr>
          <p:cNvPr id="53255" name="Group 1"/>
          <p:cNvGrpSpPr>
            <a:grpSpLocks/>
          </p:cNvGrpSpPr>
          <p:nvPr/>
        </p:nvGrpSpPr>
        <p:grpSpPr bwMode="auto">
          <a:xfrm>
            <a:off x="5715000" y="1066800"/>
            <a:ext cx="2439988" cy="3298825"/>
            <a:chOff x="6096000" y="609600"/>
            <a:chExt cx="2135188" cy="2886075"/>
          </a:xfrm>
        </p:grpSpPr>
        <p:pic>
          <p:nvPicPr>
            <p:cNvPr id="53257" name="Picture 11" descr="File:Deutschland Lage von Rheinland-Pfalz.sv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0" y="609600"/>
              <a:ext cx="2135188"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 Box 16"/>
            <p:cNvSpPr txBox="1">
              <a:spLocks noChangeArrowheads="1"/>
            </p:cNvSpPr>
            <p:nvPr/>
          </p:nvSpPr>
          <p:spPr bwMode="auto">
            <a:xfrm>
              <a:off x="6496087" y="1820863"/>
              <a:ext cx="1295400" cy="32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1800"/>
                <a:t>Germany</a:t>
              </a:r>
            </a:p>
          </p:txBody>
        </p:sp>
      </p:grpSp>
      <p:pic>
        <p:nvPicPr>
          <p:cNvPr id="23564" name="Picture 1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 y="4306888"/>
            <a:ext cx="2976563" cy="203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6613"/>
                                        </p:tgtEl>
                                        <p:attrNameLst>
                                          <p:attrName>style.visibility</p:attrName>
                                        </p:attrNameLst>
                                      </p:cBhvr>
                                      <p:to>
                                        <p:strVal val="visible"/>
                                      </p:to>
                                    </p:set>
                                    <p:anim calcmode="discrete" valueType="clr">
                                      <p:cBhvr override="childStyle">
                                        <p:cTn id="7" dur="80"/>
                                        <p:tgtEl>
                                          <p:spTgt spid="1966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6613"/>
                                        </p:tgtEl>
                                        <p:attrNameLst>
                                          <p:attrName>fillcolor</p:attrName>
                                        </p:attrNameLst>
                                      </p:cBhvr>
                                      <p:tavLst>
                                        <p:tav tm="0">
                                          <p:val>
                                            <p:clrVal>
                                              <a:schemeClr val="accent2"/>
                                            </p:clrVal>
                                          </p:val>
                                        </p:tav>
                                        <p:tav tm="50000">
                                          <p:val>
                                            <p:clrVal>
                                              <a:schemeClr val="hlink"/>
                                            </p:clrVal>
                                          </p:val>
                                        </p:tav>
                                      </p:tavLst>
                                    </p:anim>
                                    <p:set>
                                      <p:cBhvr>
                                        <p:cTn id="9" dur="80"/>
                                        <p:tgtEl>
                                          <p:spTgt spid="19661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96614">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96615">
                                            <p:txEl>
                                              <p:pRg st="0" end="0"/>
                                            </p:txEl>
                                          </p:spTgt>
                                        </p:tgtEl>
                                        <p:attrNameLst>
                                          <p:attrName>style.visibility</p:attrName>
                                        </p:attrNameLst>
                                      </p:cBhvr>
                                      <p:to>
                                        <p:strVal val="visible"/>
                                      </p:to>
                                    </p:set>
                                    <p:anim calcmode="discrete" valueType="clr">
                                      <p:cBhvr override="childStyle">
                                        <p:cTn id="18" dur="80"/>
                                        <p:tgtEl>
                                          <p:spTgt spid="1966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96615">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96615">
                                            <p:txEl>
                                              <p:pRg st="0" end="0"/>
                                            </p:txEl>
                                          </p:spTgt>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661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6617"/>
                                        </p:tgtEl>
                                        <p:attrNameLst>
                                          <p:attrName>style.visibility</p:attrName>
                                        </p:attrNameLst>
                                      </p:cBhvr>
                                      <p:to>
                                        <p:strVal val="visible"/>
                                      </p:to>
                                    </p:set>
                                    <p:anim calcmode="lin" valueType="num">
                                      <p:cBhvr additive="base">
                                        <p:cTn id="29" dur="500" fill="hold"/>
                                        <p:tgtEl>
                                          <p:spTgt spid="196617"/>
                                        </p:tgtEl>
                                        <p:attrNameLst>
                                          <p:attrName>ppt_x</p:attrName>
                                        </p:attrNameLst>
                                      </p:cBhvr>
                                      <p:tavLst>
                                        <p:tav tm="0">
                                          <p:val>
                                            <p:strVal val="#ppt_x"/>
                                          </p:val>
                                        </p:tav>
                                        <p:tav tm="100000">
                                          <p:val>
                                            <p:strVal val="#ppt_x"/>
                                          </p:val>
                                        </p:tav>
                                      </p:tavLst>
                                    </p:anim>
                                    <p:anim calcmode="lin" valueType="num">
                                      <p:cBhvr additive="base">
                                        <p:cTn id="30" dur="500" fill="hold"/>
                                        <p:tgtEl>
                                          <p:spTgt spid="196617"/>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500"/>
                            </p:stCondLst>
                            <p:childTnLst>
                              <p:par>
                                <p:cTn id="32" presetID="52" presetClass="entr" presetSubtype="0" fill="hold" nodeType="afterEffect">
                                  <p:stCondLst>
                                    <p:cond delay="0"/>
                                  </p:stCondLst>
                                  <p:childTnLst>
                                    <p:set>
                                      <p:cBhvr>
                                        <p:cTn id="33" dur="1" fill="hold">
                                          <p:stCondLst>
                                            <p:cond delay="0"/>
                                          </p:stCondLst>
                                        </p:cTn>
                                        <p:tgtEl>
                                          <p:spTgt spid="23564"/>
                                        </p:tgtEl>
                                        <p:attrNameLst>
                                          <p:attrName>style.visibility</p:attrName>
                                        </p:attrNameLst>
                                      </p:cBhvr>
                                      <p:to>
                                        <p:strVal val="visible"/>
                                      </p:to>
                                    </p:set>
                                    <p:animScale>
                                      <p:cBhvr>
                                        <p:cTn id="34" dur="1000" decel="50000" fill="hold">
                                          <p:stCondLst>
                                            <p:cond delay="0"/>
                                          </p:stCondLst>
                                        </p:cTn>
                                        <p:tgtEl>
                                          <p:spTgt spid="235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23564"/>
                                        </p:tgtEl>
                                        <p:attrNameLst>
                                          <p:attrName>ppt_x</p:attrName>
                                          <p:attrName>ppt_y</p:attrName>
                                        </p:attrNameLst>
                                      </p:cBhvr>
                                    </p:animMotion>
                                    <p:animEffect transition="in" filter="fade">
                                      <p:cBhvr>
                                        <p:cTn id="36" dur="1000"/>
                                        <p:tgtEl>
                                          <p:spTgt spid="23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p:bldP spid="196616" grpId="0"/>
      <p:bldP spid="1966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
          <p:cNvSpPr>
            <a:spLocks noChangeArrowheads="1"/>
          </p:cNvSpPr>
          <p:nvPr/>
        </p:nvSpPr>
        <p:spPr bwMode="auto">
          <a:xfrm>
            <a:off x="38100" y="152400"/>
            <a:ext cx="9067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800">
                <a:solidFill>
                  <a:srgbClr val="CC3300"/>
                </a:solidFill>
              </a:rPr>
              <a:t>SCOTS-IRISH</a:t>
            </a:r>
            <a:r>
              <a:rPr lang="en-US" sz="2800"/>
              <a:t> were actually Scots who had been settled in northern Ireland by English King James I.</a:t>
            </a:r>
          </a:p>
        </p:txBody>
      </p:sp>
      <p:sp>
        <p:nvSpPr>
          <p:cNvPr id="198662" name="Rectangle 6"/>
          <p:cNvSpPr>
            <a:spLocks noChangeArrowheads="1"/>
          </p:cNvSpPr>
          <p:nvPr/>
        </p:nvSpPr>
        <p:spPr bwMode="auto">
          <a:xfrm>
            <a:off x="468313" y="1419225"/>
            <a:ext cx="8207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000">
                <a:solidFill>
                  <a:srgbClr val="0033CC"/>
                </a:solidFill>
              </a:rPr>
              <a:t>The Scots-Irish were unhappy in northern Ireland because they</a:t>
            </a:r>
          </a:p>
          <a:p>
            <a:pPr eaLnBrk="1" hangingPunct="1"/>
            <a:r>
              <a:rPr lang="en-US" sz="2000"/>
              <a:t>-were restricted in their farming methods.</a:t>
            </a:r>
          </a:p>
          <a:p>
            <a:pPr eaLnBrk="1" hangingPunct="1"/>
            <a:r>
              <a:rPr lang="en-US" sz="2000"/>
              <a:t>-were discriminated against in their religion.</a:t>
            </a:r>
          </a:p>
          <a:p>
            <a:pPr eaLnBrk="1" hangingPunct="1"/>
            <a:r>
              <a:rPr lang="en-US" sz="2000"/>
              <a:t>-could not hold political office.</a:t>
            </a:r>
          </a:p>
        </p:txBody>
      </p:sp>
      <p:sp>
        <p:nvSpPr>
          <p:cNvPr id="198663" name="Rectangle 7"/>
          <p:cNvSpPr>
            <a:spLocks noChangeArrowheads="1"/>
          </p:cNvSpPr>
          <p:nvPr/>
        </p:nvSpPr>
        <p:spPr bwMode="auto">
          <a:xfrm>
            <a:off x="228600" y="5029200"/>
            <a:ext cx="8686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Font typeface="Wingdings" charset="0"/>
              <a:buNone/>
            </a:pPr>
            <a:r>
              <a:rPr lang="en-US" sz="2000"/>
              <a:t>When they emigrated to America, the Scots-Irish first settled in Pennsylvania and later moved into Virginia.  They eventually made their way into western Virginia, settling in the Greenbrier Valley.</a:t>
            </a:r>
          </a:p>
        </p:txBody>
      </p:sp>
      <p:sp>
        <p:nvSpPr>
          <p:cNvPr id="198664" name="Rectangle 8"/>
          <p:cNvSpPr>
            <a:spLocks noChangeArrowheads="1"/>
          </p:cNvSpPr>
          <p:nvPr/>
        </p:nvSpPr>
        <p:spPr bwMode="auto">
          <a:xfrm>
            <a:off x="468313" y="3063875"/>
            <a:ext cx="40274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Font typeface="Wingdings" charset="0"/>
              <a:buNone/>
            </a:pPr>
            <a:r>
              <a:rPr lang="en-US" sz="2000">
                <a:solidFill>
                  <a:srgbClr val="00CC00"/>
                </a:solidFill>
              </a:rPr>
              <a:t>The Scots-Irish had a love of freedom and democracy because they had suffered economically, religiously, and politically.</a:t>
            </a:r>
          </a:p>
        </p:txBody>
      </p:sp>
      <p:sp>
        <p:nvSpPr>
          <p:cNvPr id="198665" name="Rectangle 9"/>
          <p:cNvSpPr>
            <a:spLocks noChangeArrowheads="1"/>
          </p:cNvSpPr>
          <p:nvPr/>
        </p:nvSpPr>
        <p:spPr bwMode="auto">
          <a:xfrm>
            <a:off x="544513" y="6096000"/>
            <a:ext cx="805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buFont typeface="Wingdings" charset="0"/>
              <a:buNone/>
            </a:pPr>
            <a:r>
              <a:rPr lang="en-US" sz="2400">
                <a:solidFill>
                  <a:srgbClr val="0033CC"/>
                </a:solidFill>
              </a:rPr>
              <a:t>They became some of the best fighters on the frontier.</a:t>
            </a:r>
          </a:p>
        </p:txBody>
      </p:sp>
      <p:pic>
        <p:nvPicPr>
          <p:cNvPr id="24586" name="Picture 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6800" y="2667000"/>
            <a:ext cx="3313113"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8662">
                                            <p:txEl>
                                              <p:pRg st="0" end="0"/>
                                            </p:txEl>
                                          </p:spTgt>
                                        </p:tgtEl>
                                        <p:attrNameLst>
                                          <p:attrName>style.visibility</p:attrName>
                                        </p:attrNameLst>
                                      </p:cBhvr>
                                      <p:to>
                                        <p:strVal val="visible"/>
                                      </p:to>
                                    </p:set>
                                    <p:anim calcmode="discrete" valueType="clr">
                                      <p:cBhvr override="childStyle">
                                        <p:cTn id="7" dur="80"/>
                                        <p:tgtEl>
                                          <p:spTgt spid="19866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866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866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98662">
                                            <p:txEl>
                                              <p:pRg st="1" end="1"/>
                                            </p:txEl>
                                          </p:spTgt>
                                        </p:tgtEl>
                                        <p:attrNameLst>
                                          <p:attrName>style.visibility</p:attrName>
                                        </p:attrNameLst>
                                      </p:cBhvr>
                                      <p:to>
                                        <p:strVal val="visible"/>
                                      </p:to>
                                    </p:set>
                                    <p:anim calcmode="discrete" valueType="clr">
                                      <p:cBhvr override="childStyle">
                                        <p:cTn id="14" dur="80"/>
                                        <p:tgtEl>
                                          <p:spTgt spid="19866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98662">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98662">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98662">
                                            <p:txEl>
                                              <p:pRg st="2" end="2"/>
                                            </p:txEl>
                                          </p:spTgt>
                                        </p:tgtEl>
                                        <p:attrNameLst>
                                          <p:attrName>style.visibility</p:attrName>
                                        </p:attrNameLst>
                                      </p:cBhvr>
                                      <p:to>
                                        <p:strVal val="visible"/>
                                      </p:to>
                                    </p:set>
                                    <p:anim calcmode="discrete" valueType="clr">
                                      <p:cBhvr override="childStyle">
                                        <p:cTn id="21" dur="80"/>
                                        <p:tgtEl>
                                          <p:spTgt spid="19866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98662">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98662">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98662">
                                            <p:txEl>
                                              <p:pRg st="3" end="3"/>
                                            </p:txEl>
                                          </p:spTgt>
                                        </p:tgtEl>
                                        <p:attrNameLst>
                                          <p:attrName>style.visibility</p:attrName>
                                        </p:attrNameLst>
                                      </p:cBhvr>
                                      <p:to>
                                        <p:strVal val="visible"/>
                                      </p:to>
                                    </p:set>
                                    <p:anim calcmode="discrete" valueType="clr">
                                      <p:cBhvr override="childStyle">
                                        <p:cTn id="28" dur="80"/>
                                        <p:tgtEl>
                                          <p:spTgt spid="19866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98662">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198662">
                                            <p:txEl>
                                              <p:pRg st="3" end="3"/>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198664">
                                            <p:txEl>
                                              <p:pRg st="0" end="0"/>
                                            </p:txEl>
                                          </p:spTgt>
                                        </p:tgtEl>
                                        <p:attrNameLst>
                                          <p:attrName>style.visibility</p:attrName>
                                        </p:attrNameLst>
                                      </p:cBhvr>
                                      <p:to>
                                        <p:strVal val="visible"/>
                                      </p:to>
                                    </p:set>
                                    <p:anim calcmode="lin" valueType="num">
                                      <p:cBhvr additive="base">
                                        <p:cTn id="35" dur="500" fill="hold"/>
                                        <p:tgtEl>
                                          <p:spTgt spid="198664">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9866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98663">
                                            <p:txEl>
                                              <p:pRg st="0" end="0"/>
                                            </p:txEl>
                                          </p:spTgt>
                                        </p:tgtEl>
                                        <p:attrNameLst>
                                          <p:attrName>style.visibility</p:attrName>
                                        </p:attrNameLst>
                                      </p:cBhvr>
                                      <p:to>
                                        <p:strVal val="visible"/>
                                      </p:to>
                                    </p:set>
                                    <p:anim calcmode="lin" valueType="num">
                                      <p:cBhvr additive="base">
                                        <p:cTn id="41" dur="500" fill="hold"/>
                                        <p:tgtEl>
                                          <p:spTgt spid="19866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8663">
                                            <p:txEl>
                                              <p:pRg st="0" end="0"/>
                                            </p:txEl>
                                          </p:spTgt>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500"/>
                            </p:stCondLst>
                            <p:childTnLst>
                              <p:par>
                                <p:cTn id="44" presetID="9" presetClass="entr" presetSubtype="0" fill="hold" nodeType="afterEffect">
                                  <p:stCondLst>
                                    <p:cond delay="0"/>
                                  </p:stCondLst>
                                  <p:childTnLst>
                                    <p:set>
                                      <p:cBhvr>
                                        <p:cTn id="45" dur="1" fill="hold">
                                          <p:stCondLst>
                                            <p:cond delay="0"/>
                                          </p:stCondLst>
                                        </p:cTn>
                                        <p:tgtEl>
                                          <p:spTgt spid="24586"/>
                                        </p:tgtEl>
                                        <p:attrNameLst>
                                          <p:attrName>style.visibility</p:attrName>
                                        </p:attrNameLst>
                                      </p:cBhvr>
                                      <p:to>
                                        <p:strVal val="visible"/>
                                      </p:to>
                                    </p:set>
                                    <p:animEffect transition="in" filter="dissolve">
                                      <p:cBhvr>
                                        <p:cTn id="46" dur="500"/>
                                        <p:tgtEl>
                                          <p:spTgt spid="2458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198665">
                                            <p:txEl>
                                              <p:pRg st="0" end="0"/>
                                            </p:txEl>
                                          </p:spTgt>
                                        </p:tgtEl>
                                        <p:attrNameLst>
                                          <p:attrName>style.visibility</p:attrName>
                                        </p:attrNameLst>
                                      </p:cBhvr>
                                      <p:to>
                                        <p:strVal val="visible"/>
                                      </p:to>
                                    </p:set>
                                    <p:anim calcmode="discrete" valueType="clr">
                                      <p:cBhvr override="childStyle">
                                        <p:cTn id="51" dur="80"/>
                                        <p:tgtEl>
                                          <p:spTgt spid="19866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198665">
                                            <p:txEl>
                                              <p:pRg st="0" end="0"/>
                                            </p:txEl>
                                          </p:spTgt>
                                        </p:tgtEl>
                                        <p:attrNameLst>
                                          <p:attrName>fillcolor</p:attrName>
                                        </p:attrNameLst>
                                      </p:cBhvr>
                                      <p:tavLst>
                                        <p:tav tm="0">
                                          <p:val>
                                            <p:clrVal>
                                              <a:schemeClr val="accent2"/>
                                            </p:clrVal>
                                          </p:val>
                                        </p:tav>
                                        <p:tav tm="50000">
                                          <p:val>
                                            <p:clrVal>
                                              <a:schemeClr val="hlink"/>
                                            </p:clrVal>
                                          </p:val>
                                        </p:tav>
                                      </p:tavLst>
                                    </p:anim>
                                    <p:set>
                                      <p:cBhvr>
                                        <p:cTn id="53" dur="80"/>
                                        <p:tgtEl>
                                          <p:spTgt spid="19866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ChangeArrowheads="1"/>
          </p:cNvSpPr>
          <p:nvPr/>
        </p:nvSpPr>
        <p:spPr bwMode="auto">
          <a:xfrm>
            <a:off x="2209800" y="152400"/>
            <a:ext cx="472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3200"/>
              <a:t>Later settlers included</a:t>
            </a:r>
          </a:p>
        </p:txBody>
      </p:sp>
      <p:sp>
        <p:nvSpPr>
          <p:cNvPr id="200709" name="Rectangle 5"/>
          <p:cNvSpPr>
            <a:spLocks noChangeArrowheads="1"/>
          </p:cNvSpPr>
          <p:nvPr/>
        </p:nvSpPr>
        <p:spPr bwMode="auto">
          <a:xfrm>
            <a:off x="908050" y="909638"/>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sz="2400">
                <a:solidFill>
                  <a:srgbClr val="CC3300"/>
                </a:solidFill>
              </a:rPr>
              <a:t>Andrew Lewis</a:t>
            </a:r>
          </a:p>
        </p:txBody>
      </p:sp>
      <p:sp>
        <p:nvSpPr>
          <p:cNvPr id="200710" name="Rectangle 6"/>
          <p:cNvSpPr>
            <a:spLocks noChangeArrowheads="1"/>
          </p:cNvSpPr>
          <p:nvPr/>
        </p:nvSpPr>
        <p:spPr bwMode="auto">
          <a:xfrm>
            <a:off x="228600" y="1366838"/>
            <a:ext cx="4572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000"/>
              <a:t>A Scots-Irish emigrant who came with his parents to Augusta County, Virginia (now Greenbrier County).  Because of his skill and hard work, he quickly moved up the ranks of the military.</a:t>
            </a:r>
          </a:p>
        </p:txBody>
      </p:sp>
      <p:sp>
        <p:nvSpPr>
          <p:cNvPr id="200711" name="Rectangle 7"/>
          <p:cNvSpPr>
            <a:spLocks noChangeArrowheads="1"/>
          </p:cNvSpPr>
          <p:nvPr/>
        </p:nvSpPr>
        <p:spPr bwMode="auto">
          <a:xfrm>
            <a:off x="5400675" y="774700"/>
            <a:ext cx="27622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sz="2400">
                <a:solidFill>
                  <a:srgbClr val="CC3300"/>
                </a:solidFill>
              </a:rPr>
              <a:t>Jacob Marlin and Stephen Sewell</a:t>
            </a:r>
          </a:p>
        </p:txBody>
      </p:sp>
      <p:sp>
        <p:nvSpPr>
          <p:cNvPr id="200712" name="Rectangle 8"/>
          <p:cNvSpPr>
            <a:spLocks noChangeArrowheads="1"/>
          </p:cNvSpPr>
          <p:nvPr/>
        </p:nvSpPr>
        <p:spPr bwMode="auto">
          <a:xfrm>
            <a:off x="4908550" y="1508125"/>
            <a:ext cx="3962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000"/>
              <a:t>Friends who settled in the Greenbrier Valley.  Their friendship broke up because of religious differences.  These settlers gave their names to Sewell Mountain and the town of Marlinton.</a:t>
            </a:r>
          </a:p>
        </p:txBody>
      </p:sp>
      <p:sp>
        <p:nvSpPr>
          <p:cNvPr id="200713" name="Rectangle 9"/>
          <p:cNvSpPr>
            <a:spLocks noChangeArrowheads="1"/>
          </p:cNvSpPr>
          <p:nvPr/>
        </p:nvSpPr>
        <p:spPr bwMode="auto">
          <a:xfrm>
            <a:off x="968375" y="3894138"/>
            <a:ext cx="2667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400">
                <a:solidFill>
                  <a:srgbClr val="CC3300"/>
                </a:solidFill>
              </a:rPr>
              <a:t>David Tygart and Robert Files</a:t>
            </a:r>
          </a:p>
        </p:txBody>
      </p:sp>
      <p:sp>
        <p:nvSpPr>
          <p:cNvPr id="200714" name="Rectangle 10"/>
          <p:cNvSpPr>
            <a:spLocks noChangeArrowheads="1"/>
          </p:cNvSpPr>
          <p:nvPr/>
        </p:nvSpPr>
        <p:spPr bwMode="auto">
          <a:xfrm>
            <a:off x="304800" y="4724400"/>
            <a:ext cx="434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000"/>
              <a:t>Settled near the town of Beverly.  Tygart Valley and Files Creek bear their names today.</a:t>
            </a:r>
          </a:p>
        </p:txBody>
      </p:sp>
      <p:pic>
        <p:nvPicPr>
          <p:cNvPr id="200715" name="Picture 11" descr="WV Map with counti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0" y="3833813"/>
            <a:ext cx="32766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16" name="Line 12"/>
          <p:cNvSpPr>
            <a:spLocks noChangeShapeType="1"/>
          </p:cNvSpPr>
          <p:nvPr/>
        </p:nvSpPr>
        <p:spPr bwMode="auto">
          <a:xfrm>
            <a:off x="4038600" y="3124200"/>
            <a:ext cx="2743200" cy="297180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0717" name="Line 13"/>
          <p:cNvSpPr>
            <a:spLocks noChangeShapeType="1"/>
          </p:cNvSpPr>
          <p:nvPr/>
        </p:nvSpPr>
        <p:spPr bwMode="auto">
          <a:xfrm>
            <a:off x="4419600" y="4892675"/>
            <a:ext cx="2667000" cy="593725"/>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0718" name="Line 14"/>
          <p:cNvSpPr>
            <a:spLocks noChangeShapeType="1"/>
          </p:cNvSpPr>
          <p:nvPr/>
        </p:nvSpPr>
        <p:spPr bwMode="auto">
          <a:xfrm>
            <a:off x="6934200" y="3505200"/>
            <a:ext cx="152400" cy="236220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00709">
                                            <p:txEl>
                                              <p:pRg st="0" end="0"/>
                                            </p:txEl>
                                          </p:spTgt>
                                        </p:tgtEl>
                                        <p:attrNameLst>
                                          <p:attrName>style.visibility</p:attrName>
                                        </p:attrNameLst>
                                      </p:cBhvr>
                                      <p:to>
                                        <p:strVal val="visible"/>
                                      </p:to>
                                    </p:set>
                                    <p:anim calcmode="discrete" valueType="clr">
                                      <p:cBhvr override="childStyle">
                                        <p:cTn id="7" dur="80"/>
                                        <p:tgtEl>
                                          <p:spTgt spid="20070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070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0070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00710">
                                            <p:txEl>
                                              <p:pRg st="0" end="0"/>
                                            </p:txEl>
                                          </p:spTgt>
                                        </p:tgtEl>
                                        <p:attrNameLst>
                                          <p:attrName>style.visibility</p:attrName>
                                        </p:attrNameLst>
                                      </p:cBhvr>
                                      <p:to>
                                        <p:strVal val="visible"/>
                                      </p:to>
                                    </p:set>
                                    <p:animEffect transition="in" filter="circle(in)">
                                      <p:cBhvr>
                                        <p:cTn id="14" dur="2000"/>
                                        <p:tgtEl>
                                          <p:spTgt spid="200710">
                                            <p:txEl>
                                              <p:pRg st="0" end="0"/>
                                            </p:txEl>
                                          </p:spTgt>
                                        </p:tgtEl>
                                      </p:cBhvr>
                                    </p:animEffect>
                                  </p:childTnLst>
                                </p:cTn>
                              </p:par>
                            </p:childTnLst>
                          </p:cTn>
                        </p:par>
                        <p:par>
                          <p:cTn id="15" fill="hold" nodeType="afterGroup">
                            <p:stCondLst>
                              <p:cond delay="2000"/>
                            </p:stCondLst>
                            <p:childTnLst>
                              <p:par>
                                <p:cTn id="16" presetID="6" presetClass="entr" presetSubtype="16" fill="hold" nodeType="afterEffect">
                                  <p:stCondLst>
                                    <p:cond delay="0"/>
                                  </p:stCondLst>
                                  <p:childTnLst>
                                    <p:set>
                                      <p:cBhvr>
                                        <p:cTn id="17" dur="1" fill="hold">
                                          <p:stCondLst>
                                            <p:cond delay="0"/>
                                          </p:stCondLst>
                                        </p:cTn>
                                        <p:tgtEl>
                                          <p:spTgt spid="200715"/>
                                        </p:tgtEl>
                                        <p:attrNameLst>
                                          <p:attrName>style.visibility</p:attrName>
                                        </p:attrNameLst>
                                      </p:cBhvr>
                                      <p:to>
                                        <p:strVal val="visible"/>
                                      </p:to>
                                    </p:set>
                                    <p:animEffect transition="in" filter="circle(in)">
                                      <p:cBhvr>
                                        <p:cTn id="18" dur="2000"/>
                                        <p:tgtEl>
                                          <p:spTgt spid="200715"/>
                                        </p:tgtEl>
                                      </p:cBhvr>
                                    </p:animEffect>
                                  </p:childTnLst>
                                </p:cTn>
                              </p:par>
                            </p:childTnLst>
                          </p:cTn>
                        </p:par>
                        <p:par>
                          <p:cTn id="19" fill="hold" nodeType="afterGroup">
                            <p:stCondLst>
                              <p:cond delay="4000"/>
                            </p:stCondLst>
                            <p:childTnLst>
                              <p:par>
                                <p:cTn id="20" presetID="2" presetClass="entr" presetSubtype="4" fill="hold" grpId="0" nodeType="afterEffect">
                                  <p:stCondLst>
                                    <p:cond delay="0"/>
                                  </p:stCondLst>
                                  <p:childTnLst>
                                    <p:set>
                                      <p:cBhvr>
                                        <p:cTn id="21" dur="1" fill="hold">
                                          <p:stCondLst>
                                            <p:cond delay="0"/>
                                          </p:stCondLst>
                                        </p:cTn>
                                        <p:tgtEl>
                                          <p:spTgt spid="200716"/>
                                        </p:tgtEl>
                                        <p:attrNameLst>
                                          <p:attrName>style.visibility</p:attrName>
                                        </p:attrNameLst>
                                      </p:cBhvr>
                                      <p:to>
                                        <p:strVal val="visible"/>
                                      </p:to>
                                    </p:set>
                                    <p:anim calcmode="lin" valueType="num">
                                      <p:cBhvr additive="base">
                                        <p:cTn id="22" dur="500" fill="hold"/>
                                        <p:tgtEl>
                                          <p:spTgt spid="200716"/>
                                        </p:tgtEl>
                                        <p:attrNameLst>
                                          <p:attrName>ppt_x</p:attrName>
                                        </p:attrNameLst>
                                      </p:cBhvr>
                                      <p:tavLst>
                                        <p:tav tm="0">
                                          <p:val>
                                            <p:strVal val="#ppt_x"/>
                                          </p:val>
                                        </p:tav>
                                        <p:tav tm="100000">
                                          <p:val>
                                            <p:strVal val="#ppt_x"/>
                                          </p:val>
                                        </p:tav>
                                      </p:tavLst>
                                    </p:anim>
                                    <p:anim calcmode="lin" valueType="num">
                                      <p:cBhvr additive="base">
                                        <p:cTn id="23" dur="500" fill="hold"/>
                                        <p:tgtEl>
                                          <p:spTgt spid="200716"/>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200713">
                                            <p:txEl>
                                              <p:pRg st="0" end="0"/>
                                            </p:txEl>
                                          </p:spTgt>
                                        </p:tgtEl>
                                        <p:attrNameLst>
                                          <p:attrName>style.visibility</p:attrName>
                                        </p:attrNameLst>
                                      </p:cBhvr>
                                      <p:to>
                                        <p:strVal val="visible"/>
                                      </p:to>
                                    </p:set>
                                    <p:anim calcmode="discrete" valueType="clr">
                                      <p:cBhvr override="childStyle">
                                        <p:cTn id="28" dur="80"/>
                                        <p:tgtEl>
                                          <p:spTgt spid="2007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00713">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200713">
                                            <p:txEl>
                                              <p:pRg st="0" end="0"/>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nodeType="clickEffect">
                                  <p:stCondLst>
                                    <p:cond delay="0"/>
                                  </p:stCondLst>
                                  <p:childTnLst>
                                    <p:set>
                                      <p:cBhvr>
                                        <p:cTn id="34" dur="1" fill="hold">
                                          <p:stCondLst>
                                            <p:cond delay="0"/>
                                          </p:stCondLst>
                                        </p:cTn>
                                        <p:tgtEl>
                                          <p:spTgt spid="200714">
                                            <p:txEl>
                                              <p:pRg st="0" end="0"/>
                                            </p:txEl>
                                          </p:spTgt>
                                        </p:tgtEl>
                                        <p:attrNameLst>
                                          <p:attrName>style.visibility</p:attrName>
                                        </p:attrNameLst>
                                      </p:cBhvr>
                                      <p:to>
                                        <p:strVal val="visible"/>
                                      </p:to>
                                    </p:set>
                                    <p:animEffect transition="in" filter="circle(in)">
                                      <p:cBhvr>
                                        <p:cTn id="35" dur="2000"/>
                                        <p:tgtEl>
                                          <p:spTgt spid="200714">
                                            <p:txEl>
                                              <p:pRg st="0" end="0"/>
                                            </p:txEl>
                                          </p:spTgt>
                                        </p:tgtEl>
                                      </p:cBhvr>
                                    </p:animEffect>
                                  </p:childTnLst>
                                </p:cTn>
                              </p:par>
                            </p:childTnLst>
                          </p:cTn>
                        </p:par>
                        <p:par>
                          <p:cTn id="36" fill="hold" nodeType="afterGroup">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200717"/>
                                        </p:tgtEl>
                                        <p:attrNameLst>
                                          <p:attrName>style.visibility</p:attrName>
                                        </p:attrNameLst>
                                      </p:cBhvr>
                                      <p:to>
                                        <p:strVal val="visible"/>
                                      </p:to>
                                    </p:set>
                                    <p:anim calcmode="lin" valueType="num">
                                      <p:cBhvr additive="base">
                                        <p:cTn id="39" dur="500" fill="hold"/>
                                        <p:tgtEl>
                                          <p:spTgt spid="200717"/>
                                        </p:tgtEl>
                                        <p:attrNameLst>
                                          <p:attrName>ppt_x</p:attrName>
                                        </p:attrNameLst>
                                      </p:cBhvr>
                                      <p:tavLst>
                                        <p:tav tm="0">
                                          <p:val>
                                            <p:strVal val="#ppt_x"/>
                                          </p:val>
                                        </p:tav>
                                        <p:tav tm="100000">
                                          <p:val>
                                            <p:strVal val="#ppt_x"/>
                                          </p:val>
                                        </p:tav>
                                      </p:tavLst>
                                    </p:anim>
                                    <p:anim calcmode="lin" valueType="num">
                                      <p:cBhvr additive="base">
                                        <p:cTn id="40" dur="500" fill="hold"/>
                                        <p:tgtEl>
                                          <p:spTgt spid="200717"/>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200711"/>
                                        </p:tgtEl>
                                        <p:attrNameLst>
                                          <p:attrName>style.visibility</p:attrName>
                                        </p:attrNameLst>
                                      </p:cBhvr>
                                      <p:to>
                                        <p:strVal val="visible"/>
                                      </p:to>
                                    </p:set>
                                    <p:anim calcmode="discrete" valueType="clr">
                                      <p:cBhvr override="childStyle">
                                        <p:cTn id="45" dur="80"/>
                                        <p:tgtEl>
                                          <p:spTgt spid="200711"/>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200711"/>
                                        </p:tgtEl>
                                        <p:attrNameLst>
                                          <p:attrName>fillcolor</p:attrName>
                                        </p:attrNameLst>
                                      </p:cBhvr>
                                      <p:tavLst>
                                        <p:tav tm="0">
                                          <p:val>
                                            <p:clrVal>
                                              <a:schemeClr val="accent2"/>
                                            </p:clrVal>
                                          </p:val>
                                        </p:tav>
                                        <p:tav tm="50000">
                                          <p:val>
                                            <p:clrVal>
                                              <a:schemeClr val="hlink"/>
                                            </p:clrVal>
                                          </p:val>
                                        </p:tav>
                                      </p:tavLst>
                                    </p:anim>
                                    <p:set>
                                      <p:cBhvr>
                                        <p:cTn id="47" dur="80"/>
                                        <p:tgtEl>
                                          <p:spTgt spid="200711"/>
                                        </p:tgtEl>
                                        <p:attrNameLst>
                                          <p:attrName>fill.type</p:attrName>
                                        </p:attrNameLst>
                                      </p:cBhvr>
                                      <p:to>
                                        <p:strVal val="solid"/>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00712"/>
                                        </p:tgtEl>
                                        <p:attrNameLst>
                                          <p:attrName>style.visibility</p:attrName>
                                        </p:attrNameLst>
                                      </p:cBhvr>
                                      <p:to>
                                        <p:strVal val="visible"/>
                                      </p:to>
                                    </p:set>
                                    <p:animEffect transition="in" filter="circle(in)">
                                      <p:cBhvr>
                                        <p:cTn id="52" dur="2000"/>
                                        <p:tgtEl>
                                          <p:spTgt spid="200712"/>
                                        </p:tgtEl>
                                      </p:cBhvr>
                                    </p:animEffect>
                                  </p:childTnLst>
                                </p:cTn>
                              </p:par>
                            </p:childTnLst>
                          </p:cTn>
                        </p:par>
                        <p:par>
                          <p:cTn id="53" fill="hold" nodeType="afterGroup">
                            <p:stCondLst>
                              <p:cond delay="2000"/>
                            </p:stCondLst>
                            <p:childTnLst>
                              <p:par>
                                <p:cTn id="54" presetID="2" presetClass="entr" presetSubtype="4" fill="hold" grpId="0" nodeType="afterEffect">
                                  <p:stCondLst>
                                    <p:cond delay="0"/>
                                  </p:stCondLst>
                                  <p:childTnLst>
                                    <p:set>
                                      <p:cBhvr>
                                        <p:cTn id="55" dur="1" fill="hold">
                                          <p:stCondLst>
                                            <p:cond delay="0"/>
                                          </p:stCondLst>
                                        </p:cTn>
                                        <p:tgtEl>
                                          <p:spTgt spid="200718"/>
                                        </p:tgtEl>
                                        <p:attrNameLst>
                                          <p:attrName>style.visibility</p:attrName>
                                        </p:attrNameLst>
                                      </p:cBhvr>
                                      <p:to>
                                        <p:strVal val="visible"/>
                                      </p:to>
                                    </p:set>
                                    <p:anim calcmode="lin" valueType="num">
                                      <p:cBhvr additive="base">
                                        <p:cTn id="56" dur="500" fill="hold"/>
                                        <p:tgtEl>
                                          <p:spTgt spid="200718"/>
                                        </p:tgtEl>
                                        <p:attrNameLst>
                                          <p:attrName>ppt_x</p:attrName>
                                        </p:attrNameLst>
                                      </p:cBhvr>
                                      <p:tavLst>
                                        <p:tav tm="0">
                                          <p:val>
                                            <p:strVal val="#ppt_x"/>
                                          </p:val>
                                        </p:tav>
                                        <p:tav tm="100000">
                                          <p:val>
                                            <p:strVal val="#ppt_x"/>
                                          </p:val>
                                        </p:tav>
                                      </p:tavLst>
                                    </p:anim>
                                    <p:anim calcmode="lin" valueType="num">
                                      <p:cBhvr additive="base">
                                        <p:cTn id="57" dur="500" fill="hold"/>
                                        <p:tgtEl>
                                          <p:spTgt spid="2007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1" grpId="0"/>
      <p:bldP spid="200712" grpId="0"/>
      <p:bldP spid="200716" grpId="0" animBg="1"/>
      <p:bldP spid="200717" grpId="0" animBg="1"/>
      <p:bldP spid="2007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4"/>
          <p:cNvSpPr>
            <a:spLocks noChangeArrowheads="1"/>
          </p:cNvSpPr>
          <p:nvPr/>
        </p:nvSpPr>
        <p:spPr bwMode="auto">
          <a:xfrm>
            <a:off x="762000" y="188913"/>
            <a:ext cx="7620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sz="3000">
                <a:solidFill>
                  <a:srgbClr val="CC3300"/>
                </a:solidFill>
              </a:rPr>
              <a:t>Some settlers of western Virginia came to America as Indentured Servants.</a:t>
            </a:r>
          </a:p>
        </p:txBody>
      </p:sp>
      <p:sp>
        <p:nvSpPr>
          <p:cNvPr id="202758" name="Rectangle 6"/>
          <p:cNvSpPr>
            <a:spLocks noChangeArrowheads="1"/>
          </p:cNvSpPr>
          <p:nvPr/>
        </p:nvSpPr>
        <p:spPr bwMode="auto">
          <a:xfrm>
            <a:off x="228600" y="1371600"/>
            <a:ext cx="4876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000"/>
              <a:t>Indentured servants agreed to work as servants for a period of time in exchange for passage to America.</a:t>
            </a:r>
          </a:p>
        </p:txBody>
      </p:sp>
      <p:sp>
        <p:nvSpPr>
          <p:cNvPr id="202759" name="Rectangle 7"/>
          <p:cNvSpPr>
            <a:spLocks noChangeArrowheads="1"/>
          </p:cNvSpPr>
          <p:nvPr/>
        </p:nvSpPr>
        <p:spPr bwMode="auto">
          <a:xfrm>
            <a:off x="239713" y="2895600"/>
            <a:ext cx="4572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000">
                <a:solidFill>
                  <a:srgbClr val="0033CC"/>
                </a:solidFill>
              </a:rPr>
              <a:t>A ship’s captain agreed to bring a boatload of passengers to the New World free of charge.  When they arrived, the captain would sell his passengers as indentured servants.</a:t>
            </a:r>
          </a:p>
        </p:txBody>
      </p:sp>
      <p:sp>
        <p:nvSpPr>
          <p:cNvPr id="202760" name="Rectangle 8"/>
          <p:cNvSpPr>
            <a:spLocks noChangeArrowheads="1"/>
          </p:cNvSpPr>
          <p:nvPr/>
        </p:nvSpPr>
        <p:spPr bwMode="auto">
          <a:xfrm>
            <a:off x="152400" y="5181600"/>
            <a:ext cx="8839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400">
                <a:solidFill>
                  <a:srgbClr val="00CC00"/>
                </a:solidFill>
              </a:rPr>
              <a:t>Most indentured servants received their freedom after their term of indenture ended.  However, most indentured servants from Africa never received their freedom.</a:t>
            </a:r>
          </a:p>
        </p:txBody>
      </p:sp>
      <p:pic>
        <p:nvPicPr>
          <p:cNvPr id="26633"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21325" y="1409700"/>
            <a:ext cx="2784475"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02758">
                                            <p:txEl>
                                              <p:pRg st="0" end="0"/>
                                            </p:txEl>
                                          </p:spTgt>
                                        </p:tgtEl>
                                        <p:attrNameLst>
                                          <p:attrName>style.visibility</p:attrName>
                                        </p:attrNameLst>
                                      </p:cBhvr>
                                      <p:to>
                                        <p:strVal val="visible"/>
                                      </p:to>
                                    </p:set>
                                    <p:animEffect transition="in" filter="diamond(in)">
                                      <p:cBhvr>
                                        <p:cTn id="7" dur="2000"/>
                                        <p:tgtEl>
                                          <p:spTgt spid="202758">
                                            <p:txEl>
                                              <p:pRg st="0" end="0"/>
                                            </p:txEl>
                                          </p:spTgt>
                                        </p:tgtEl>
                                      </p:cBhvr>
                                    </p:animEffect>
                                  </p:childTnLst>
                                </p:cTn>
                              </p:par>
                            </p:childTnLst>
                          </p:cTn>
                        </p:par>
                        <p:par>
                          <p:cTn id="8" fill="hold" nodeType="afterGroup">
                            <p:stCondLst>
                              <p:cond delay="2000"/>
                            </p:stCondLst>
                            <p:childTnLst>
                              <p:par>
                                <p:cTn id="9" presetID="25" presetClass="entr" presetSubtype="0" fill="hold" nodeType="afterEffect">
                                  <p:stCondLst>
                                    <p:cond delay="0"/>
                                  </p:stCondLst>
                                  <p:childTnLst>
                                    <p:set>
                                      <p:cBhvr>
                                        <p:cTn id="10" dur="1" fill="hold">
                                          <p:stCondLst>
                                            <p:cond delay="0"/>
                                          </p:stCondLst>
                                        </p:cTn>
                                        <p:tgtEl>
                                          <p:spTgt spid="26633"/>
                                        </p:tgtEl>
                                        <p:attrNameLst>
                                          <p:attrName>style.visibility</p:attrName>
                                        </p:attrNameLst>
                                      </p:cBhvr>
                                      <p:to>
                                        <p:strVal val="visible"/>
                                      </p:to>
                                    </p:set>
                                    <p:anim calcmode="lin" valueType="num">
                                      <p:cBhvr>
                                        <p:cTn id="11" dur="500" decel="50000" fill="hold">
                                          <p:stCondLst>
                                            <p:cond delay="0"/>
                                          </p:stCondLst>
                                        </p:cTn>
                                        <p:tgtEl>
                                          <p:spTgt spid="2663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2663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6633"/>
                                        </p:tgtEl>
                                        <p:attrNameLst>
                                          <p:attrName>ppt_w</p:attrName>
                                        </p:attrNameLst>
                                      </p:cBhvr>
                                      <p:tavLst>
                                        <p:tav tm="0">
                                          <p:val>
                                            <p:strVal val="#ppt_w*.05"/>
                                          </p:val>
                                        </p:tav>
                                        <p:tav tm="100000">
                                          <p:val>
                                            <p:strVal val="#ppt_w"/>
                                          </p:val>
                                        </p:tav>
                                      </p:tavLst>
                                    </p:anim>
                                    <p:anim calcmode="lin" valueType="num">
                                      <p:cBhvr>
                                        <p:cTn id="14" dur="1000" fill="hold"/>
                                        <p:tgtEl>
                                          <p:spTgt spid="2663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663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663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663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2663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2759">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202760">
                                            <p:txEl>
                                              <p:pRg st="0" end="0"/>
                                            </p:txEl>
                                          </p:spTgt>
                                        </p:tgtEl>
                                        <p:attrNameLst>
                                          <p:attrName>style.visibility</p:attrName>
                                        </p:attrNameLst>
                                      </p:cBhvr>
                                      <p:to>
                                        <p:strVal val="visible"/>
                                      </p:to>
                                    </p:set>
                                    <p:anim calcmode="discrete" valueType="clr">
                                      <p:cBhvr override="childStyle">
                                        <p:cTn id="27" dur="80"/>
                                        <p:tgtEl>
                                          <p:spTgt spid="20276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02760">
                                            <p:txEl>
                                              <p:pRg st="0" end="0"/>
                                            </p:txEl>
                                          </p:spTgt>
                                        </p:tgtEl>
                                        <p:attrNameLst>
                                          <p:attrName>fillcolor</p:attrName>
                                        </p:attrNameLst>
                                      </p:cBhvr>
                                      <p:tavLst>
                                        <p:tav tm="0">
                                          <p:val>
                                            <p:clrVal>
                                              <a:schemeClr val="accent2"/>
                                            </p:clrVal>
                                          </p:val>
                                        </p:tav>
                                        <p:tav tm="50000">
                                          <p:val>
                                            <p:clrVal>
                                              <a:schemeClr val="hlink"/>
                                            </p:clrVal>
                                          </p:val>
                                        </p:tav>
                                      </p:tavLst>
                                    </p:anim>
                                    <p:set>
                                      <p:cBhvr>
                                        <p:cTn id="29" dur="80"/>
                                        <p:tgtEl>
                                          <p:spTgt spid="20276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4"/>
          <p:cNvSpPr txBox="1">
            <a:spLocks noChangeArrowheads="1"/>
          </p:cNvSpPr>
          <p:nvPr/>
        </p:nvSpPr>
        <p:spPr bwMode="auto">
          <a:xfrm>
            <a:off x="2362200" y="2133600"/>
            <a:ext cx="4419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4800">
                <a:solidFill>
                  <a:srgbClr val="CC3300"/>
                </a:solidFill>
                <a:hlinkClick r:id="" action="ppaction://hlinkshowjump?jump=endshow"/>
              </a:rPr>
              <a:t>End Chapter 8</a:t>
            </a:r>
            <a:endParaRPr lang="en-US" sz="4800">
              <a:solidFill>
                <a:srgbClr val="CC3300"/>
              </a:solidFill>
            </a:endParaRPr>
          </a:p>
        </p:txBody>
      </p:sp>
      <p:sp>
        <p:nvSpPr>
          <p:cNvPr id="61442" name="Text Box 5"/>
          <p:cNvSpPr txBox="1">
            <a:spLocks noChangeArrowheads="1"/>
          </p:cNvSpPr>
          <p:nvPr/>
        </p:nvSpPr>
        <p:spPr bwMode="auto">
          <a:xfrm>
            <a:off x="2819400" y="3581400"/>
            <a:ext cx="3505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4800">
                <a:hlinkClick r:id="" action="ppaction://hlinkshowjump?jump=firstslide"/>
              </a:rPr>
              <a:t>Main Menu</a:t>
            </a:r>
            <a:endParaRPr lang="en-US" sz="4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ChangeArrowheads="1"/>
          </p:cNvSpPr>
          <p:nvPr/>
        </p:nvSpPr>
        <p:spPr bwMode="auto">
          <a:xfrm>
            <a:off x="190500" y="228600"/>
            <a:ext cx="876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400">
                <a:solidFill>
                  <a:srgbClr val="CC3300"/>
                </a:solidFill>
              </a:rPr>
              <a:t>The exploration of Virginia, and more specifically western Virginia, occurred a little more than 100 years after the voyages of Christopher Columbus.</a:t>
            </a:r>
          </a:p>
        </p:txBody>
      </p:sp>
      <p:sp>
        <p:nvSpPr>
          <p:cNvPr id="167940" name="Rectangle 4"/>
          <p:cNvSpPr>
            <a:spLocks noChangeArrowheads="1"/>
          </p:cNvSpPr>
          <p:nvPr/>
        </p:nvSpPr>
        <p:spPr bwMode="auto">
          <a:xfrm>
            <a:off x="190500" y="5105400"/>
            <a:ext cx="876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400"/>
              <a:t>The first settlement in Virginia was made in </a:t>
            </a:r>
            <a:r>
              <a:rPr lang="en-US" sz="2400">
                <a:solidFill>
                  <a:srgbClr val="CC3300"/>
                </a:solidFill>
                <a:hlinkClick r:id="rId3"/>
              </a:rPr>
              <a:t>Jamestown</a:t>
            </a:r>
            <a:r>
              <a:rPr lang="en-US" sz="2400">
                <a:hlinkClick r:id="rId3"/>
              </a:rPr>
              <a:t> </a:t>
            </a:r>
            <a:r>
              <a:rPr lang="en-US" sz="2400"/>
              <a:t>in 1607. This site was chosen because the settlement could be easily defended and the land was not occupied by Native Americans.</a:t>
            </a:r>
          </a:p>
        </p:txBody>
      </p:sp>
      <p:pic>
        <p:nvPicPr>
          <p:cNvPr id="5126"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0" y="1709738"/>
            <a:ext cx="45720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7940">
                                            <p:txEl>
                                              <p:pRg st="0" end="0"/>
                                            </p:txEl>
                                          </p:spTgt>
                                        </p:tgtEl>
                                        <p:attrNameLst>
                                          <p:attrName>style.visibility</p:attrName>
                                        </p:attrNameLst>
                                      </p:cBhvr>
                                      <p:to>
                                        <p:strVal val="visible"/>
                                      </p:to>
                                    </p:set>
                                    <p:anim calcmode="lin" valueType="num">
                                      <p:cBhvr additive="base">
                                        <p:cTn id="7" dur="500" fill="hold"/>
                                        <p:tgtEl>
                                          <p:spTgt spid="1679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7940">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5126"/>
                                        </p:tgtEl>
                                        <p:attrNameLst>
                                          <p:attrName>style.visibility</p:attrName>
                                        </p:attrNameLst>
                                      </p:cBhvr>
                                      <p:to>
                                        <p:strVal val="visible"/>
                                      </p:to>
                                    </p:set>
                                    <p:anim calcmode="lin" valueType="num">
                                      <p:cBhvr additive="base">
                                        <p:cTn id="12" dur="500" fill="hold"/>
                                        <p:tgtEl>
                                          <p:spTgt spid="5126"/>
                                        </p:tgtEl>
                                        <p:attrNameLst>
                                          <p:attrName>ppt_x</p:attrName>
                                        </p:attrNameLst>
                                      </p:cBhvr>
                                      <p:tavLst>
                                        <p:tav tm="0">
                                          <p:val>
                                            <p:strVal val="#ppt_x"/>
                                          </p:val>
                                        </p:tav>
                                        <p:tav tm="100000">
                                          <p:val>
                                            <p:strVal val="#ppt_x"/>
                                          </p:val>
                                        </p:tav>
                                      </p:tavLst>
                                    </p:anim>
                                    <p:anim calcmode="lin" valueType="num">
                                      <p:cBhvr additive="base">
                                        <p:cTn id="13"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152400" y="247650"/>
            <a:ext cx="883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sz="2400">
                <a:solidFill>
                  <a:srgbClr val="CC3300"/>
                </a:solidFill>
              </a:rPr>
              <a:t>A year after sailing to the new world, Captain Christopher Newport led an expedition from Jamestown, to explore the western lands of Virginia.</a:t>
            </a:r>
          </a:p>
        </p:txBody>
      </p:sp>
      <p:sp>
        <p:nvSpPr>
          <p:cNvPr id="169987" name="Rectangle 3"/>
          <p:cNvSpPr>
            <a:spLocks noChangeArrowheads="1"/>
          </p:cNvSpPr>
          <p:nvPr/>
        </p:nvSpPr>
        <p:spPr bwMode="auto">
          <a:xfrm>
            <a:off x="304800" y="5076825"/>
            <a:ext cx="8686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400"/>
              <a:t>The mountains of western Virginia were a tremendous barrier to exploration.  Therefore, the Europeans investigated routes that would take them through gaps in the mountains or along river valleys.</a:t>
            </a:r>
          </a:p>
        </p:txBody>
      </p:sp>
      <p:pic>
        <p:nvPicPr>
          <p:cNvPr id="6151"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9875" y="2319338"/>
            <a:ext cx="4191000" cy="275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52"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3588" y="1476375"/>
            <a:ext cx="4343400" cy="275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6152"/>
                                        </p:tgtEl>
                                        <p:attrNameLst>
                                          <p:attrName>style.visibility</p:attrName>
                                        </p:attrNameLst>
                                      </p:cBhvr>
                                      <p:to>
                                        <p:strVal val="visible"/>
                                      </p:to>
                                    </p:set>
                                    <p:anim calcmode="lin" valueType="num">
                                      <p:cBhvr>
                                        <p:cTn id="7" dur="500" decel="50000" fill="hold">
                                          <p:stCondLst>
                                            <p:cond delay="0"/>
                                          </p:stCondLst>
                                        </p:cTn>
                                        <p:tgtEl>
                                          <p:spTgt spid="615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5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52"/>
                                        </p:tgtEl>
                                        <p:attrNameLst>
                                          <p:attrName>ppt_w</p:attrName>
                                        </p:attrNameLst>
                                      </p:cBhvr>
                                      <p:tavLst>
                                        <p:tav tm="0">
                                          <p:val>
                                            <p:strVal val="#ppt_w*.05"/>
                                          </p:val>
                                        </p:tav>
                                        <p:tav tm="100000">
                                          <p:val>
                                            <p:strVal val="#ppt_w"/>
                                          </p:val>
                                        </p:tav>
                                      </p:tavLst>
                                    </p:anim>
                                    <p:anim calcmode="lin" valueType="num">
                                      <p:cBhvr>
                                        <p:cTn id="10" dur="1000" fill="hold"/>
                                        <p:tgtEl>
                                          <p:spTgt spid="615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5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5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5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5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69987"/>
                                        </p:tgtEl>
                                        <p:attrNameLst>
                                          <p:attrName>style.visibility</p:attrName>
                                        </p:attrNameLst>
                                      </p:cBhvr>
                                      <p:to>
                                        <p:strVal val="visible"/>
                                      </p:to>
                                    </p:set>
                                    <p:animEffect transition="in" filter="diamond(in)">
                                      <p:cBhvr>
                                        <p:cTn id="19" dur="2000"/>
                                        <p:tgtEl>
                                          <p:spTgt spid="169987"/>
                                        </p:tgtEl>
                                      </p:cBhvr>
                                    </p:animEffect>
                                  </p:childTnLst>
                                </p:cTn>
                              </p:par>
                            </p:childTnLst>
                          </p:cTn>
                        </p:par>
                        <p:par>
                          <p:cTn id="20" fill="hold" nodeType="afterGroup">
                            <p:stCondLst>
                              <p:cond delay="2000"/>
                            </p:stCondLst>
                            <p:childTnLst>
                              <p:par>
                                <p:cTn id="21" presetID="52" presetClass="entr" presetSubtype="0" fill="hold" nodeType="afterEffect">
                                  <p:stCondLst>
                                    <p:cond delay="0"/>
                                  </p:stCondLst>
                                  <p:childTnLst>
                                    <p:set>
                                      <p:cBhvr>
                                        <p:cTn id="22" dur="1" fill="hold">
                                          <p:stCondLst>
                                            <p:cond delay="0"/>
                                          </p:stCondLst>
                                        </p:cTn>
                                        <p:tgtEl>
                                          <p:spTgt spid="6151"/>
                                        </p:tgtEl>
                                        <p:attrNameLst>
                                          <p:attrName>style.visibility</p:attrName>
                                        </p:attrNameLst>
                                      </p:cBhvr>
                                      <p:to>
                                        <p:strVal val="visible"/>
                                      </p:to>
                                    </p:set>
                                    <p:animScale>
                                      <p:cBhvr>
                                        <p:cTn id="23" dur="1000" decel="50000" fill="hold">
                                          <p:stCondLst>
                                            <p:cond delay="0"/>
                                          </p:stCondLst>
                                        </p:cTn>
                                        <p:tgtEl>
                                          <p:spTgt spid="61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151"/>
                                        </p:tgtEl>
                                        <p:attrNameLst>
                                          <p:attrName>ppt_x</p:attrName>
                                          <p:attrName>ppt_y</p:attrName>
                                        </p:attrNameLst>
                                      </p:cBhvr>
                                    </p:animMotion>
                                    <p:animEffect transition="in" filter="fade">
                                      <p:cBhvr>
                                        <p:cTn id="25" dur="1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152400" y="228600"/>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sz="3200">
                <a:solidFill>
                  <a:srgbClr val="CC3300"/>
                </a:solidFill>
              </a:rPr>
              <a:t>Early explorers of western Virginia included</a:t>
            </a:r>
          </a:p>
        </p:txBody>
      </p:sp>
      <p:sp>
        <p:nvSpPr>
          <p:cNvPr id="172035" name="Rectangle 3"/>
          <p:cNvSpPr>
            <a:spLocks noChangeArrowheads="1"/>
          </p:cNvSpPr>
          <p:nvPr/>
        </p:nvSpPr>
        <p:spPr bwMode="auto">
          <a:xfrm>
            <a:off x="190500" y="914400"/>
            <a:ext cx="87630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sz="3200">
                <a:solidFill>
                  <a:srgbClr val="0033CC"/>
                </a:solidFill>
              </a:rPr>
              <a:t>Abraham Wood</a:t>
            </a:r>
            <a:endParaRPr lang="en-US" sz="2400"/>
          </a:p>
          <a:p>
            <a:pPr algn="ctr" eaLnBrk="1" hangingPunct="1">
              <a:spcBef>
                <a:spcPct val="50000"/>
              </a:spcBef>
            </a:pPr>
            <a:r>
              <a:rPr lang="en-US" sz="2400"/>
              <a:t> a fur trader who commanded Fort Henry near present-day Petersburg, Virginia  </a:t>
            </a:r>
          </a:p>
        </p:txBody>
      </p:sp>
      <p:sp>
        <p:nvSpPr>
          <p:cNvPr id="172037" name="Rectangle 5"/>
          <p:cNvSpPr>
            <a:spLocks noChangeArrowheads="1"/>
          </p:cNvSpPr>
          <p:nvPr/>
        </p:nvSpPr>
        <p:spPr bwMode="auto">
          <a:xfrm>
            <a:off x="271463" y="2936875"/>
            <a:ext cx="4114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solidFill>
                  <a:schemeClr val="hlink"/>
                </a:solidFill>
              </a:rPr>
              <a:t>Wood personally led an expedition into western lands in 1650.  </a:t>
            </a:r>
          </a:p>
          <a:p>
            <a:pPr eaLnBrk="1" hangingPunct="1">
              <a:spcBef>
                <a:spcPct val="50000"/>
              </a:spcBef>
            </a:pPr>
            <a:r>
              <a:rPr lang="en-US">
                <a:solidFill>
                  <a:schemeClr val="hlink"/>
                </a:solidFill>
              </a:rPr>
              <a:t>The group traveled from Fort Henry to the headwaters of the Roanoke River. </a:t>
            </a:r>
          </a:p>
          <a:p>
            <a:pPr eaLnBrk="1" hangingPunct="1">
              <a:spcBef>
                <a:spcPct val="50000"/>
              </a:spcBef>
            </a:pPr>
            <a:r>
              <a:rPr lang="en-US">
                <a:solidFill>
                  <a:schemeClr val="hlink"/>
                </a:solidFill>
              </a:rPr>
              <a:t>The voyage was documented in a pamphlet called “The Discovery of </a:t>
            </a:r>
            <a:r>
              <a:rPr lang="en-US">
                <a:solidFill>
                  <a:schemeClr val="hlink"/>
                </a:solidFill>
                <a:hlinkClick r:id="rId3"/>
              </a:rPr>
              <a:t>New Brittaine</a:t>
            </a:r>
            <a:r>
              <a:rPr lang="en-US">
                <a:solidFill>
                  <a:schemeClr val="hlink"/>
                </a:solidFill>
              </a:rPr>
              <a:t>.”</a:t>
            </a:r>
          </a:p>
        </p:txBody>
      </p:sp>
      <p:grpSp>
        <p:nvGrpSpPr>
          <p:cNvPr id="22532" name="Group 1"/>
          <p:cNvGrpSpPr>
            <a:grpSpLocks/>
          </p:cNvGrpSpPr>
          <p:nvPr/>
        </p:nvGrpSpPr>
        <p:grpSpPr bwMode="auto">
          <a:xfrm>
            <a:off x="4572000" y="3276600"/>
            <a:ext cx="4191000" cy="3151188"/>
            <a:chOff x="4953000" y="3276600"/>
            <a:chExt cx="4191000" cy="3151188"/>
          </a:xfrm>
        </p:grpSpPr>
        <p:pic>
          <p:nvPicPr>
            <p:cNvPr id="22533" name="Picture 4" descr="AF760DF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445405">
              <a:off x="4953000" y="3276600"/>
              <a:ext cx="4191000"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8"/>
            <p:cNvSpPr txBox="1">
              <a:spLocks noChangeArrowheads="1"/>
            </p:cNvSpPr>
            <p:nvPr/>
          </p:nvSpPr>
          <p:spPr bwMode="auto">
            <a:xfrm>
              <a:off x="7467600" y="57150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200"/>
                <a:t>Fort Henry</a:t>
              </a:r>
            </a:p>
          </p:txBody>
        </p:sp>
        <p:sp>
          <p:nvSpPr>
            <p:cNvPr id="22535" name="Oval 9"/>
            <p:cNvSpPr>
              <a:spLocks noChangeArrowheads="1"/>
            </p:cNvSpPr>
            <p:nvPr/>
          </p:nvSpPr>
          <p:spPr bwMode="auto">
            <a:xfrm>
              <a:off x="7848600" y="5638800"/>
              <a:ext cx="76200" cy="76200"/>
            </a:xfrm>
            <a:prstGeom prst="ellipse">
              <a:avLst/>
            </a:prstGeom>
            <a:solidFill>
              <a:srgbClr val="CC3300"/>
            </a:solidFill>
            <a:ln w="9525">
              <a:solidFill>
                <a:schemeClr val="tx1"/>
              </a:solidFill>
              <a:round/>
              <a:headEnd/>
              <a:tailEnd/>
            </a:ln>
          </p:spPr>
          <p:txBody>
            <a:bodyPr wrap="none" anchor="ctr"/>
            <a:lstStyle/>
            <a:p>
              <a:pPr eaLnBrk="1" hangingPunct="1"/>
              <a:endParaRPr lang="en-US"/>
            </a:p>
          </p:txBody>
        </p:sp>
        <p:sp>
          <p:nvSpPr>
            <p:cNvPr id="22536" name="Line 10"/>
            <p:cNvSpPr>
              <a:spLocks noChangeShapeType="1"/>
            </p:cNvSpPr>
            <p:nvPr/>
          </p:nvSpPr>
          <p:spPr bwMode="auto">
            <a:xfrm flipH="1" flipV="1">
              <a:off x="7162800" y="5410200"/>
              <a:ext cx="685800" cy="22860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circle(in)">
                                      <p:cBhvr>
                                        <p:cTn id="7" dur="2000"/>
                                        <p:tgtEl>
                                          <p:spTgt spid="172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72035">
                                            <p:txEl>
                                              <p:pRg st="1" end="1"/>
                                            </p:txEl>
                                          </p:spTgt>
                                        </p:tgtEl>
                                        <p:attrNameLst>
                                          <p:attrName>style.visibility</p:attrName>
                                        </p:attrNameLst>
                                      </p:cBhvr>
                                      <p:to>
                                        <p:strVal val="visible"/>
                                      </p:to>
                                    </p:set>
                                    <p:anim calcmode="discrete" valueType="clr">
                                      <p:cBhvr override="childStyle">
                                        <p:cTn id="12" dur="80"/>
                                        <p:tgtEl>
                                          <p:spTgt spid="17203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72035">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172035">
                                            <p:txEl>
                                              <p:pRg st="1" end="1"/>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72037">
                                            <p:txEl>
                                              <p:pRg st="0" end="0"/>
                                            </p:txEl>
                                          </p:spTgt>
                                        </p:tgtEl>
                                        <p:attrNameLst>
                                          <p:attrName>style.visibility</p:attrName>
                                        </p:attrNameLst>
                                      </p:cBhvr>
                                      <p:to>
                                        <p:strVal val="visible"/>
                                      </p:to>
                                    </p:set>
                                    <p:anim calcmode="lin" valueType="num">
                                      <p:cBhvr additive="base">
                                        <p:cTn id="19" dur="500" fill="hold"/>
                                        <p:tgtEl>
                                          <p:spTgt spid="17203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20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72037">
                                            <p:txEl>
                                              <p:pRg st="1" end="1"/>
                                            </p:txEl>
                                          </p:spTgt>
                                        </p:tgtEl>
                                        <p:attrNameLst>
                                          <p:attrName>style.visibility</p:attrName>
                                        </p:attrNameLst>
                                      </p:cBhvr>
                                      <p:to>
                                        <p:strVal val="visible"/>
                                      </p:to>
                                    </p:set>
                                    <p:anim calcmode="lin" valueType="num">
                                      <p:cBhvr additive="base">
                                        <p:cTn id="25" dur="500" fill="hold"/>
                                        <p:tgtEl>
                                          <p:spTgt spid="17203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20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72037">
                                            <p:txEl>
                                              <p:pRg st="2" end="2"/>
                                            </p:txEl>
                                          </p:spTgt>
                                        </p:tgtEl>
                                        <p:attrNameLst>
                                          <p:attrName>style.visibility</p:attrName>
                                        </p:attrNameLst>
                                      </p:cBhvr>
                                      <p:to>
                                        <p:strVal val="visible"/>
                                      </p:to>
                                    </p:set>
                                    <p:anim calcmode="lin" valueType="num">
                                      <p:cBhvr additive="base">
                                        <p:cTn id="31" dur="500" fill="hold"/>
                                        <p:tgtEl>
                                          <p:spTgt spid="172037">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203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WV_Ch08_Map_20_Explora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0088" y="1069975"/>
            <a:ext cx="7743825"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3"/>
          <p:cNvSpPr>
            <a:spLocks noChangeArrowheads="1"/>
          </p:cNvSpPr>
          <p:nvPr/>
        </p:nvSpPr>
        <p:spPr bwMode="auto">
          <a:xfrm>
            <a:off x="228600" y="76200"/>
            <a:ext cx="8686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sz="2600">
                <a:solidFill>
                  <a:srgbClr val="CC3300"/>
                </a:solidFill>
              </a:rPr>
              <a:t>Later, others crossed western Virginia while exploring new lands.  These explorers included</a:t>
            </a:r>
            <a:r>
              <a:rPr lang="en-US" sz="2600"/>
              <a:t> </a:t>
            </a:r>
          </a:p>
        </p:txBody>
      </p:sp>
      <p:sp>
        <p:nvSpPr>
          <p:cNvPr id="174085" name="Rectangle 5">
            <a:extLst>
              <a:ext uri="{FF2B5EF4-FFF2-40B4-BE49-F238E27FC236}">
                <a16:creationId xmlns:a16="http://schemas.microsoft.com/office/drawing/2014/main" xmlns="" id="{84CDE0CA-A8EF-2C41-AD1D-774DE7866D0B}"/>
              </a:ext>
            </a:extLst>
          </p:cNvPr>
          <p:cNvSpPr>
            <a:spLocks noChangeArrowheads="1"/>
          </p:cNvSpPr>
          <p:nvPr/>
        </p:nvSpPr>
        <p:spPr bwMode="auto">
          <a:xfrm>
            <a:off x="5700713" y="1060450"/>
            <a:ext cx="2743200" cy="1108075"/>
          </a:xfrm>
          <a:prstGeom prst="rect">
            <a:avLst/>
          </a:prstGeom>
          <a:solidFill>
            <a:srgbClr val="FFFFFF"/>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1100" dirty="0"/>
              <a:t>1669-1671	     John Lederer    </a:t>
            </a:r>
          </a:p>
          <a:p>
            <a:pPr eaLnBrk="1" hangingPunct="1">
              <a:spcBef>
                <a:spcPct val="0"/>
              </a:spcBef>
              <a:buFontTx/>
              <a:buNone/>
              <a:defRPr/>
            </a:pPr>
            <a:r>
              <a:rPr lang="en-US" altLang="en-US" sz="1100" dirty="0"/>
              <a:t>1671	     Abraham Wood </a:t>
            </a:r>
          </a:p>
          <a:p>
            <a:pPr eaLnBrk="1" hangingPunct="1">
              <a:spcBef>
                <a:spcPct val="0"/>
              </a:spcBef>
              <a:buFontTx/>
              <a:buNone/>
              <a:defRPr/>
            </a:pPr>
            <a:r>
              <a:rPr lang="en-US" altLang="en-US" sz="1100" dirty="0"/>
              <a:t>1671	     Thomas Batts and        	                  Robert </a:t>
            </a:r>
            <a:r>
              <a:rPr lang="en-US" altLang="en-US" sz="1100" dirty="0" err="1"/>
              <a:t>Fallam</a:t>
            </a:r>
            <a:endParaRPr lang="en-US" altLang="en-US" sz="1100" dirty="0"/>
          </a:p>
          <a:p>
            <a:pPr eaLnBrk="1" hangingPunct="1">
              <a:spcBef>
                <a:spcPct val="0"/>
              </a:spcBef>
              <a:buFontTx/>
              <a:buNone/>
              <a:defRPr/>
            </a:pPr>
            <a:r>
              <a:rPr lang="en-US" altLang="en-US" sz="1100" dirty="0"/>
              <a:t>1742	     Howard and </a:t>
            </a:r>
            <a:r>
              <a:rPr lang="en-US" altLang="en-US" sz="1100" dirty="0" err="1"/>
              <a:t>Salling</a:t>
            </a:r>
            <a:endParaRPr lang="en-US" altLang="en-US" sz="1100" dirty="0"/>
          </a:p>
          <a:p>
            <a:pPr eaLnBrk="1" hangingPunct="1">
              <a:spcBef>
                <a:spcPct val="0"/>
              </a:spcBef>
              <a:buFontTx/>
              <a:buNone/>
              <a:defRPr/>
            </a:pPr>
            <a:r>
              <a:rPr lang="en-US" altLang="en-US" sz="1100" dirty="0"/>
              <a:t>1750	     Thomas Walker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74082"/>
                                        </p:tgtEl>
                                        <p:attrNameLst>
                                          <p:attrName>style.visibility</p:attrName>
                                        </p:attrNameLst>
                                      </p:cBhvr>
                                      <p:to>
                                        <p:strVal val="visible"/>
                                      </p:to>
                                    </p:set>
                                    <p:animEffect transition="in" filter="diamond(in)">
                                      <p:cBhvr>
                                        <p:cTn id="7" dur="2000"/>
                                        <p:tgtEl>
                                          <p:spTgt spid="174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74085">
                                            <p:txEl>
                                              <p:pRg st="0" end="0"/>
                                            </p:txEl>
                                          </p:spTgt>
                                        </p:tgtEl>
                                        <p:attrNameLst>
                                          <p:attrName>style.visibility</p:attrName>
                                        </p:attrNameLst>
                                      </p:cBhvr>
                                      <p:to>
                                        <p:strVal val="visible"/>
                                      </p:to>
                                    </p:set>
                                    <p:anim calcmode="lin" valueType="num">
                                      <p:cBhvr additive="base">
                                        <p:cTn id="12" dur="500" fill="hold"/>
                                        <p:tgtEl>
                                          <p:spTgt spid="17408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408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174085">
                                            <p:txEl>
                                              <p:pRg st="1" end="1"/>
                                            </p:txEl>
                                          </p:spTgt>
                                        </p:tgtEl>
                                        <p:attrNameLst>
                                          <p:attrName>style.visibility</p:attrName>
                                        </p:attrNameLst>
                                      </p:cBhvr>
                                      <p:to>
                                        <p:strVal val="visible"/>
                                      </p:to>
                                    </p:set>
                                    <p:anim calcmode="lin" valueType="num">
                                      <p:cBhvr additive="base">
                                        <p:cTn id="18" dur="500" fill="hold"/>
                                        <p:tgtEl>
                                          <p:spTgt spid="174085">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7408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174085">
                                            <p:txEl>
                                              <p:pRg st="2" end="2"/>
                                            </p:txEl>
                                          </p:spTgt>
                                        </p:tgtEl>
                                        <p:attrNameLst>
                                          <p:attrName>style.visibility</p:attrName>
                                        </p:attrNameLst>
                                      </p:cBhvr>
                                      <p:to>
                                        <p:strVal val="visible"/>
                                      </p:to>
                                    </p:set>
                                    <p:anim calcmode="lin" valueType="num">
                                      <p:cBhvr additive="base">
                                        <p:cTn id="24" dur="500" fill="hold"/>
                                        <p:tgtEl>
                                          <p:spTgt spid="174085">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7408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childTnLst>
                                    <p:set>
                                      <p:cBhvr>
                                        <p:cTn id="29" dur="1" fill="hold">
                                          <p:stCondLst>
                                            <p:cond delay="0"/>
                                          </p:stCondLst>
                                        </p:cTn>
                                        <p:tgtEl>
                                          <p:spTgt spid="174085">
                                            <p:txEl>
                                              <p:pRg st="3" end="3"/>
                                            </p:txEl>
                                          </p:spTgt>
                                        </p:tgtEl>
                                        <p:attrNameLst>
                                          <p:attrName>style.visibility</p:attrName>
                                        </p:attrNameLst>
                                      </p:cBhvr>
                                      <p:to>
                                        <p:strVal val="visible"/>
                                      </p:to>
                                    </p:set>
                                    <p:anim calcmode="lin" valueType="num">
                                      <p:cBhvr additive="base">
                                        <p:cTn id="30" dur="500" fill="hold"/>
                                        <p:tgtEl>
                                          <p:spTgt spid="174085">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7408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childTnLst>
                                    <p:set>
                                      <p:cBhvr>
                                        <p:cTn id="35" dur="1" fill="hold">
                                          <p:stCondLst>
                                            <p:cond delay="0"/>
                                          </p:stCondLst>
                                        </p:cTn>
                                        <p:tgtEl>
                                          <p:spTgt spid="174085">
                                            <p:txEl>
                                              <p:pRg st="4" end="4"/>
                                            </p:txEl>
                                          </p:spTgt>
                                        </p:tgtEl>
                                        <p:attrNameLst>
                                          <p:attrName>style.visibility</p:attrName>
                                        </p:attrNameLst>
                                      </p:cBhvr>
                                      <p:to>
                                        <p:strVal val="visible"/>
                                      </p:to>
                                    </p:set>
                                    <p:anim calcmode="lin" valueType="num">
                                      <p:cBhvr additive="base">
                                        <p:cTn id="36" dur="500" fill="hold"/>
                                        <p:tgtEl>
                                          <p:spTgt spid="174085">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7408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3195638" y="228600"/>
            <a:ext cx="27543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pPr>
            <a:r>
              <a:rPr lang="en-US" sz="3200">
                <a:solidFill>
                  <a:srgbClr val="0033CC"/>
                </a:solidFill>
              </a:rPr>
              <a:t>John Lederer</a:t>
            </a:r>
          </a:p>
        </p:txBody>
      </p:sp>
      <p:sp>
        <p:nvSpPr>
          <p:cNvPr id="176131" name="Rectangle 3"/>
          <p:cNvSpPr>
            <a:spLocks noChangeArrowheads="1"/>
          </p:cNvSpPr>
          <p:nvPr/>
        </p:nvSpPr>
        <p:spPr bwMode="auto">
          <a:xfrm>
            <a:off x="342900" y="776288"/>
            <a:ext cx="8458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800"/>
              <a:t>First person to enter present-day West Virginia</a:t>
            </a:r>
          </a:p>
        </p:txBody>
      </p:sp>
      <p:sp>
        <p:nvSpPr>
          <p:cNvPr id="176132" name="Rectangle 4"/>
          <p:cNvSpPr>
            <a:spLocks noChangeArrowheads="1"/>
          </p:cNvSpPr>
          <p:nvPr/>
        </p:nvSpPr>
        <p:spPr bwMode="auto">
          <a:xfrm>
            <a:off x="228600" y="1325563"/>
            <a:ext cx="8686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400">
                <a:solidFill>
                  <a:srgbClr val="0033CC"/>
                </a:solidFill>
              </a:rPr>
              <a:t>His expedition is sometimes discredited because</a:t>
            </a:r>
          </a:p>
          <a:p>
            <a:pPr lvl="2" eaLnBrk="1" hangingPunct="1">
              <a:buFont typeface="Wingdings" charset="0"/>
              <a:buChar char="v"/>
            </a:pPr>
            <a:r>
              <a:rPr lang="en-US" sz="2400">
                <a:solidFill>
                  <a:srgbClr val="00CC00"/>
                </a:solidFill>
              </a:rPr>
              <a:t> some believe he sometimes recorded hearsay.</a:t>
            </a:r>
            <a:endParaRPr lang="en-US" sz="2400">
              <a:solidFill>
                <a:srgbClr val="0033CC"/>
              </a:solidFill>
            </a:endParaRPr>
          </a:p>
          <a:p>
            <a:pPr lvl="2" eaLnBrk="1" hangingPunct="1">
              <a:buFont typeface="Wingdings" charset="0"/>
              <a:buChar char="v"/>
            </a:pPr>
            <a:r>
              <a:rPr lang="en-US" sz="2400">
                <a:solidFill>
                  <a:srgbClr val="00CC00"/>
                </a:solidFill>
              </a:rPr>
              <a:t> his journal account contained references that              	some think are imaginary.	</a:t>
            </a:r>
          </a:p>
        </p:txBody>
      </p:sp>
      <p:sp>
        <p:nvSpPr>
          <p:cNvPr id="176133" name="Rectangle 5"/>
          <p:cNvSpPr>
            <a:spLocks noChangeArrowheads="1"/>
          </p:cNvSpPr>
          <p:nvPr/>
        </p:nvSpPr>
        <p:spPr bwMode="auto">
          <a:xfrm>
            <a:off x="457200" y="3048000"/>
            <a:ext cx="33528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sz="2800"/>
              <a:t>His journal referred to the “Atlantick” Ocean, which some think actually might have been fog over the Blue Ridge Mountains.</a:t>
            </a:r>
          </a:p>
        </p:txBody>
      </p:sp>
      <p:pic>
        <p:nvPicPr>
          <p:cNvPr id="9224"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38600" y="3397250"/>
            <a:ext cx="44958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6131"/>
                                        </p:tgtEl>
                                        <p:attrNameLst>
                                          <p:attrName>style.visibility</p:attrName>
                                        </p:attrNameLst>
                                      </p:cBhvr>
                                      <p:to>
                                        <p:strVal val="visible"/>
                                      </p:to>
                                    </p:set>
                                    <p:anim calcmode="discrete" valueType="clr">
                                      <p:cBhvr override="childStyle">
                                        <p:cTn id="7" dur="80"/>
                                        <p:tgtEl>
                                          <p:spTgt spid="17613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6131"/>
                                        </p:tgtEl>
                                        <p:attrNameLst>
                                          <p:attrName>fillcolor</p:attrName>
                                        </p:attrNameLst>
                                      </p:cBhvr>
                                      <p:tavLst>
                                        <p:tav tm="0">
                                          <p:val>
                                            <p:clrVal>
                                              <a:schemeClr val="accent2"/>
                                            </p:clrVal>
                                          </p:val>
                                        </p:tav>
                                        <p:tav tm="50000">
                                          <p:val>
                                            <p:clrVal>
                                              <a:schemeClr val="hlink"/>
                                            </p:clrVal>
                                          </p:val>
                                        </p:tav>
                                      </p:tavLst>
                                    </p:anim>
                                    <p:set>
                                      <p:cBhvr>
                                        <p:cTn id="9" dur="80"/>
                                        <p:tgtEl>
                                          <p:spTgt spid="17613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nodeType="clickEffect">
                                  <p:stCondLst>
                                    <p:cond delay="0"/>
                                  </p:stCondLst>
                                  <p:childTnLst>
                                    <p:set>
                                      <p:cBhvr>
                                        <p:cTn id="13" dur="1" fill="hold">
                                          <p:stCondLst>
                                            <p:cond delay="0"/>
                                          </p:stCondLst>
                                        </p:cTn>
                                        <p:tgtEl>
                                          <p:spTgt spid="176132">
                                            <p:txEl>
                                              <p:pRg st="0" end="0"/>
                                            </p:txEl>
                                          </p:spTgt>
                                        </p:tgtEl>
                                        <p:attrNameLst>
                                          <p:attrName>style.visibility</p:attrName>
                                        </p:attrNameLst>
                                      </p:cBhvr>
                                      <p:to>
                                        <p:strVal val="visible"/>
                                      </p:to>
                                    </p:set>
                                    <p:anim calcmode="lin" valueType="num">
                                      <p:cBhvr additive="base">
                                        <p:cTn id="14" dur="500" fill="hold"/>
                                        <p:tgtEl>
                                          <p:spTgt spid="176132">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761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nodeType="clickEffect">
                                  <p:stCondLst>
                                    <p:cond delay="0"/>
                                  </p:stCondLst>
                                  <p:childTnLst>
                                    <p:set>
                                      <p:cBhvr>
                                        <p:cTn id="19" dur="1" fill="hold">
                                          <p:stCondLst>
                                            <p:cond delay="0"/>
                                          </p:stCondLst>
                                        </p:cTn>
                                        <p:tgtEl>
                                          <p:spTgt spid="176132">
                                            <p:txEl>
                                              <p:pRg st="1" end="1"/>
                                            </p:txEl>
                                          </p:spTgt>
                                        </p:tgtEl>
                                        <p:attrNameLst>
                                          <p:attrName>style.visibility</p:attrName>
                                        </p:attrNameLst>
                                      </p:cBhvr>
                                      <p:to>
                                        <p:strVal val="visible"/>
                                      </p:to>
                                    </p:set>
                                    <p:anim calcmode="lin" valueType="num">
                                      <p:cBhvr additive="base">
                                        <p:cTn id="20" dur="500" fill="hold"/>
                                        <p:tgtEl>
                                          <p:spTgt spid="176132">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761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176132">
                                            <p:txEl>
                                              <p:pRg st="2" end="2"/>
                                            </p:txEl>
                                          </p:spTgt>
                                        </p:tgtEl>
                                        <p:attrNameLst>
                                          <p:attrName>style.visibility</p:attrName>
                                        </p:attrNameLst>
                                      </p:cBhvr>
                                      <p:to>
                                        <p:strVal val="visible"/>
                                      </p:to>
                                    </p:set>
                                    <p:anim calcmode="lin" valueType="num">
                                      <p:cBhvr additive="base">
                                        <p:cTn id="26" dur="500" fill="hold"/>
                                        <p:tgtEl>
                                          <p:spTgt spid="176132">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761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6133"/>
                                        </p:tgtEl>
                                        <p:attrNameLst>
                                          <p:attrName>style.visibility</p:attrName>
                                        </p:attrNameLst>
                                      </p:cBhvr>
                                      <p:to>
                                        <p:strVal val="visible"/>
                                      </p:to>
                                    </p:set>
                                    <p:anim calcmode="lin" valueType="num">
                                      <p:cBhvr additive="base">
                                        <p:cTn id="32" dur="500" fill="hold"/>
                                        <p:tgtEl>
                                          <p:spTgt spid="176133"/>
                                        </p:tgtEl>
                                        <p:attrNameLst>
                                          <p:attrName>ppt_x</p:attrName>
                                        </p:attrNameLst>
                                      </p:cBhvr>
                                      <p:tavLst>
                                        <p:tav tm="0">
                                          <p:val>
                                            <p:strVal val="#ppt_x"/>
                                          </p:val>
                                        </p:tav>
                                        <p:tav tm="100000">
                                          <p:val>
                                            <p:strVal val="#ppt_x"/>
                                          </p:val>
                                        </p:tav>
                                      </p:tavLst>
                                    </p:anim>
                                    <p:anim calcmode="lin" valueType="num">
                                      <p:cBhvr additive="base">
                                        <p:cTn id="33" dur="500" fill="hold"/>
                                        <p:tgtEl>
                                          <p:spTgt spid="176133"/>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500"/>
                            </p:stCondLst>
                            <p:childTnLst>
                              <p:par>
                                <p:cTn id="35" presetID="2" presetClass="entr" presetSubtype="4" fill="hold" nodeType="afterEffect">
                                  <p:stCondLst>
                                    <p:cond delay="0"/>
                                  </p:stCondLst>
                                  <p:childTnLst>
                                    <p:set>
                                      <p:cBhvr>
                                        <p:cTn id="36" dur="1" fill="hold">
                                          <p:stCondLst>
                                            <p:cond delay="0"/>
                                          </p:stCondLst>
                                        </p:cTn>
                                        <p:tgtEl>
                                          <p:spTgt spid="9224"/>
                                        </p:tgtEl>
                                        <p:attrNameLst>
                                          <p:attrName>style.visibility</p:attrName>
                                        </p:attrNameLst>
                                      </p:cBhvr>
                                      <p:to>
                                        <p:strVal val="visible"/>
                                      </p:to>
                                    </p:set>
                                    <p:anim calcmode="lin" valueType="num">
                                      <p:cBhvr additive="base">
                                        <p:cTn id="37" dur="500" fill="hold"/>
                                        <p:tgtEl>
                                          <p:spTgt spid="9224"/>
                                        </p:tgtEl>
                                        <p:attrNameLst>
                                          <p:attrName>ppt_x</p:attrName>
                                        </p:attrNameLst>
                                      </p:cBhvr>
                                      <p:tavLst>
                                        <p:tav tm="0">
                                          <p:val>
                                            <p:strVal val="#ppt_x"/>
                                          </p:val>
                                        </p:tav>
                                        <p:tav tm="100000">
                                          <p:val>
                                            <p:strVal val="#ppt_x"/>
                                          </p:val>
                                        </p:tav>
                                      </p:tavLst>
                                    </p:anim>
                                    <p:anim calcmode="lin" valueType="num">
                                      <p:cBhvr additive="base">
                                        <p:cTn id="38"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p:bldP spid="1761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1700213" y="152400"/>
            <a:ext cx="5743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800">
                <a:solidFill>
                  <a:srgbClr val="0033CC"/>
                </a:solidFill>
              </a:rPr>
              <a:t>Thomas Batts and Robert Fallam</a:t>
            </a:r>
          </a:p>
        </p:txBody>
      </p:sp>
      <p:sp>
        <p:nvSpPr>
          <p:cNvPr id="180227" name="Rectangle 3"/>
          <p:cNvSpPr>
            <a:spLocks noChangeArrowheads="1"/>
          </p:cNvSpPr>
          <p:nvPr/>
        </p:nvSpPr>
        <p:spPr bwMode="auto">
          <a:xfrm>
            <a:off x="457200" y="762000"/>
            <a:ext cx="289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400">
                <a:solidFill>
                  <a:srgbClr val="CC3300"/>
                </a:solidFill>
              </a:rPr>
              <a:t>Members of the expedition</a:t>
            </a:r>
          </a:p>
        </p:txBody>
      </p:sp>
      <p:sp>
        <p:nvSpPr>
          <p:cNvPr id="180228" name="Rectangle 4"/>
          <p:cNvSpPr>
            <a:spLocks noChangeArrowheads="1"/>
          </p:cNvSpPr>
          <p:nvPr/>
        </p:nvSpPr>
        <p:spPr bwMode="auto">
          <a:xfrm>
            <a:off x="152400" y="1600200"/>
            <a:ext cx="4267200"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t>Thomas Batts (the leader of the voyage)</a:t>
            </a:r>
          </a:p>
          <a:p>
            <a:pPr eaLnBrk="1" hangingPunct="1">
              <a:spcBef>
                <a:spcPct val="50000"/>
              </a:spcBef>
            </a:pPr>
            <a:r>
              <a:rPr lang="en-US"/>
              <a:t> Robert Fallam (kept a journal) </a:t>
            </a:r>
          </a:p>
          <a:p>
            <a:pPr eaLnBrk="1" hangingPunct="1">
              <a:spcBef>
                <a:spcPct val="50000"/>
              </a:spcBef>
            </a:pPr>
            <a:r>
              <a:rPr lang="en-US"/>
              <a:t>Thomas Wood (may have been a relative of Abraham Wood)</a:t>
            </a:r>
          </a:p>
          <a:p>
            <a:pPr eaLnBrk="1" hangingPunct="1">
              <a:spcBef>
                <a:spcPct val="50000"/>
              </a:spcBef>
            </a:pPr>
            <a:r>
              <a:rPr lang="en-US"/>
              <a:t> Penecute (an Appomattox Indian who guided the group) </a:t>
            </a:r>
          </a:p>
          <a:p>
            <a:pPr eaLnBrk="1" hangingPunct="1">
              <a:spcBef>
                <a:spcPct val="50000"/>
              </a:spcBef>
            </a:pPr>
            <a:r>
              <a:rPr lang="en-US"/>
              <a:t>Jack Weason (perhaps an indentured servant of Abraham Wood)</a:t>
            </a:r>
          </a:p>
        </p:txBody>
      </p:sp>
      <p:sp>
        <p:nvSpPr>
          <p:cNvPr id="180230" name="Rectangle 6"/>
          <p:cNvSpPr>
            <a:spLocks noChangeArrowheads="1"/>
          </p:cNvSpPr>
          <p:nvPr/>
        </p:nvSpPr>
        <p:spPr bwMode="auto">
          <a:xfrm>
            <a:off x="3962400" y="762000"/>
            <a:ext cx="518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000"/>
              <a:t>Found interesting tree markings, M.A.N.I. and MA.NI, which probably meant others had been there before them</a:t>
            </a:r>
          </a:p>
        </p:txBody>
      </p:sp>
      <p:sp>
        <p:nvSpPr>
          <p:cNvPr id="180231" name="Rectangle 7"/>
          <p:cNvSpPr>
            <a:spLocks noChangeArrowheads="1"/>
          </p:cNvSpPr>
          <p:nvPr/>
        </p:nvSpPr>
        <p:spPr bwMode="auto">
          <a:xfrm>
            <a:off x="228600" y="4997450"/>
            <a:ext cx="5638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solidFill>
                  <a:srgbClr val="0033CC"/>
                </a:solidFill>
              </a:rPr>
              <a:t>Marking included:</a:t>
            </a:r>
          </a:p>
          <a:p>
            <a:pPr eaLnBrk="1" hangingPunct="1"/>
            <a:endParaRPr lang="en-US">
              <a:solidFill>
                <a:srgbClr val="0033CC"/>
              </a:solidFill>
            </a:endParaRPr>
          </a:p>
          <a:p>
            <a:pPr eaLnBrk="1" hangingPunct="1"/>
            <a:r>
              <a:rPr lang="en-US" sz="1600">
                <a:solidFill>
                  <a:srgbClr val="0033CC"/>
                </a:solidFill>
              </a:rPr>
              <a:t>CR for the English King Charles II</a:t>
            </a:r>
          </a:p>
          <a:p>
            <a:pPr eaLnBrk="1" hangingPunct="1"/>
            <a:r>
              <a:rPr lang="en-US" sz="1600">
                <a:solidFill>
                  <a:srgbClr val="0033CC"/>
                </a:solidFill>
              </a:rPr>
              <a:t>WB for Virginia governor William Berkeley</a:t>
            </a:r>
          </a:p>
          <a:p>
            <a:pPr eaLnBrk="1" hangingPunct="1"/>
            <a:r>
              <a:rPr lang="en-US" sz="1600">
                <a:solidFill>
                  <a:srgbClr val="0033CC"/>
                </a:solidFill>
              </a:rPr>
              <a:t>AW for Abraham Wood</a:t>
            </a:r>
          </a:p>
          <a:p>
            <a:pPr eaLnBrk="1" hangingPunct="1"/>
            <a:r>
              <a:rPr lang="en-US" sz="1600">
                <a:solidFill>
                  <a:srgbClr val="0033CC"/>
                </a:solidFill>
              </a:rPr>
              <a:t>TB:RF:P for Thomas Batts, Robert Fallam, and Penecute</a:t>
            </a:r>
            <a:endParaRPr lang="en-US">
              <a:solidFill>
                <a:srgbClr val="0033CC"/>
              </a:solidFill>
            </a:endParaRPr>
          </a:p>
        </p:txBody>
      </p:sp>
      <p:sp>
        <p:nvSpPr>
          <p:cNvPr id="180232" name="Rectangle 8"/>
          <p:cNvSpPr>
            <a:spLocks noChangeArrowheads="1"/>
          </p:cNvSpPr>
          <p:nvPr/>
        </p:nvSpPr>
        <p:spPr bwMode="auto">
          <a:xfrm>
            <a:off x="4495800" y="3657600"/>
            <a:ext cx="426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solidFill>
                  <a:srgbClr val="006600"/>
                </a:solidFill>
              </a:rPr>
              <a:t>In Monroe County they marked trees with a hot iron to claim their territory</a:t>
            </a:r>
          </a:p>
        </p:txBody>
      </p:sp>
      <p:grpSp>
        <p:nvGrpSpPr>
          <p:cNvPr id="28679" name="Group 3"/>
          <p:cNvGrpSpPr>
            <a:grpSpLocks/>
          </p:cNvGrpSpPr>
          <p:nvPr/>
        </p:nvGrpSpPr>
        <p:grpSpPr bwMode="auto">
          <a:xfrm>
            <a:off x="6719888" y="4349750"/>
            <a:ext cx="1752600" cy="2209800"/>
            <a:chOff x="6477000" y="4419600"/>
            <a:chExt cx="1752600" cy="2209800"/>
          </a:xfrm>
        </p:grpSpPr>
        <p:pic>
          <p:nvPicPr>
            <p:cNvPr id="28686" name="Picture 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77000" y="4419600"/>
              <a:ext cx="1752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687" name="Rectangle 16"/>
            <p:cNvSpPr>
              <a:spLocks noChangeArrowheads="1"/>
            </p:cNvSpPr>
            <p:nvPr/>
          </p:nvSpPr>
          <p:spPr bwMode="auto">
            <a:xfrm>
              <a:off x="6985704" y="5820569"/>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1200">
                  <a:solidFill>
                    <a:srgbClr val="BAA590"/>
                  </a:solidFill>
                </a:rPr>
                <a:t>TB:RF:P</a:t>
              </a:r>
            </a:p>
          </p:txBody>
        </p:sp>
      </p:grpSp>
      <p:grpSp>
        <p:nvGrpSpPr>
          <p:cNvPr id="28680" name="Group 1"/>
          <p:cNvGrpSpPr>
            <a:grpSpLocks/>
          </p:cNvGrpSpPr>
          <p:nvPr/>
        </p:nvGrpSpPr>
        <p:grpSpPr bwMode="auto">
          <a:xfrm>
            <a:off x="4876800" y="1768475"/>
            <a:ext cx="1374775" cy="1828800"/>
            <a:chOff x="4495800" y="1752600"/>
            <a:chExt cx="1374775" cy="1828800"/>
          </a:xfrm>
        </p:grpSpPr>
        <p:pic>
          <p:nvPicPr>
            <p:cNvPr id="28684" name="Picture 1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95800" y="1752600"/>
              <a:ext cx="13747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685" name="Rectangle 18"/>
            <p:cNvSpPr>
              <a:spLocks noChangeArrowheads="1"/>
            </p:cNvSpPr>
            <p:nvPr/>
          </p:nvSpPr>
          <p:spPr bwMode="auto">
            <a:xfrm>
              <a:off x="5029200" y="29718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1200">
                  <a:solidFill>
                    <a:srgbClr val="BAA590"/>
                  </a:solidFill>
                </a:rPr>
                <a:t>MA.NI.</a:t>
              </a:r>
            </a:p>
          </p:txBody>
        </p:sp>
      </p:grpSp>
      <p:grpSp>
        <p:nvGrpSpPr>
          <p:cNvPr id="28681" name="Group 2"/>
          <p:cNvGrpSpPr>
            <a:grpSpLocks/>
          </p:cNvGrpSpPr>
          <p:nvPr/>
        </p:nvGrpSpPr>
        <p:grpSpPr bwMode="auto">
          <a:xfrm>
            <a:off x="6765925" y="1860550"/>
            <a:ext cx="1446213" cy="1704975"/>
            <a:chOff x="7086600" y="1828800"/>
            <a:chExt cx="1446213" cy="1704975"/>
          </a:xfrm>
        </p:grpSpPr>
        <p:pic>
          <p:nvPicPr>
            <p:cNvPr id="28682" name="Picture 1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86600" y="1828800"/>
              <a:ext cx="1446213"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683" name="Rectangle 20"/>
            <p:cNvSpPr>
              <a:spLocks noChangeArrowheads="1"/>
            </p:cNvSpPr>
            <p:nvPr/>
          </p:nvSpPr>
          <p:spPr bwMode="auto">
            <a:xfrm>
              <a:off x="7543800" y="2743200"/>
              <a:ext cx="7445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US" sz="1200">
                  <a:solidFill>
                    <a:srgbClr val="BAA590"/>
                  </a:solidFill>
                </a:rPr>
                <a:t>M.A.N.I.</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7" presetClass="entr" presetSubtype="0" fill="hold" nodeType="clickEffect">
                                  <p:stCondLst>
                                    <p:cond delay="0"/>
                                  </p:stCondLst>
                                  <p:iterate type="lt">
                                    <p:tmPct val="50000"/>
                                  </p:iterate>
                                  <p:childTnLst>
                                    <p:set>
                                      <p:cBhvr>
                                        <p:cTn id="10" dur="1" fill="hold">
                                          <p:stCondLst>
                                            <p:cond delay="0"/>
                                          </p:stCondLst>
                                        </p:cTn>
                                        <p:tgtEl>
                                          <p:spTgt spid="180228">
                                            <p:txEl>
                                              <p:pRg st="0" end="0"/>
                                            </p:txEl>
                                          </p:spTgt>
                                        </p:tgtEl>
                                        <p:attrNameLst>
                                          <p:attrName>style.visibility</p:attrName>
                                        </p:attrNameLst>
                                      </p:cBhvr>
                                      <p:to>
                                        <p:strVal val="visible"/>
                                      </p:to>
                                    </p:set>
                                    <p:anim calcmode="discrete" valueType="clr">
                                      <p:cBhvr override="childStyle">
                                        <p:cTn id="11" dur="80"/>
                                        <p:tgtEl>
                                          <p:spTgt spid="1802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80228">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180228">
                                            <p:txEl>
                                              <p:pRg st="0" end="0"/>
                                            </p:txEl>
                                          </p:spTgt>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80228">
                                            <p:txEl>
                                              <p:pRg st="1" end="1"/>
                                            </p:txEl>
                                          </p:spTgt>
                                        </p:tgtEl>
                                        <p:attrNameLst>
                                          <p:attrName>style.visibility</p:attrName>
                                        </p:attrNameLst>
                                      </p:cBhvr>
                                      <p:to>
                                        <p:strVal val="visible"/>
                                      </p:to>
                                    </p:set>
                                    <p:anim calcmode="discrete" valueType="clr">
                                      <p:cBhvr override="childStyle">
                                        <p:cTn id="18" dur="80"/>
                                        <p:tgtEl>
                                          <p:spTgt spid="18022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80228">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180228">
                                            <p:txEl>
                                              <p:pRg st="1" end="1"/>
                                            </p:txEl>
                                          </p:spTgt>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180228">
                                            <p:txEl>
                                              <p:pRg st="2" end="2"/>
                                            </p:txEl>
                                          </p:spTgt>
                                        </p:tgtEl>
                                        <p:attrNameLst>
                                          <p:attrName>style.visibility</p:attrName>
                                        </p:attrNameLst>
                                      </p:cBhvr>
                                      <p:to>
                                        <p:strVal val="visible"/>
                                      </p:to>
                                    </p:set>
                                    <p:anim calcmode="discrete" valueType="clr">
                                      <p:cBhvr override="childStyle">
                                        <p:cTn id="25" dur="80"/>
                                        <p:tgtEl>
                                          <p:spTgt spid="18022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80228">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180228">
                                            <p:txEl>
                                              <p:pRg st="2" end="2"/>
                                            </p:txEl>
                                          </p:spTgt>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180228">
                                            <p:txEl>
                                              <p:pRg st="3" end="3"/>
                                            </p:txEl>
                                          </p:spTgt>
                                        </p:tgtEl>
                                        <p:attrNameLst>
                                          <p:attrName>style.visibility</p:attrName>
                                        </p:attrNameLst>
                                      </p:cBhvr>
                                      <p:to>
                                        <p:strVal val="visible"/>
                                      </p:to>
                                    </p:set>
                                    <p:anim calcmode="discrete" valueType="clr">
                                      <p:cBhvr override="childStyle">
                                        <p:cTn id="32" dur="80"/>
                                        <p:tgtEl>
                                          <p:spTgt spid="18022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80228">
                                            <p:txEl>
                                              <p:pRg st="3" end="3"/>
                                            </p:txEl>
                                          </p:spTgt>
                                        </p:tgtEl>
                                        <p:attrNameLst>
                                          <p:attrName>fillcolor</p:attrName>
                                        </p:attrNameLst>
                                      </p:cBhvr>
                                      <p:tavLst>
                                        <p:tav tm="0">
                                          <p:val>
                                            <p:clrVal>
                                              <a:schemeClr val="accent2"/>
                                            </p:clrVal>
                                          </p:val>
                                        </p:tav>
                                        <p:tav tm="50000">
                                          <p:val>
                                            <p:clrVal>
                                              <a:schemeClr val="hlink"/>
                                            </p:clrVal>
                                          </p:val>
                                        </p:tav>
                                      </p:tavLst>
                                    </p:anim>
                                    <p:set>
                                      <p:cBhvr>
                                        <p:cTn id="34" dur="80"/>
                                        <p:tgtEl>
                                          <p:spTgt spid="180228">
                                            <p:txEl>
                                              <p:pRg st="3" end="3"/>
                                            </p:txEl>
                                          </p:spTgt>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180228">
                                            <p:txEl>
                                              <p:pRg st="4" end="4"/>
                                            </p:txEl>
                                          </p:spTgt>
                                        </p:tgtEl>
                                        <p:attrNameLst>
                                          <p:attrName>style.visibility</p:attrName>
                                        </p:attrNameLst>
                                      </p:cBhvr>
                                      <p:to>
                                        <p:strVal val="visible"/>
                                      </p:to>
                                    </p:set>
                                    <p:anim calcmode="discrete" valueType="clr">
                                      <p:cBhvr override="childStyle">
                                        <p:cTn id="39" dur="80"/>
                                        <p:tgtEl>
                                          <p:spTgt spid="180228">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80228">
                                            <p:txEl>
                                              <p:pRg st="4" end="4"/>
                                            </p:txEl>
                                          </p:spTgt>
                                        </p:tgtEl>
                                        <p:attrNameLst>
                                          <p:attrName>fillcolor</p:attrName>
                                        </p:attrNameLst>
                                      </p:cBhvr>
                                      <p:tavLst>
                                        <p:tav tm="0">
                                          <p:val>
                                            <p:clrVal>
                                              <a:schemeClr val="accent2"/>
                                            </p:clrVal>
                                          </p:val>
                                        </p:tav>
                                        <p:tav tm="50000">
                                          <p:val>
                                            <p:clrVal>
                                              <a:schemeClr val="hlink"/>
                                            </p:clrVal>
                                          </p:val>
                                        </p:tav>
                                      </p:tavLst>
                                    </p:anim>
                                    <p:set>
                                      <p:cBhvr>
                                        <p:cTn id="41" dur="80"/>
                                        <p:tgtEl>
                                          <p:spTgt spid="180228">
                                            <p:txEl>
                                              <p:pRg st="4" end="4"/>
                                            </p:txEl>
                                          </p:spTgt>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80230"/>
                                        </p:tgtEl>
                                        <p:attrNameLst>
                                          <p:attrName>style.visibility</p:attrName>
                                        </p:attrNameLst>
                                      </p:cBhvr>
                                      <p:to>
                                        <p:strVal val="visible"/>
                                      </p:to>
                                    </p:set>
                                    <p:anim calcmode="lin" valueType="num">
                                      <p:cBhvr additive="base">
                                        <p:cTn id="46" dur="500" fill="hold"/>
                                        <p:tgtEl>
                                          <p:spTgt spid="180230"/>
                                        </p:tgtEl>
                                        <p:attrNameLst>
                                          <p:attrName>ppt_x</p:attrName>
                                        </p:attrNameLst>
                                      </p:cBhvr>
                                      <p:tavLst>
                                        <p:tav tm="0">
                                          <p:val>
                                            <p:strVal val="1+#ppt_w/2"/>
                                          </p:val>
                                        </p:tav>
                                        <p:tav tm="100000">
                                          <p:val>
                                            <p:strVal val="#ppt_x"/>
                                          </p:val>
                                        </p:tav>
                                      </p:tavLst>
                                    </p:anim>
                                    <p:anim calcmode="lin" valueType="num">
                                      <p:cBhvr additive="base">
                                        <p:cTn id="47" dur="500" fill="hold"/>
                                        <p:tgtEl>
                                          <p:spTgt spid="180230"/>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180232"/>
                                        </p:tgtEl>
                                        <p:attrNameLst>
                                          <p:attrName>style.visibility</p:attrName>
                                        </p:attrNameLst>
                                      </p:cBhvr>
                                      <p:to>
                                        <p:strVal val="visible"/>
                                      </p:to>
                                    </p:set>
                                    <p:anim calcmode="discrete" valueType="clr">
                                      <p:cBhvr override="childStyle">
                                        <p:cTn id="52" dur="80"/>
                                        <p:tgtEl>
                                          <p:spTgt spid="180232"/>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80232"/>
                                        </p:tgtEl>
                                        <p:attrNameLst>
                                          <p:attrName>fillcolor</p:attrName>
                                        </p:attrNameLst>
                                      </p:cBhvr>
                                      <p:tavLst>
                                        <p:tav tm="0">
                                          <p:val>
                                            <p:clrVal>
                                              <a:schemeClr val="accent2"/>
                                            </p:clrVal>
                                          </p:val>
                                        </p:tav>
                                        <p:tav tm="50000">
                                          <p:val>
                                            <p:clrVal>
                                              <a:schemeClr val="hlink"/>
                                            </p:clrVal>
                                          </p:val>
                                        </p:tav>
                                      </p:tavLst>
                                    </p:anim>
                                    <p:set>
                                      <p:cBhvr>
                                        <p:cTn id="54" dur="80"/>
                                        <p:tgtEl>
                                          <p:spTgt spid="180232"/>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0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0" grpId="0"/>
      <p:bldP spid="180231" grpId="0"/>
      <p:bldP spid="1802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952500" y="152400"/>
            <a:ext cx="723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3200">
                <a:solidFill>
                  <a:srgbClr val="0033CC"/>
                </a:solidFill>
              </a:rPr>
              <a:t>James Needham and Gabriel Arthur</a:t>
            </a:r>
          </a:p>
        </p:txBody>
      </p:sp>
      <p:sp>
        <p:nvSpPr>
          <p:cNvPr id="182277" name="Rectangle 5"/>
          <p:cNvSpPr>
            <a:spLocks noChangeArrowheads="1"/>
          </p:cNvSpPr>
          <p:nvPr/>
        </p:nvSpPr>
        <p:spPr bwMode="auto">
          <a:xfrm>
            <a:off x="152400" y="762000"/>
            <a:ext cx="883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000"/>
              <a:t>Traveled from Fort Henry to Tennessee to make an agreement with the Cherokee to end the trade monopoly of the Occaneechi.</a:t>
            </a:r>
          </a:p>
        </p:txBody>
      </p:sp>
      <p:sp>
        <p:nvSpPr>
          <p:cNvPr id="182278" name="Rectangle 6"/>
          <p:cNvSpPr>
            <a:spLocks noChangeArrowheads="1"/>
          </p:cNvSpPr>
          <p:nvPr/>
        </p:nvSpPr>
        <p:spPr bwMode="auto">
          <a:xfrm>
            <a:off x="152400" y="1447800"/>
            <a:ext cx="876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000">
                <a:solidFill>
                  <a:srgbClr val="CC3300"/>
                </a:solidFill>
              </a:rPr>
              <a:t>After making a treaty with the Cherokee, Needham returned to Fort Henry while Arthur stayed in Tennessee.</a:t>
            </a:r>
          </a:p>
        </p:txBody>
      </p:sp>
      <p:sp>
        <p:nvSpPr>
          <p:cNvPr id="182279" name="Rectangle 7"/>
          <p:cNvSpPr>
            <a:spLocks noChangeArrowheads="1"/>
          </p:cNvSpPr>
          <p:nvPr/>
        </p:nvSpPr>
        <p:spPr bwMode="auto">
          <a:xfrm>
            <a:off x="152400" y="2133600"/>
            <a:ext cx="586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000"/>
              <a:t>Later, when Needham set out to return to Tennessee, he was killed.</a:t>
            </a:r>
          </a:p>
        </p:txBody>
      </p:sp>
      <p:sp>
        <p:nvSpPr>
          <p:cNvPr id="182280" name="Rectangle 8"/>
          <p:cNvSpPr>
            <a:spLocks noChangeArrowheads="1"/>
          </p:cNvSpPr>
          <p:nvPr/>
        </p:nvSpPr>
        <p:spPr bwMode="auto">
          <a:xfrm>
            <a:off x="152400" y="2819400"/>
            <a:ext cx="578326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000">
                <a:solidFill>
                  <a:srgbClr val="CC3300"/>
                </a:solidFill>
              </a:rPr>
              <a:t>Sometime later, Arthur went with the Cherokee to Spanish West Florida on a trading mission.  On the return voyage, the group  passed through Tennessee and western Virginia. They eventually followed the Coal River to a Moneton Indian village near St. Albans.  </a:t>
            </a:r>
          </a:p>
        </p:txBody>
      </p:sp>
      <p:sp>
        <p:nvSpPr>
          <p:cNvPr id="182281" name="Rectangle 9"/>
          <p:cNvSpPr>
            <a:spLocks noChangeArrowheads="1"/>
          </p:cNvSpPr>
          <p:nvPr/>
        </p:nvSpPr>
        <p:spPr bwMode="auto">
          <a:xfrm>
            <a:off x="166688" y="5029200"/>
            <a:ext cx="52435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000"/>
              <a:t>Arthur is believed to be the first European to see the Kanawha River.</a:t>
            </a:r>
          </a:p>
        </p:txBody>
      </p:sp>
      <p:sp>
        <p:nvSpPr>
          <p:cNvPr id="182282" name="Rectangle 10"/>
          <p:cNvSpPr>
            <a:spLocks noChangeArrowheads="1"/>
          </p:cNvSpPr>
          <p:nvPr/>
        </p:nvSpPr>
        <p:spPr bwMode="auto">
          <a:xfrm>
            <a:off x="152400" y="5775325"/>
            <a:ext cx="853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000">
                <a:solidFill>
                  <a:srgbClr val="0033CC"/>
                </a:solidFill>
              </a:rPr>
              <a:t>The importance of the exploration of</a:t>
            </a:r>
            <a:r>
              <a:rPr lang="en-US" sz="2000"/>
              <a:t> </a:t>
            </a:r>
            <a:r>
              <a:rPr lang="en-US" sz="2000">
                <a:solidFill>
                  <a:srgbClr val="0033CC"/>
                </a:solidFill>
              </a:rPr>
              <a:t>Needham and Arthur was that it ended the trading superiority of the Occaneechi and Spaniards.</a:t>
            </a:r>
          </a:p>
        </p:txBody>
      </p:sp>
      <p:pic>
        <p:nvPicPr>
          <p:cNvPr id="11276" name="Picture 1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7588" y="4054475"/>
            <a:ext cx="2713037" cy="163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277"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38800" y="1912938"/>
            <a:ext cx="3157538" cy="197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2277"/>
                                        </p:tgtEl>
                                        <p:attrNameLst>
                                          <p:attrName>style.visibility</p:attrName>
                                        </p:attrNameLst>
                                      </p:cBhvr>
                                      <p:to>
                                        <p:strVal val="visible"/>
                                      </p:to>
                                    </p:set>
                                    <p:anim calcmode="lin" valueType="num">
                                      <p:cBhvr additive="base">
                                        <p:cTn id="7" dur="500" fill="hold"/>
                                        <p:tgtEl>
                                          <p:spTgt spid="182277"/>
                                        </p:tgtEl>
                                        <p:attrNameLst>
                                          <p:attrName>ppt_x</p:attrName>
                                        </p:attrNameLst>
                                      </p:cBhvr>
                                      <p:tavLst>
                                        <p:tav tm="0">
                                          <p:val>
                                            <p:strVal val="0-#ppt_w/2"/>
                                          </p:val>
                                        </p:tav>
                                        <p:tav tm="100000">
                                          <p:val>
                                            <p:strVal val="#ppt_x"/>
                                          </p:val>
                                        </p:tav>
                                      </p:tavLst>
                                    </p:anim>
                                    <p:anim calcmode="lin" valueType="num">
                                      <p:cBhvr additive="base">
                                        <p:cTn id="8" dur="500" fill="hold"/>
                                        <p:tgtEl>
                                          <p:spTgt spid="18227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82278">
                                            <p:txEl>
                                              <p:pRg st="0" end="0"/>
                                            </p:txEl>
                                          </p:spTgt>
                                        </p:tgtEl>
                                        <p:attrNameLst>
                                          <p:attrName>style.visibility</p:attrName>
                                        </p:attrNameLst>
                                      </p:cBhvr>
                                      <p:to>
                                        <p:strVal val="visible"/>
                                      </p:to>
                                    </p:set>
                                    <p:anim calcmode="lin" valueType="num">
                                      <p:cBhvr additive="base">
                                        <p:cTn id="13" dur="500" fill="hold"/>
                                        <p:tgtEl>
                                          <p:spTgt spid="18227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22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82279">
                                            <p:txEl>
                                              <p:pRg st="0" end="0"/>
                                            </p:txEl>
                                          </p:spTgt>
                                        </p:tgtEl>
                                        <p:attrNameLst>
                                          <p:attrName>style.visibility</p:attrName>
                                        </p:attrNameLst>
                                      </p:cBhvr>
                                      <p:to>
                                        <p:strVal val="visible"/>
                                      </p:to>
                                    </p:set>
                                    <p:anim calcmode="lin" valueType="num">
                                      <p:cBhvr additive="base">
                                        <p:cTn id="19" dur="500" fill="hold"/>
                                        <p:tgtEl>
                                          <p:spTgt spid="18227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22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2280">
                                            <p:txEl>
                                              <p:pRg st="0" end="0"/>
                                            </p:txEl>
                                          </p:spTgt>
                                        </p:tgtEl>
                                        <p:attrNameLst>
                                          <p:attrName>style.visibility</p:attrName>
                                        </p:attrNameLst>
                                      </p:cBhvr>
                                      <p:to>
                                        <p:strVal val="visible"/>
                                      </p:to>
                                    </p:set>
                                    <p:anim calcmode="lin" valueType="num">
                                      <p:cBhvr additive="base">
                                        <p:cTn id="25" dur="500" fill="hold"/>
                                        <p:tgtEl>
                                          <p:spTgt spid="18228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2280">
                                            <p:txEl>
                                              <p:pRg st="0" end="0"/>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9" presetClass="entr" presetSubtype="0" fill="hold" nodeType="afterEffect">
                                  <p:stCondLst>
                                    <p:cond delay="0"/>
                                  </p:stCondLst>
                                  <p:childTnLst>
                                    <p:set>
                                      <p:cBhvr>
                                        <p:cTn id="29" dur="1" fill="hold">
                                          <p:stCondLst>
                                            <p:cond delay="0"/>
                                          </p:stCondLst>
                                        </p:cTn>
                                        <p:tgtEl>
                                          <p:spTgt spid="11276"/>
                                        </p:tgtEl>
                                        <p:attrNameLst>
                                          <p:attrName>style.visibility</p:attrName>
                                        </p:attrNameLst>
                                      </p:cBhvr>
                                      <p:to>
                                        <p:strVal val="visible"/>
                                      </p:to>
                                    </p:set>
                                    <p:animEffect transition="in" filter="dissolve">
                                      <p:cBhvr>
                                        <p:cTn id="30" dur="500"/>
                                        <p:tgtEl>
                                          <p:spTgt spid="1127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182281">
                                            <p:txEl>
                                              <p:pRg st="0" end="0"/>
                                            </p:txEl>
                                          </p:spTgt>
                                        </p:tgtEl>
                                        <p:attrNameLst>
                                          <p:attrName>style.visibility</p:attrName>
                                        </p:attrNameLst>
                                      </p:cBhvr>
                                      <p:to>
                                        <p:strVal val="visible"/>
                                      </p:to>
                                    </p:set>
                                    <p:anim calcmode="lin" valueType="num">
                                      <p:cBhvr additive="base">
                                        <p:cTn id="35" dur="500" fill="hold"/>
                                        <p:tgtEl>
                                          <p:spTgt spid="182281">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82281">
                                            <p:txEl>
                                              <p:pRg st="0" end="0"/>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9" presetClass="entr" presetSubtype="0" fill="hold" nodeType="afterEffect">
                                  <p:stCondLst>
                                    <p:cond delay="0"/>
                                  </p:stCondLst>
                                  <p:childTnLst>
                                    <p:set>
                                      <p:cBhvr>
                                        <p:cTn id="39" dur="1" fill="hold">
                                          <p:stCondLst>
                                            <p:cond delay="0"/>
                                          </p:stCondLst>
                                        </p:cTn>
                                        <p:tgtEl>
                                          <p:spTgt spid="11277"/>
                                        </p:tgtEl>
                                        <p:attrNameLst>
                                          <p:attrName>style.visibility</p:attrName>
                                        </p:attrNameLst>
                                      </p:cBhvr>
                                      <p:to>
                                        <p:strVal val="visible"/>
                                      </p:to>
                                    </p:set>
                                    <p:animEffect transition="in" filter="dissolve">
                                      <p:cBhvr>
                                        <p:cTn id="40" dur="500"/>
                                        <p:tgtEl>
                                          <p:spTgt spid="1127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7" presetClass="entr" presetSubtype="0" fill="hold" nodeType="clickEffect">
                                  <p:stCondLst>
                                    <p:cond delay="0"/>
                                  </p:stCondLst>
                                  <p:iterate type="lt">
                                    <p:tmPct val="50000"/>
                                  </p:iterate>
                                  <p:childTnLst>
                                    <p:set>
                                      <p:cBhvr>
                                        <p:cTn id="44" dur="1" fill="hold">
                                          <p:stCondLst>
                                            <p:cond delay="0"/>
                                          </p:stCondLst>
                                        </p:cTn>
                                        <p:tgtEl>
                                          <p:spTgt spid="182282">
                                            <p:txEl>
                                              <p:pRg st="0" end="0"/>
                                            </p:txEl>
                                          </p:spTgt>
                                        </p:tgtEl>
                                        <p:attrNameLst>
                                          <p:attrName>style.visibility</p:attrName>
                                        </p:attrNameLst>
                                      </p:cBhvr>
                                      <p:to>
                                        <p:strVal val="visible"/>
                                      </p:to>
                                    </p:set>
                                    <p:anim calcmode="discrete" valueType="clr">
                                      <p:cBhvr override="childStyle">
                                        <p:cTn id="45" dur="80"/>
                                        <p:tgtEl>
                                          <p:spTgt spid="18228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82282">
                                            <p:txEl>
                                              <p:pRg st="0" end="0"/>
                                            </p:txEl>
                                          </p:spTgt>
                                        </p:tgtEl>
                                        <p:attrNameLst>
                                          <p:attrName>fillcolor</p:attrName>
                                        </p:attrNameLst>
                                      </p:cBhvr>
                                      <p:tavLst>
                                        <p:tav tm="0">
                                          <p:val>
                                            <p:clrVal>
                                              <a:schemeClr val="accent2"/>
                                            </p:clrVal>
                                          </p:val>
                                        </p:tav>
                                        <p:tav tm="50000">
                                          <p:val>
                                            <p:clrVal>
                                              <a:schemeClr val="hlink"/>
                                            </p:clrVal>
                                          </p:val>
                                        </p:tav>
                                      </p:tavLst>
                                    </p:anim>
                                    <p:set>
                                      <p:cBhvr>
                                        <p:cTn id="47" dur="80"/>
                                        <p:tgtEl>
                                          <p:spTgt spid="18228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7" grpId="0"/>
    </p:bld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6958</TotalTime>
  <Words>1788</Words>
  <Application>Microsoft Macintosh PowerPoint</Application>
  <PresentationFormat>On-screen Show (4:3)</PresentationFormat>
  <Paragraphs>165</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(c) 2019 Clairmont Press,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Virginia: Its Land and People</dc:title>
  <dc:subject>Chapter 8</dc:subject>
  <dc:creator>Vicki Wood</dc:creator>
  <cp:keywords/>
  <dc:description/>
  <cp:lastModifiedBy>Michael Mullins</cp:lastModifiedBy>
  <cp:revision>68</cp:revision>
  <dcterms:created xsi:type="dcterms:W3CDTF">2010-02-10T15:51:41Z</dcterms:created>
  <dcterms:modified xsi:type="dcterms:W3CDTF">2019-06-11T19:13:44Z</dcterms:modified>
  <cp:category/>
</cp:coreProperties>
</file>