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2" r:id="rId3"/>
    <p:sldId id="301" r:id="rId4"/>
    <p:sldId id="298" r:id="rId5"/>
    <p:sldId id="299" r:id="rId6"/>
    <p:sldId id="300" r:id="rId7"/>
    <p:sldId id="291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8"/>
  </p:normalViewPr>
  <p:slideViewPr>
    <p:cSldViewPr snapToGrid="0" snapToObjects="1">
      <p:cViewPr varScale="1">
        <p:scale>
          <a:sx n="117" d="100"/>
          <a:sy n="117" d="100"/>
        </p:scale>
        <p:origin x="384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US</a:t>
            </a:r>
            <a:r>
              <a:rPr lang="en-US" sz="2000" baseline="0" dirty="0"/>
              <a:t> </a:t>
            </a:r>
            <a:r>
              <a:rPr lang="en-US" sz="2000" dirty="0"/>
              <a:t>Consumption of Coal 2014-2020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'[Chart in Microsoft Office PowerPoint]Sheet1'!$B$1</c:f>
              <c:strCache>
                <c:ptCount val="1"/>
                <c:pt idx="0">
                  <c:v>Electric Power Sector</c:v>
                </c:pt>
              </c:strCache>
            </c:strRef>
          </c:tx>
          <c:invertIfNegative val="0"/>
          <c:cat>
            <c:numRef>
              <c:f>'[Chart in Microsoft Office PowerPoint]Sheet1'!$A$2:$A$8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'[Chart in Microsoft Office PowerPoint]Sheet1'!$B$2:$B$8</c:f>
              <c:numCache>
                <c:formatCode>General</c:formatCode>
                <c:ptCount val="7"/>
                <c:pt idx="0">
                  <c:v>851.6</c:v>
                </c:pt>
                <c:pt idx="1">
                  <c:v>738.4</c:v>
                </c:pt>
                <c:pt idx="2">
                  <c:v>678.6</c:v>
                </c:pt>
                <c:pt idx="3">
                  <c:v>665</c:v>
                </c:pt>
                <c:pt idx="4">
                  <c:v>637.5</c:v>
                </c:pt>
                <c:pt idx="5">
                  <c:v>583.4</c:v>
                </c:pt>
                <c:pt idx="6">
                  <c:v>546.9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57-804B-9E27-F1884515256F}"/>
            </c:ext>
          </c:extLst>
        </c:ser>
        <c:ser>
          <c:idx val="1"/>
          <c:order val="1"/>
          <c:tx>
            <c:strRef>
              <c:f>'[Chart in Microsoft Office PowerPoint]Sheet1'!$C$1</c:f>
              <c:strCache>
                <c:ptCount val="1"/>
                <c:pt idx="0">
                  <c:v>Total Consumption</c:v>
                </c:pt>
              </c:strCache>
            </c:strRef>
          </c:tx>
          <c:invertIfNegative val="0"/>
          <c:cat>
            <c:numRef>
              <c:f>'[Chart in Microsoft Office PowerPoint]Sheet1'!$A$2:$A$8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'[Chart in Microsoft Office PowerPoint]Sheet1'!$C$2:$C$8</c:f>
              <c:numCache>
                <c:formatCode>General</c:formatCode>
                <c:ptCount val="7"/>
                <c:pt idx="0">
                  <c:v>66.099999999999994</c:v>
                </c:pt>
                <c:pt idx="1">
                  <c:v>59.7</c:v>
                </c:pt>
                <c:pt idx="2">
                  <c:v>52.1</c:v>
                </c:pt>
                <c:pt idx="3">
                  <c:v>51.9</c:v>
                </c:pt>
                <c:pt idx="4">
                  <c:v>51.7</c:v>
                </c:pt>
                <c:pt idx="5">
                  <c:v>52.4</c:v>
                </c:pt>
                <c:pt idx="6">
                  <c:v>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57-804B-9E27-F18845152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6750760"/>
        <c:axId val="2117849512"/>
      </c:barChart>
      <c:catAx>
        <c:axId val="2106750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17849512"/>
        <c:crosses val="autoZero"/>
        <c:auto val="1"/>
        <c:lblAlgn val="ctr"/>
        <c:lblOffset val="100"/>
        <c:noMultiLvlLbl val="0"/>
      </c:catAx>
      <c:valAx>
        <c:axId val="2117849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 Short Tons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067507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US Consumption of Coal 2014-2020</a:t>
            </a:r>
            <a:endParaRPr lang="en-US" sz="20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'[Chart in Microsoft Office PowerPoint]Sheet1'!$B$1</c:f>
              <c:strCache>
                <c:ptCount val="1"/>
                <c:pt idx="0">
                  <c:v>Electric Power Sector</c:v>
                </c:pt>
              </c:strCache>
            </c:strRef>
          </c:tx>
          <c:invertIfNegative val="0"/>
          <c:cat>
            <c:numRef>
              <c:f>'[Chart in Microsoft Office PowerPoint]Sheet1'!$A$2:$A$8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'[Chart in Microsoft Office PowerPoint]Sheet1'!$B$2:$B$8</c:f>
              <c:numCache>
                <c:formatCode>General</c:formatCode>
                <c:ptCount val="7"/>
                <c:pt idx="0">
                  <c:v>851.6</c:v>
                </c:pt>
                <c:pt idx="1">
                  <c:v>738.4</c:v>
                </c:pt>
                <c:pt idx="2">
                  <c:v>678.6</c:v>
                </c:pt>
                <c:pt idx="3">
                  <c:v>665</c:v>
                </c:pt>
                <c:pt idx="4">
                  <c:v>637.5</c:v>
                </c:pt>
                <c:pt idx="5">
                  <c:v>583.4</c:v>
                </c:pt>
                <c:pt idx="6">
                  <c:v>546.9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6-474B-AC23-160910FE1FAF}"/>
            </c:ext>
          </c:extLst>
        </c:ser>
        <c:ser>
          <c:idx val="1"/>
          <c:order val="1"/>
          <c:tx>
            <c:strRef>
              <c:f>'[Chart in Microsoft Office PowerPoint]Sheet1'!$C$1</c:f>
              <c:strCache>
                <c:ptCount val="1"/>
                <c:pt idx="0">
                  <c:v>Total Consumption</c:v>
                </c:pt>
              </c:strCache>
            </c:strRef>
          </c:tx>
          <c:invertIfNegative val="0"/>
          <c:cat>
            <c:numRef>
              <c:f>'[Chart in Microsoft Office PowerPoint]Sheet1'!$A$2:$A$8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'[Chart in Microsoft Office PowerPoint]Sheet1'!$C$2:$C$8</c:f>
              <c:numCache>
                <c:formatCode>General</c:formatCode>
                <c:ptCount val="7"/>
                <c:pt idx="0">
                  <c:v>66.099999999999994</c:v>
                </c:pt>
                <c:pt idx="1">
                  <c:v>59.7</c:v>
                </c:pt>
                <c:pt idx="2">
                  <c:v>52.1</c:v>
                </c:pt>
                <c:pt idx="3">
                  <c:v>51.9</c:v>
                </c:pt>
                <c:pt idx="4">
                  <c:v>51.7</c:v>
                </c:pt>
                <c:pt idx="5">
                  <c:v>52.4</c:v>
                </c:pt>
                <c:pt idx="6">
                  <c:v>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96-474B-AC23-160910FE1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5247800"/>
        <c:axId val="2088605848"/>
      </c:barChart>
      <c:catAx>
        <c:axId val="2085247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88605848"/>
        <c:crosses val="autoZero"/>
        <c:auto val="1"/>
        <c:lblAlgn val="ctr"/>
        <c:lblOffset val="100"/>
        <c:noMultiLvlLbl val="0"/>
      </c:catAx>
      <c:valAx>
        <c:axId val="2088605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 Short Tons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85247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US Consumption of Coal 2014-2020</a:t>
            </a:r>
            <a:endParaRPr lang="en-US" sz="20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'[Chart in Microsoft Office PowerPoint]Sheet1'!$B$1</c:f>
              <c:strCache>
                <c:ptCount val="1"/>
                <c:pt idx="0">
                  <c:v>Electric Power Sector</c:v>
                </c:pt>
              </c:strCache>
            </c:strRef>
          </c:tx>
          <c:invertIfNegative val="0"/>
          <c:cat>
            <c:numRef>
              <c:f>'[Chart in Microsoft Office PowerPoint]Sheet1'!$A$2:$A$8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'[Chart in Microsoft Office PowerPoint]Sheet1'!$B$2:$B$8</c:f>
              <c:numCache>
                <c:formatCode>General</c:formatCode>
                <c:ptCount val="7"/>
                <c:pt idx="0">
                  <c:v>851.6</c:v>
                </c:pt>
                <c:pt idx="1">
                  <c:v>738.4</c:v>
                </c:pt>
                <c:pt idx="2">
                  <c:v>678.6</c:v>
                </c:pt>
                <c:pt idx="3">
                  <c:v>665</c:v>
                </c:pt>
                <c:pt idx="4">
                  <c:v>637.5</c:v>
                </c:pt>
                <c:pt idx="5">
                  <c:v>583.4</c:v>
                </c:pt>
                <c:pt idx="6">
                  <c:v>546.9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3A-5847-9F1E-D2F16FC27B61}"/>
            </c:ext>
          </c:extLst>
        </c:ser>
        <c:ser>
          <c:idx val="1"/>
          <c:order val="1"/>
          <c:tx>
            <c:strRef>
              <c:f>'[Chart in Microsoft Office PowerPoint]Sheet1'!$C$1</c:f>
              <c:strCache>
                <c:ptCount val="1"/>
                <c:pt idx="0">
                  <c:v>Total Consumption</c:v>
                </c:pt>
              </c:strCache>
            </c:strRef>
          </c:tx>
          <c:invertIfNegative val="0"/>
          <c:cat>
            <c:numRef>
              <c:f>'[Chart in Microsoft Office PowerPoint]Sheet1'!$A$2:$A$8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'[Chart in Microsoft Office PowerPoint]Sheet1'!$C$2:$C$8</c:f>
              <c:numCache>
                <c:formatCode>General</c:formatCode>
                <c:ptCount val="7"/>
                <c:pt idx="0">
                  <c:v>66.099999999999994</c:v>
                </c:pt>
                <c:pt idx="1">
                  <c:v>59.7</c:v>
                </c:pt>
                <c:pt idx="2">
                  <c:v>52.1</c:v>
                </c:pt>
                <c:pt idx="3">
                  <c:v>51.9</c:v>
                </c:pt>
                <c:pt idx="4">
                  <c:v>51.7</c:v>
                </c:pt>
                <c:pt idx="5">
                  <c:v>52.4</c:v>
                </c:pt>
                <c:pt idx="6">
                  <c:v>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3A-5847-9F1E-D2F16FC27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4858488"/>
        <c:axId val="2084846280"/>
      </c:barChart>
      <c:catAx>
        <c:axId val="2084858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84846280"/>
        <c:crosses val="autoZero"/>
        <c:auto val="1"/>
        <c:lblAlgn val="ctr"/>
        <c:lblOffset val="100"/>
        <c:noMultiLvlLbl val="0"/>
      </c:catAx>
      <c:valAx>
        <c:axId val="20848462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 Short Tons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84858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US Consumption of Coal 2014-2020</a:t>
            </a:r>
            <a:endParaRPr lang="en-US" sz="20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'[Chart in Microsoft Office PowerPoint]Sheet1'!$B$1</c:f>
              <c:strCache>
                <c:ptCount val="1"/>
                <c:pt idx="0">
                  <c:v>Electric Power Sector</c:v>
                </c:pt>
              </c:strCache>
            </c:strRef>
          </c:tx>
          <c:invertIfNegative val="0"/>
          <c:cat>
            <c:numRef>
              <c:f>'[Chart in Microsoft Office PowerPoint]Sheet1'!$A$2:$A$8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'[Chart in Microsoft Office PowerPoint]Sheet1'!$B$2:$B$8</c:f>
              <c:numCache>
                <c:formatCode>General</c:formatCode>
                <c:ptCount val="7"/>
                <c:pt idx="0">
                  <c:v>851.6</c:v>
                </c:pt>
                <c:pt idx="1">
                  <c:v>738.4</c:v>
                </c:pt>
                <c:pt idx="2">
                  <c:v>678.6</c:v>
                </c:pt>
                <c:pt idx="3">
                  <c:v>665</c:v>
                </c:pt>
                <c:pt idx="4">
                  <c:v>637.5</c:v>
                </c:pt>
                <c:pt idx="5">
                  <c:v>583.4</c:v>
                </c:pt>
                <c:pt idx="6">
                  <c:v>546.9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9E-384C-B450-E45C79DB6733}"/>
            </c:ext>
          </c:extLst>
        </c:ser>
        <c:ser>
          <c:idx val="1"/>
          <c:order val="1"/>
          <c:tx>
            <c:strRef>
              <c:f>'[Chart in Microsoft Office PowerPoint]Sheet1'!$C$1</c:f>
              <c:strCache>
                <c:ptCount val="1"/>
                <c:pt idx="0">
                  <c:v>Total Consumption</c:v>
                </c:pt>
              </c:strCache>
            </c:strRef>
          </c:tx>
          <c:invertIfNegative val="0"/>
          <c:cat>
            <c:numRef>
              <c:f>'[Chart in Microsoft Office PowerPoint]Sheet1'!$A$2:$A$8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'[Chart in Microsoft Office PowerPoint]Sheet1'!$C$2:$C$8</c:f>
              <c:numCache>
                <c:formatCode>General</c:formatCode>
                <c:ptCount val="7"/>
                <c:pt idx="0">
                  <c:v>66.099999999999994</c:v>
                </c:pt>
                <c:pt idx="1">
                  <c:v>59.7</c:v>
                </c:pt>
                <c:pt idx="2">
                  <c:v>52.1</c:v>
                </c:pt>
                <c:pt idx="3">
                  <c:v>51.9</c:v>
                </c:pt>
                <c:pt idx="4">
                  <c:v>51.7</c:v>
                </c:pt>
                <c:pt idx="5">
                  <c:v>52.4</c:v>
                </c:pt>
                <c:pt idx="6">
                  <c:v>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9E-384C-B450-E45C79DB6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4621128"/>
        <c:axId val="2117816040"/>
      </c:barChart>
      <c:catAx>
        <c:axId val="2084621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17816040"/>
        <c:crosses val="autoZero"/>
        <c:auto val="1"/>
        <c:lblAlgn val="ctr"/>
        <c:lblOffset val="100"/>
        <c:noMultiLvlLbl val="0"/>
      </c:catAx>
      <c:valAx>
        <c:axId val="2117816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 Short Tons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846211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US Consumption of Coal 2014-2020</a:t>
            </a:r>
            <a:endParaRPr lang="en-US" sz="20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'[Chart in Microsoft Office PowerPoint]Sheet1'!$B$1</c:f>
              <c:strCache>
                <c:ptCount val="1"/>
                <c:pt idx="0">
                  <c:v>Electric Power Sector</c:v>
                </c:pt>
              </c:strCache>
            </c:strRef>
          </c:tx>
          <c:invertIfNegative val="0"/>
          <c:cat>
            <c:numRef>
              <c:f>'[Chart in Microsoft Office PowerPoint]Sheet1'!$A$2:$A$8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'[Chart in Microsoft Office PowerPoint]Sheet1'!$B$2:$B$8</c:f>
              <c:numCache>
                <c:formatCode>General</c:formatCode>
                <c:ptCount val="7"/>
                <c:pt idx="0">
                  <c:v>851.6</c:v>
                </c:pt>
                <c:pt idx="1">
                  <c:v>738.4</c:v>
                </c:pt>
                <c:pt idx="2">
                  <c:v>678.6</c:v>
                </c:pt>
                <c:pt idx="3">
                  <c:v>665</c:v>
                </c:pt>
                <c:pt idx="4">
                  <c:v>637.5</c:v>
                </c:pt>
                <c:pt idx="5">
                  <c:v>583.4</c:v>
                </c:pt>
                <c:pt idx="6">
                  <c:v>546.9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7-FC4B-B5FE-8DF1536AE8B1}"/>
            </c:ext>
          </c:extLst>
        </c:ser>
        <c:ser>
          <c:idx val="1"/>
          <c:order val="1"/>
          <c:tx>
            <c:strRef>
              <c:f>'[Chart in Microsoft Office PowerPoint]Sheet1'!$C$1</c:f>
              <c:strCache>
                <c:ptCount val="1"/>
                <c:pt idx="0">
                  <c:v>Total Consumption</c:v>
                </c:pt>
              </c:strCache>
            </c:strRef>
          </c:tx>
          <c:invertIfNegative val="0"/>
          <c:cat>
            <c:numRef>
              <c:f>'[Chart in Microsoft Office PowerPoint]Sheet1'!$A$2:$A$8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'[Chart in Microsoft Office PowerPoint]Sheet1'!$C$2:$C$8</c:f>
              <c:numCache>
                <c:formatCode>General</c:formatCode>
                <c:ptCount val="7"/>
                <c:pt idx="0">
                  <c:v>66.099999999999994</c:v>
                </c:pt>
                <c:pt idx="1">
                  <c:v>59.7</c:v>
                </c:pt>
                <c:pt idx="2">
                  <c:v>52.1</c:v>
                </c:pt>
                <c:pt idx="3">
                  <c:v>51.9</c:v>
                </c:pt>
                <c:pt idx="4">
                  <c:v>51.7</c:v>
                </c:pt>
                <c:pt idx="5">
                  <c:v>52.4</c:v>
                </c:pt>
                <c:pt idx="6">
                  <c:v>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97-FC4B-B5FE-8DF1536AE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1175864"/>
        <c:axId val="2023717848"/>
      </c:barChart>
      <c:catAx>
        <c:axId val="2111175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23717848"/>
        <c:crosses val="autoZero"/>
        <c:auto val="1"/>
        <c:lblAlgn val="ctr"/>
        <c:lblOffset val="100"/>
        <c:noMultiLvlLbl val="0"/>
      </c:catAx>
      <c:valAx>
        <c:axId val="2023717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 Short Tons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111758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the graph is to show the amount of coal</a:t>
            </a:r>
            <a:r>
              <a:rPr lang="en-US" baseline="0" dirty="0"/>
              <a:t> consumed in the United States between 2014-2020.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3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Roughly</a:t>
            </a:r>
            <a:r>
              <a:rPr lang="en-US" baseline="0" dirty="0"/>
              <a:t> 925 million short tons; roughly 720 million short tons.</a:t>
            </a:r>
            <a:br>
              <a:rPr lang="en-US" baseline="0" dirty="0"/>
            </a:br>
            <a:r>
              <a:rPr lang="en-US" baseline="0" dirty="0"/>
              <a:t>Roughly 850 million short tons; roughly 650 million short tons.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3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electric power</a:t>
            </a:r>
            <a:r>
              <a:rPr lang="en-US" baseline="0" dirty="0"/>
              <a:t> sector consumes a vast majority of the total consumed coal in the United States.</a:t>
            </a:r>
            <a:br>
              <a:rPr lang="en-US" baseline="0" dirty="0"/>
            </a:br>
            <a:r>
              <a:rPr lang="en-US" baseline="0" dirty="0"/>
              <a:t>The electric power sector is reducing the amount of coal it consumes, which in turn lowers the total consumption.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31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Answers</a:t>
            </a:r>
            <a:r>
              <a:rPr lang="en-US" baseline="0" dirty="0"/>
              <a:t> may vary, but should mention the shift towards cleaner energy sources over the past years, such as wind, solar, and hydroelectric power.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3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Answers</a:t>
            </a:r>
            <a:r>
              <a:rPr lang="en-US" baseline="0" dirty="0"/>
              <a:t> will vary (should mention less pollution as well as more locations for installments of clean energy devices); answers will vary (it will put many people who work in the coal industry out of business and out of a job)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3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4451579"/>
            <a:ext cx="9141246" cy="1292662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3400" b="1" dirty="0">
                <a:ln w="3175">
                  <a:solidFill>
                    <a:schemeClr val="tx1"/>
                  </a:solidFill>
                </a:ln>
              </a:rPr>
              <a:t>Graphs/Charts 1: Projections of Coal Power</a:t>
            </a:r>
            <a:endParaRPr sz="3400" b="1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201</a:t>
            </a:r>
            <a:r>
              <a:rPr lang="en-US" dirty="0"/>
              <a:t>8</a:t>
            </a:r>
            <a:r>
              <a:rPr dirty="0"/>
              <a:t> Clairmont Press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-17413"/>
            <a:ext cx="8229600" cy="782277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Question 1: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878105"/>
            <a:ext cx="8229600" cy="578258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is the purpose of this chart?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/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2</a:t>
            </a:fld>
            <a:endParaRPr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852604"/>
              </p:ext>
            </p:extLst>
          </p:nvPr>
        </p:nvGraphicFramePr>
        <p:xfrm>
          <a:off x="1238250" y="1035050"/>
          <a:ext cx="6667500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19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2277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Question 2: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822950"/>
            <a:ext cx="8229600" cy="633413"/>
          </a:xfrm>
        </p:spPr>
        <p:txBody>
          <a:bodyPr>
            <a:normAutofit lnSpcReduction="10000"/>
          </a:bodyPr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About how much coal was consumed by the United States in 2014? What about 2017?</a:t>
            </a:r>
          </a:p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About how much coal did the electric power sector consume in these years?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/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3</a:t>
            </a:fld>
            <a:endParaRPr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547598"/>
              </p:ext>
            </p:extLst>
          </p:nvPr>
        </p:nvGraphicFramePr>
        <p:xfrm>
          <a:off x="1238250" y="1035050"/>
          <a:ext cx="6667500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8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2277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Question 3: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633658"/>
            <a:ext cx="8229600" cy="894141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do the values suggest about the relationship between the electric power sector and the total consumption of coal in the United States? </a:t>
            </a:r>
          </a:p>
          <a:p>
            <a:pPr marL="0" lvl="1" indent="0"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can be said about this relationship as the years go on?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/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4</a:t>
            </a:fld>
            <a:endParaRPr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735983"/>
              </p:ext>
            </p:extLst>
          </p:nvPr>
        </p:nvGraphicFramePr>
        <p:xfrm>
          <a:off x="1238250" y="1035050"/>
          <a:ext cx="6667500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693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2277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Question 4: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728229"/>
            <a:ext cx="8229600" cy="728134"/>
          </a:xfrm>
        </p:spPr>
        <p:txBody>
          <a:bodyPr>
            <a:normAutofit/>
          </a:bodyPr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are some reasons that this chart could be showing a decline in coal consumption in the United States?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/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5</a:t>
            </a:fld>
            <a:endParaRPr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133713"/>
              </p:ext>
            </p:extLst>
          </p:nvPr>
        </p:nvGraphicFramePr>
        <p:xfrm>
          <a:off x="1238250" y="1035050"/>
          <a:ext cx="6667500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8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2277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Question 5: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728229"/>
            <a:ext cx="8229600" cy="72813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How is this transition to cleaner fuel sources a positive change? What are some reasons it could be considered a negative change?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/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6</a:t>
            </a:fld>
            <a:endParaRPr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713617"/>
              </p:ext>
            </p:extLst>
          </p:nvPr>
        </p:nvGraphicFramePr>
        <p:xfrm>
          <a:off x="1238250" y="1035050"/>
          <a:ext cx="6667500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8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dirty="0"/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dirty="0"/>
              <a:t>Title Slide</a:t>
            </a:r>
            <a:r>
              <a:rPr lang="en-US" dirty="0"/>
              <a:t>: General “Stonewall” Jackson, by</a:t>
            </a:r>
            <a:r>
              <a:rPr dirty="0"/>
              <a:t> </a:t>
            </a:r>
            <a:r>
              <a:rPr lang="en-US" dirty="0"/>
              <a:t>Snoopywv, Uploaded 20 June 2009</a:t>
            </a:r>
            <a:r>
              <a:rPr dirty="0"/>
              <a:t>, Wikimedia Commons;</a:t>
            </a:r>
            <a:endParaRPr lang="en-US" dirty="0"/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dirty="0"/>
              <a:t>End Slide: </a:t>
            </a:r>
            <a:r>
              <a:rPr lang="en-US" dirty="0"/>
              <a:t>Glade Creek Grist Mill, by Gabor Eszes, Uploaded 29 April 2006, Wikimedia Commons</a:t>
            </a:r>
            <a:endParaRPr dirty="0"/>
          </a:p>
        </p:txBody>
      </p:sp>
      <p:sp>
        <p:nvSpPr>
          <p:cNvPr id="208" name="Shape 208"/>
          <p:cNvSpPr/>
          <p:nvPr/>
        </p:nvSpPr>
        <p:spPr>
          <a:xfrm>
            <a:off x="7049577" y="6081365"/>
            <a:ext cx="20574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" i="1">
                <a:solidFill>
                  <a:srgbClr val="80808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400" dirty="0"/>
              <a:t>Glade Creek Grist Mill</a:t>
            </a:r>
            <a:endParaRPr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1" animBg="1" advAuto="0"/>
      <p:bldP spid="208" grpId="2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373</Words>
  <Application>Microsoft Macintosh PowerPoint</Application>
  <PresentationFormat>On-screen Show (4:3)</PresentationFormat>
  <Paragraphs>47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Question 1:</vt:lpstr>
      <vt:lpstr>Question 2:</vt:lpstr>
      <vt:lpstr>Question 3:</vt:lpstr>
      <vt:lpstr>Question 4:</vt:lpstr>
      <vt:lpstr>Question 5: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57</cp:revision>
  <dcterms:modified xsi:type="dcterms:W3CDTF">2019-03-06T22:29:35Z</dcterms:modified>
</cp:coreProperties>
</file>