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0" r:id="rId1"/>
  </p:sldMasterIdLst>
  <p:notesMasterIdLst>
    <p:notesMasterId r:id="rId7"/>
  </p:notesMasterIdLst>
  <p:sldIdLst>
    <p:sldId id="256" r:id="rId2"/>
    <p:sldId id="259" r:id="rId3"/>
    <p:sldId id="262" r:id="rId4"/>
    <p:sldId id="263" r:id="rId5"/>
    <p:sldId id="258" r:id="rId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690"/>
    <p:restoredTop sz="82887"/>
  </p:normalViewPr>
  <p:slideViewPr>
    <p:cSldViewPr snapToGrid="0">
      <p:cViewPr varScale="1">
        <p:scale>
          <a:sx n="87" d="100"/>
          <a:sy n="87" d="100"/>
        </p:scale>
        <p:origin x="2048" y="49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737DAB-597A-6245-AD4E-5232EF7B64E3}" type="datetimeFigureOut">
              <a:rPr lang="en-US" smtClean="0"/>
              <a:t>6/29/25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24A4BA-6F3C-DE41-BD2B-44EE0949FA88}" type="slidenum">
              <a:rPr lang="en-US" smtClean="0"/>
              <a:t>‹#›</a:t>
            </a:fld>
            <a:endParaRPr lang="en-US" dirty="0"/>
          </a:p>
        </p:txBody>
      </p:sp>
    </p:spTree>
    <p:extLst>
      <p:ext uri="{BB962C8B-B14F-4D97-AF65-F5344CB8AC3E}">
        <p14:creationId xmlns:p14="http://schemas.microsoft.com/office/powerpoint/2010/main" val="14191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the Smart Skills directions on the Teacher Tech Website for </a:t>
            </a:r>
            <a:r>
              <a:rPr lang="en-US" i="1" dirty="0"/>
              <a:t>West Virginia: Our Beautiful Home</a:t>
            </a:r>
            <a:r>
              <a:rPr lang="en-US" i="0" dirty="0"/>
              <a:t> for teaching suggestions. </a:t>
            </a:r>
          </a:p>
          <a:p>
            <a:endParaRPr lang="en-US" i="0" dirty="0"/>
          </a:p>
          <a:p>
            <a:r>
              <a:rPr lang="en-US" dirty="0"/>
              <a:t>Teacher notes and answers will display in this space. </a:t>
            </a:r>
          </a:p>
        </p:txBody>
      </p:sp>
      <p:sp>
        <p:nvSpPr>
          <p:cNvPr id="4" name="Slide Number Placeholder 3"/>
          <p:cNvSpPr>
            <a:spLocks noGrp="1"/>
          </p:cNvSpPr>
          <p:nvPr>
            <p:ph type="sldNum" sz="quarter" idx="5"/>
          </p:nvPr>
        </p:nvSpPr>
        <p:spPr/>
        <p:txBody>
          <a:bodyPr/>
          <a:lstStyle/>
          <a:p>
            <a:fld id="{BE24A4BA-6F3C-DE41-BD2B-44EE0949FA88}" type="slidenum">
              <a:rPr lang="en-US" smtClean="0"/>
              <a:t>1</a:t>
            </a:fld>
            <a:endParaRPr lang="en-US" dirty="0"/>
          </a:p>
        </p:txBody>
      </p:sp>
    </p:spTree>
    <p:extLst>
      <p:ext uri="{BB962C8B-B14F-4D97-AF65-F5344CB8AC3E}">
        <p14:creationId xmlns:p14="http://schemas.microsoft.com/office/powerpoint/2010/main" val="2368155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2</a:t>
            </a:fld>
            <a:endParaRPr lang="en-US" dirty="0"/>
          </a:p>
        </p:txBody>
      </p:sp>
    </p:spTree>
    <p:extLst>
      <p:ext uri="{BB962C8B-B14F-4D97-AF65-F5344CB8AC3E}">
        <p14:creationId xmlns:p14="http://schemas.microsoft.com/office/powerpoint/2010/main" val="527769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86744-82AC-BAFF-687F-CF70D7789F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FCB031-2BE8-D1D9-6CFA-B407B06192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99DD5F-6989-2446-966D-7F47C7D6BD14}"/>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B7B8C1ED-EB88-A32A-55E4-E406CD259149}"/>
              </a:ext>
            </a:extLst>
          </p:cNvPr>
          <p:cNvSpPr>
            <a:spLocks noGrp="1"/>
          </p:cNvSpPr>
          <p:nvPr>
            <p:ph type="sldNum" sz="quarter" idx="5"/>
          </p:nvPr>
        </p:nvSpPr>
        <p:spPr/>
        <p:txBody>
          <a:bodyPr/>
          <a:lstStyle/>
          <a:p>
            <a:fld id="{BE24A4BA-6F3C-DE41-BD2B-44EE0949FA88}" type="slidenum">
              <a:rPr lang="en-US" smtClean="0"/>
              <a:t>3</a:t>
            </a:fld>
            <a:endParaRPr lang="en-US" dirty="0"/>
          </a:p>
        </p:txBody>
      </p:sp>
    </p:spTree>
    <p:extLst>
      <p:ext uri="{BB962C8B-B14F-4D97-AF65-F5344CB8AC3E}">
        <p14:creationId xmlns:p14="http://schemas.microsoft.com/office/powerpoint/2010/main" val="2202392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2FE9B-F78E-F200-2902-B4B4A711D1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4595E1-8357-A3AA-5061-B3B3909BD7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0391AA-9A1F-6EA0-A603-D551754680CD}"/>
              </a:ext>
            </a:extLst>
          </p:cNvPr>
          <p:cNvSpPr>
            <a:spLocks noGrp="1"/>
          </p:cNvSpPr>
          <p:nvPr>
            <p:ph type="body" idx="1"/>
          </p:nvPr>
        </p:nvSpPr>
        <p:spPr/>
        <p:txBody>
          <a:bodyPr/>
          <a:lstStyle/>
          <a:p>
            <a:endParaRPr lang="en-US" dirty="0"/>
          </a:p>
          <a:p>
            <a:endParaRPr lang="en-US" dirty="0"/>
          </a:p>
        </p:txBody>
      </p:sp>
      <p:sp>
        <p:nvSpPr>
          <p:cNvPr id="4" name="Slide Number Placeholder 3">
            <a:extLst>
              <a:ext uri="{FF2B5EF4-FFF2-40B4-BE49-F238E27FC236}">
                <a16:creationId xmlns:a16="http://schemas.microsoft.com/office/drawing/2014/main" id="{1A9210D0-6648-FEAB-C64F-522BF93D7AFB}"/>
              </a:ext>
            </a:extLst>
          </p:cNvPr>
          <p:cNvSpPr>
            <a:spLocks noGrp="1"/>
          </p:cNvSpPr>
          <p:nvPr>
            <p:ph type="sldNum" sz="quarter" idx="5"/>
          </p:nvPr>
        </p:nvSpPr>
        <p:spPr/>
        <p:txBody>
          <a:bodyPr/>
          <a:lstStyle/>
          <a:p>
            <a:fld id="{BE24A4BA-6F3C-DE41-BD2B-44EE0949FA88}" type="slidenum">
              <a:rPr lang="en-US" smtClean="0"/>
              <a:t>4</a:t>
            </a:fld>
            <a:endParaRPr lang="en-US" dirty="0"/>
          </a:p>
        </p:txBody>
      </p:sp>
    </p:spTree>
    <p:extLst>
      <p:ext uri="{BB962C8B-B14F-4D97-AF65-F5344CB8AC3E}">
        <p14:creationId xmlns:p14="http://schemas.microsoft.com/office/powerpoint/2010/main" val="881077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5</a:t>
            </a:fld>
            <a:endParaRPr lang="en-US" dirty="0"/>
          </a:p>
        </p:txBody>
      </p:sp>
    </p:spTree>
    <p:extLst>
      <p:ext uri="{BB962C8B-B14F-4D97-AF65-F5344CB8AC3E}">
        <p14:creationId xmlns:p14="http://schemas.microsoft.com/office/powerpoint/2010/main" val="27234033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E2DBC60F-F21C-6B41-9401-FA27236B0017}" type="datetime1">
              <a:rPr lang="en-US" smtClean="0"/>
              <a:t>6/29/25</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r>
              <a:rPr lang="en-US" dirty="0"/>
              <a:t>©Clairmont Press, Inc. </a:t>
            </a:r>
          </a:p>
        </p:txBody>
      </p:sp>
      <p:sp>
        <p:nvSpPr>
          <p:cNvPr id="6" name="Slide Number Placeholder 5"/>
          <p:cNvSpPr>
            <a:spLocks noGrp="1"/>
          </p:cNvSpPr>
          <p:nvPr>
            <p:ph type="sldNum" sz="quarter" idx="12"/>
          </p:nvPr>
        </p:nvSpPr>
        <p:spPr>
          <a:xfrm>
            <a:off x="8077200" y="1430866"/>
            <a:ext cx="2743200" cy="365125"/>
          </a:xfrm>
        </p:spPr>
        <p:txBody>
          <a:bodyPr/>
          <a:lstStyle/>
          <a:p>
            <a:fld id="{976C402E-B1C0-B342-B143-8B01E77D075E}" type="slidenum">
              <a:rPr lang="en-US" smtClean="0"/>
              <a:t>‹#›</a:t>
            </a:fld>
            <a:endParaRPr lang="en-US" dirty="0"/>
          </a:p>
        </p:txBody>
      </p:sp>
      <p:sp>
        <p:nvSpPr>
          <p:cNvPr id="9" name="TextBox 8">
            <a:extLst>
              <a:ext uri="{FF2B5EF4-FFF2-40B4-BE49-F238E27FC236}">
                <a16:creationId xmlns:a16="http://schemas.microsoft.com/office/drawing/2014/main" id="{8808D26F-4A15-7A3B-29F5-DF8B46497BE0}"/>
              </a:ext>
            </a:extLst>
          </p:cNvPr>
          <p:cNvSpPr txBox="1"/>
          <p:nvPr userDrawn="1"/>
        </p:nvSpPr>
        <p:spPr>
          <a:xfrm>
            <a:off x="200278" y="6488668"/>
            <a:ext cx="6097348" cy="246221"/>
          </a:xfrm>
          <a:prstGeom prst="rect">
            <a:avLst/>
          </a:prstGeom>
          <a:noFill/>
        </p:spPr>
        <p:txBody>
          <a:bodyPr wrap="square">
            <a:spAutoFit/>
          </a:bodyPr>
          <a:lstStyle/>
          <a:p>
            <a:r>
              <a:rPr lang="en-US" sz="1000" b="1" dirty="0"/>
              <a:t> </a:t>
            </a:r>
            <a:r>
              <a:rPr lang="en-US" sz="1000" b="1" dirty="0">
                <a:solidFill>
                  <a:schemeClr val="bg1"/>
                </a:solidFill>
              </a:rPr>
              <a:t>©Clairmont Press, Inc. </a:t>
            </a:r>
            <a:endParaRPr lang="en-US" sz="1000" b="1" dirty="0"/>
          </a:p>
        </p:txBody>
      </p:sp>
    </p:spTree>
    <p:extLst>
      <p:ext uri="{BB962C8B-B14F-4D97-AF65-F5344CB8AC3E}">
        <p14:creationId xmlns:p14="http://schemas.microsoft.com/office/powerpoint/2010/main" val="167525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169289-1BA7-424F-B9C5-7D0862685863}" type="datetime1">
              <a:rPr lang="en-US" smtClean="0"/>
              <a:t>6/29/25</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©Clairmont Press, Inc. </a:t>
            </a:r>
          </a:p>
        </p:txBody>
      </p:sp>
      <p:sp>
        <p:nvSpPr>
          <p:cNvPr id="6" name="Slide Number Placeholder 5"/>
          <p:cNvSpPr>
            <a:spLocks noGrp="1"/>
          </p:cNvSpPr>
          <p:nvPr>
            <p:ph type="sldNum" sz="quarter" idx="12"/>
          </p:nvPr>
        </p:nvSpPr>
        <p:spPr/>
        <p:txBody>
          <a:bodyPr/>
          <a:lstStyle/>
          <a:p>
            <a:fld id="{976C402E-B1C0-B342-B143-8B01E77D075E}" type="slidenum">
              <a:rPr lang="en-US" smtClean="0"/>
              <a:t>‹#›</a:t>
            </a:fld>
            <a:endParaRPr lang="en-US" dirty="0"/>
          </a:p>
        </p:txBody>
      </p:sp>
      <p:pic>
        <p:nvPicPr>
          <p:cNvPr id="7" name="Picture 6" descr="A flag with a blue border&#10;&#10;AI-generated content may be incorrect.">
            <a:extLst>
              <a:ext uri="{FF2B5EF4-FFF2-40B4-BE49-F238E27FC236}">
                <a16:creationId xmlns:a16="http://schemas.microsoft.com/office/drawing/2014/main" id="{058634D9-9F6F-7B07-5DCE-5DC6FD84D96A}"/>
              </a:ext>
            </a:extLst>
          </p:cNvPr>
          <p:cNvPicPr>
            <a:picLocks noChangeAspect="1"/>
          </p:cNvPicPr>
          <p:nvPr userDrawn="1"/>
        </p:nvPicPr>
        <p:blipFill>
          <a:blip r:embed="rId2"/>
          <a:stretch>
            <a:fillRect/>
          </a:stretch>
        </p:blipFill>
        <p:spPr>
          <a:xfrm>
            <a:off x="685800" y="6099958"/>
            <a:ext cx="608495" cy="320260"/>
          </a:xfrm>
          <a:prstGeom prst="rect">
            <a:avLst/>
          </a:prstGeom>
        </p:spPr>
      </p:pic>
    </p:spTree>
    <p:extLst>
      <p:ext uri="{BB962C8B-B14F-4D97-AF65-F5344CB8AC3E}">
        <p14:creationId xmlns:p14="http://schemas.microsoft.com/office/powerpoint/2010/main" val="392007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alphaModFix amt="28292"/>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996D4BF-E760-AB47-B626-07C36D0A0C06}" type="datetime1">
              <a:rPr lang="en-US" smtClean="0"/>
              <a:t>6/29/25</a:t>
            </a:fld>
            <a:endParaRPr lang="en-US" dirty="0"/>
          </a:p>
        </p:txBody>
      </p:sp>
      <p:sp>
        <p:nvSpPr>
          <p:cNvPr id="6" name="Footer Placeholder 5"/>
          <p:cNvSpPr>
            <a:spLocks noGrp="1"/>
          </p:cNvSpPr>
          <p:nvPr>
            <p:ph type="ftr" sz="quarter" idx="11"/>
          </p:nvPr>
        </p:nvSpPr>
        <p:spPr/>
        <p:txBody>
          <a:bodyPr/>
          <a:lstStyle>
            <a:lvl1pPr>
              <a:defRPr>
                <a:solidFill>
                  <a:schemeClr val="tx1"/>
                </a:solidFill>
              </a:defRPr>
            </a:lvl1pPr>
          </a:lstStyle>
          <a:p>
            <a:r>
              <a:rPr lang="en-US" dirty="0"/>
              <a:t>©Clairmont Press, Inc. </a:t>
            </a:r>
          </a:p>
        </p:txBody>
      </p:sp>
      <p:sp>
        <p:nvSpPr>
          <p:cNvPr id="7" name="Slide Number Placeholder 6"/>
          <p:cNvSpPr>
            <a:spLocks noGrp="1"/>
          </p:cNvSpPr>
          <p:nvPr>
            <p:ph type="sldNum" sz="quarter" idx="12"/>
          </p:nvPr>
        </p:nvSpPr>
        <p:spPr/>
        <p:txBody>
          <a:bodyPr/>
          <a:lstStyle/>
          <a:p>
            <a:fld id="{976C402E-B1C0-B342-B143-8B01E77D075E}" type="slidenum">
              <a:rPr lang="en-US" smtClean="0"/>
              <a:t>‹#›</a:t>
            </a:fld>
            <a:endParaRPr lang="en-US" dirty="0"/>
          </a:p>
        </p:txBody>
      </p:sp>
      <p:pic>
        <p:nvPicPr>
          <p:cNvPr id="11" name="Picture 10" descr="A flag with a blue border&#10;&#10;AI-generated content may be incorrect.">
            <a:extLst>
              <a:ext uri="{FF2B5EF4-FFF2-40B4-BE49-F238E27FC236}">
                <a16:creationId xmlns:a16="http://schemas.microsoft.com/office/drawing/2014/main" id="{1149CCA8-C5E8-78A9-C8A7-B23751CB9593}"/>
              </a:ext>
            </a:extLst>
          </p:cNvPr>
          <p:cNvPicPr>
            <a:picLocks noChangeAspect="1"/>
          </p:cNvPicPr>
          <p:nvPr userDrawn="1"/>
        </p:nvPicPr>
        <p:blipFill>
          <a:blip r:embed="rId3"/>
          <a:stretch>
            <a:fillRect/>
          </a:stretch>
        </p:blipFill>
        <p:spPr>
          <a:xfrm>
            <a:off x="685800" y="6099958"/>
            <a:ext cx="608495" cy="320260"/>
          </a:xfrm>
          <a:prstGeom prst="rect">
            <a:avLst/>
          </a:prstGeom>
        </p:spPr>
      </p:pic>
    </p:spTree>
    <p:extLst>
      <p:ext uri="{BB962C8B-B14F-4D97-AF65-F5344CB8AC3E}">
        <p14:creationId xmlns:p14="http://schemas.microsoft.com/office/powerpoint/2010/main" val="110252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CB58A28-C61A-D040-9DF4-D6019F7DEB6C}" type="datetime1">
              <a:rPr lang="en-US" smtClean="0"/>
              <a:t>6/29/25</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b="1">
                <a:solidFill>
                  <a:schemeClr val="tx1"/>
                </a:solidFill>
              </a:defRPr>
            </a:lvl1pPr>
          </a:lstStyle>
          <a:p>
            <a:r>
              <a:rPr lang="en-US" dirty="0"/>
              <a:t>©Clairmont Press, Inc. </a:t>
            </a: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76C402E-B1C0-B342-B143-8B01E77D075E}" type="slidenum">
              <a:rPr lang="en-US" smtClean="0"/>
              <a:t>‹#›</a:t>
            </a:fld>
            <a:endParaRPr lang="en-US" dirty="0"/>
          </a:p>
        </p:txBody>
      </p:sp>
    </p:spTree>
    <p:extLst>
      <p:ext uri="{BB962C8B-B14F-4D97-AF65-F5344CB8AC3E}">
        <p14:creationId xmlns:p14="http://schemas.microsoft.com/office/powerpoint/2010/main" val="22679958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4"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0C864-B288-0E05-F3C9-A099EA917303}"/>
              </a:ext>
            </a:extLst>
          </p:cNvPr>
          <p:cNvSpPr>
            <a:spLocks noGrp="1" noRot="1" noMove="1" noResize="1" noEditPoints="1" noAdjustHandles="1" noChangeArrowheads="1" noChangeShapeType="1"/>
          </p:cNvSpPr>
          <p:nvPr>
            <p:ph type="ctrTitle"/>
          </p:nvPr>
        </p:nvSpPr>
        <p:spPr>
          <a:xfrm>
            <a:off x="2743200" y="2482337"/>
            <a:ext cx="9448800" cy="1033582"/>
          </a:xfrm>
        </p:spPr>
        <p:txBody>
          <a:bodyPr/>
          <a:lstStyle/>
          <a:p>
            <a:pPr algn="r"/>
            <a:r>
              <a:rPr lang="en-US" b="1" dirty="0">
                <a:ln>
                  <a:solidFill>
                    <a:schemeClr val="accent1"/>
                  </a:solidFill>
                </a:ln>
                <a:solidFill>
                  <a:schemeClr val="bg1"/>
                </a:solidFill>
              </a:rPr>
              <a:t>Smart Skills</a:t>
            </a:r>
          </a:p>
        </p:txBody>
      </p:sp>
      <p:sp>
        <p:nvSpPr>
          <p:cNvPr id="3" name="Subtitle 2">
            <a:extLst>
              <a:ext uri="{FF2B5EF4-FFF2-40B4-BE49-F238E27FC236}">
                <a16:creationId xmlns:a16="http://schemas.microsoft.com/office/drawing/2014/main" id="{C9B5F76E-4E17-C190-779E-E0D19810A16A}"/>
              </a:ext>
            </a:extLst>
          </p:cNvPr>
          <p:cNvSpPr>
            <a:spLocks noGrp="1" noRot="1" noMove="1" noResize="1" noEditPoints="1" noAdjustHandles="1" noChangeArrowheads="1" noChangeShapeType="1"/>
          </p:cNvSpPr>
          <p:nvPr>
            <p:ph type="subTitle" idx="1"/>
          </p:nvPr>
        </p:nvSpPr>
        <p:spPr>
          <a:xfrm>
            <a:off x="2743200" y="3429000"/>
            <a:ext cx="9448800" cy="1310502"/>
          </a:xfrm>
        </p:spPr>
        <p:txBody>
          <a:bodyPr>
            <a:normAutofit/>
          </a:bodyPr>
          <a:lstStyle/>
          <a:p>
            <a:pPr algn="r"/>
            <a:r>
              <a:rPr lang="en-US" sz="3200" b="1" dirty="0">
                <a:ln>
                  <a:solidFill>
                    <a:schemeClr val="accent1"/>
                  </a:solidFill>
                </a:ln>
                <a:solidFill>
                  <a:schemeClr val="bg1"/>
                </a:solidFill>
              </a:rPr>
              <a:t>OVERVIEW</a:t>
            </a:r>
          </a:p>
        </p:txBody>
      </p:sp>
      <p:pic>
        <p:nvPicPr>
          <p:cNvPr id="4" name="Picture 3" descr="A close up of a sign&#10;&#10;AI-generated content may be incorrect.">
            <a:extLst>
              <a:ext uri="{FF2B5EF4-FFF2-40B4-BE49-F238E27FC236}">
                <a16:creationId xmlns:a16="http://schemas.microsoft.com/office/drawing/2014/main" id="{8236CAEF-9EA6-D950-15EF-F0C13BC6AC97}"/>
              </a:ext>
            </a:extLst>
          </p:cNvPr>
          <p:cNvPicPr>
            <a:picLocks noGrp="1" noRot="1" noChangeAspect="1" noMove="1" noResize="1" noEditPoints="1" noAdjustHandles="1" noChangeArrowheads="1" noChangeShapeType="1" noCrop="1"/>
          </p:cNvPicPr>
          <p:nvPr/>
        </p:nvPicPr>
        <p:blipFill>
          <a:blip r:embed="rId4"/>
          <a:stretch>
            <a:fillRect/>
          </a:stretch>
        </p:blipFill>
        <p:spPr>
          <a:xfrm>
            <a:off x="-306530" y="0"/>
            <a:ext cx="3857126" cy="995794"/>
          </a:xfrm>
          <a:prstGeom prst="rect">
            <a:avLst/>
          </a:prstGeom>
        </p:spPr>
      </p:pic>
    </p:spTree>
    <p:extLst>
      <p:ext uri="{BB962C8B-B14F-4D97-AF65-F5344CB8AC3E}">
        <p14:creationId xmlns:p14="http://schemas.microsoft.com/office/powerpoint/2010/main" val="82138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0B7E2-CF97-D03E-756C-ABFFD3B68485}"/>
              </a:ext>
            </a:extLst>
          </p:cNvPr>
          <p:cNvSpPr>
            <a:spLocks noGrp="1"/>
          </p:cNvSpPr>
          <p:nvPr>
            <p:ph type="title"/>
          </p:nvPr>
        </p:nvSpPr>
        <p:spPr>
          <a:xfrm>
            <a:off x="76200" y="139533"/>
            <a:ext cx="2608006" cy="378627"/>
          </a:xfrm>
        </p:spPr>
        <p:txBody>
          <a:bodyPr>
            <a:normAutofit fontScale="90000"/>
          </a:bodyPr>
          <a:lstStyle/>
          <a:p>
            <a:pPr algn="l"/>
            <a:r>
              <a:rPr lang="en-US" b="1" dirty="0"/>
              <a:t>OVERVIEW</a:t>
            </a:r>
          </a:p>
        </p:txBody>
      </p:sp>
      <p:sp>
        <p:nvSpPr>
          <p:cNvPr id="10" name="Content Placeholder 2">
            <a:extLst>
              <a:ext uri="{FF2B5EF4-FFF2-40B4-BE49-F238E27FC236}">
                <a16:creationId xmlns:a16="http://schemas.microsoft.com/office/drawing/2014/main" id="{B82DF1BF-566B-FBA2-B902-12BF21B6EE42}"/>
              </a:ext>
            </a:extLst>
          </p:cNvPr>
          <p:cNvSpPr>
            <a:spLocks noGrp="1"/>
          </p:cNvSpPr>
          <p:nvPr>
            <p:ph sz="half" idx="1"/>
          </p:nvPr>
        </p:nvSpPr>
        <p:spPr>
          <a:xfrm>
            <a:off x="363793" y="1343194"/>
            <a:ext cx="11464413" cy="4792134"/>
          </a:xfrm>
        </p:spPr>
        <p:txBody>
          <a:bodyPr>
            <a:normAutofit/>
          </a:bodyPr>
          <a:lstStyle/>
          <a:p>
            <a:pPr>
              <a:buFont typeface="Wingdings" pitchFamily="2" charset="2"/>
              <a:buChar char="Ø"/>
            </a:pPr>
            <a:r>
              <a:rPr lang="en-US" sz="3200" dirty="0"/>
              <a:t>The goal of the Smart Skills presentations is to promote mastery of a skill and further support the standards.</a:t>
            </a:r>
          </a:p>
          <a:p>
            <a:pPr>
              <a:buFont typeface="Wingdings" pitchFamily="2" charset="2"/>
              <a:buChar char="Ø"/>
            </a:pPr>
            <a:r>
              <a:rPr lang="en-US" sz="3200" dirty="0"/>
              <a:t>The questions promote higher order thinking (interpreting, analyzing, formulating, determining, etc.).</a:t>
            </a:r>
          </a:p>
          <a:p>
            <a:pPr>
              <a:buFont typeface="Wingdings" pitchFamily="2" charset="2"/>
              <a:buChar char="Ø"/>
            </a:pPr>
            <a:r>
              <a:rPr lang="en-US" sz="3200" dirty="0"/>
              <a:t>By using these questions to begin a lesson, students will be guaranteed work in essential skills throughout the year. For example: </a:t>
            </a:r>
            <a:r>
              <a:rPr lang="en-US" sz="3200" b="1" dirty="0"/>
              <a:t>5 minutes a day</a:t>
            </a:r>
            <a:r>
              <a:rPr lang="en-US" sz="3200" dirty="0"/>
              <a:t>, 5 days a week, for seven weeks each skill equals to </a:t>
            </a:r>
            <a:r>
              <a:rPr lang="en-US" sz="3200" b="1" dirty="0"/>
              <a:t>2 ½ class periods</a:t>
            </a:r>
            <a:r>
              <a:rPr lang="en-US" sz="3200" dirty="0"/>
              <a:t> devoted to </a:t>
            </a:r>
            <a:r>
              <a:rPr lang="en-US" sz="3200" b="1" dirty="0"/>
              <a:t>each skill </a:t>
            </a:r>
            <a:r>
              <a:rPr lang="en-US" sz="3200" dirty="0"/>
              <a:t>per year. </a:t>
            </a:r>
          </a:p>
        </p:txBody>
      </p:sp>
      <p:sp>
        <p:nvSpPr>
          <p:cNvPr id="3" name="Footer Placeholder 2">
            <a:extLst>
              <a:ext uri="{FF2B5EF4-FFF2-40B4-BE49-F238E27FC236}">
                <a16:creationId xmlns:a16="http://schemas.microsoft.com/office/drawing/2014/main" id="{DAC1E49E-FC28-2FD9-7517-04B2DE8979A2}"/>
              </a:ext>
            </a:extLst>
          </p:cNvPr>
          <p:cNvSpPr>
            <a:spLocks noGrp="1"/>
          </p:cNvSpPr>
          <p:nvPr>
            <p:ph type="ftr" sz="quarter" idx="11"/>
          </p:nvPr>
        </p:nvSpPr>
        <p:spPr/>
        <p:txBody>
          <a:bodyPr/>
          <a:lstStyle/>
          <a:p>
            <a:r>
              <a:rPr lang="en-US" dirty="0"/>
              <a:t>©Clairmont Press, Inc. </a:t>
            </a:r>
          </a:p>
        </p:txBody>
      </p:sp>
    </p:spTree>
    <p:extLst>
      <p:ext uri="{BB962C8B-B14F-4D97-AF65-F5344CB8AC3E}">
        <p14:creationId xmlns:p14="http://schemas.microsoft.com/office/powerpoint/2010/main" val="133121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C449D046-6E8A-FC09-E471-AF89AFBD4D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9C7FD2-5923-220B-3839-3640DFBCB8AF}"/>
              </a:ext>
            </a:extLst>
          </p:cNvPr>
          <p:cNvSpPr>
            <a:spLocks noGrp="1"/>
          </p:cNvSpPr>
          <p:nvPr>
            <p:ph type="title"/>
          </p:nvPr>
        </p:nvSpPr>
        <p:spPr>
          <a:xfrm>
            <a:off x="76200" y="139533"/>
            <a:ext cx="4628536" cy="1142164"/>
          </a:xfrm>
        </p:spPr>
        <p:txBody>
          <a:bodyPr>
            <a:normAutofit fontScale="90000"/>
          </a:bodyPr>
          <a:lstStyle/>
          <a:p>
            <a:pPr algn="l"/>
            <a:r>
              <a:rPr lang="en-US" b="1" dirty="0"/>
              <a:t>How to use the system</a:t>
            </a:r>
          </a:p>
        </p:txBody>
      </p:sp>
      <p:sp>
        <p:nvSpPr>
          <p:cNvPr id="10" name="Content Placeholder 2">
            <a:extLst>
              <a:ext uri="{FF2B5EF4-FFF2-40B4-BE49-F238E27FC236}">
                <a16:creationId xmlns:a16="http://schemas.microsoft.com/office/drawing/2014/main" id="{52110740-F66B-8229-56D6-C9E7910CF761}"/>
              </a:ext>
            </a:extLst>
          </p:cNvPr>
          <p:cNvSpPr>
            <a:spLocks noGrp="1"/>
          </p:cNvSpPr>
          <p:nvPr>
            <p:ph sz="half" idx="1"/>
          </p:nvPr>
        </p:nvSpPr>
        <p:spPr>
          <a:xfrm>
            <a:off x="363793" y="1284200"/>
            <a:ext cx="11464413" cy="5434267"/>
          </a:xfrm>
        </p:spPr>
        <p:txBody>
          <a:bodyPr>
            <a:normAutofit/>
          </a:bodyPr>
          <a:lstStyle/>
          <a:p>
            <a:pPr marL="758952" lvl="2" indent="-758952">
              <a:buFont typeface="Wingdings" pitchFamily="2" charset="2"/>
              <a:buChar char="Ø"/>
            </a:pPr>
            <a:r>
              <a:rPr lang="en-US" sz="2200" dirty="0"/>
              <a:t>Follow weeks 1-35 as shown in the chart on slide 4. For week one, use the presentation file Map1Week1(Week 1, Map 1). Maps will be the focus again in weeks 6, 11, 16, 21, 26, and 31. </a:t>
            </a:r>
          </a:p>
          <a:p>
            <a:pPr marL="758952" lvl="2" indent="-758952">
              <a:buFont typeface="Wingdings" pitchFamily="2" charset="2"/>
              <a:buChar char="Ø"/>
            </a:pPr>
            <a:r>
              <a:rPr lang="en-US" sz="2200" dirty="0"/>
              <a:t>The same presentation is used each day of the week. The slide days are marked, and the answers are in the Notes section of the slide. Answers and discussion should take no more than five minutes. </a:t>
            </a:r>
          </a:p>
          <a:p>
            <a:pPr marL="758952" lvl="2" indent="-758952">
              <a:buFont typeface="Wingdings" pitchFamily="2" charset="2"/>
              <a:buChar char="Ø"/>
            </a:pPr>
            <a:r>
              <a:rPr lang="en-US" sz="2200" dirty="0"/>
              <a:t>The questions become more rigorous and/or open-ended as the week progresses. By Friday, the students will be challenged with higher-level questions. </a:t>
            </a:r>
          </a:p>
          <a:p>
            <a:pPr marL="758952" lvl="2" indent="-758952">
              <a:buFont typeface="Wingdings" pitchFamily="2" charset="2"/>
              <a:buChar char="Ø"/>
            </a:pPr>
            <a:r>
              <a:rPr lang="en-US" sz="2200" dirty="0"/>
              <a:t>The chart on slide 4 shows the progression: </a:t>
            </a:r>
          </a:p>
          <a:p>
            <a:pPr lvl="2"/>
            <a:r>
              <a:rPr lang="en-US" sz="2000" dirty="0"/>
              <a:t>Maps </a:t>
            </a:r>
          </a:p>
          <a:p>
            <a:pPr lvl="2"/>
            <a:r>
              <a:rPr lang="en-US" sz="2000" dirty="0"/>
              <a:t>Charts and Graphs</a:t>
            </a:r>
          </a:p>
          <a:p>
            <a:pPr lvl="2"/>
            <a:r>
              <a:rPr lang="en-US" sz="2000" dirty="0"/>
              <a:t>Analyzing Art and Artifacts</a:t>
            </a:r>
          </a:p>
          <a:p>
            <a:pPr lvl="2"/>
            <a:r>
              <a:rPr lang="en-US" sz="2000" dirty="0"/>
              <a:t>Timelines</a:t>
            </a:r>
          </a:p>
          <a:p>
            <a:pPr lvl="2"/>
            <a:r>
              <a:rPr lang="en-US" sz="2000" dirty="0"/>
              <a:t>Political Cartoons</a:t>
            </a:r>
            <a:endParaRPr lang="en-US" sz="3200" dirty="0"/>
          </a:p>
        </p:txBody>
      </p:sp>
      <p:sp>
        <p:nvSpPr>
          <p:cNvPr id="3" name="Footer Placeholder 2">
            <a:extLst>
              <a:ext uri="{FF2B5EF4-FFF2-40B4-BE49-F238E27FC236}">
                <a16:creationId xmlns:a16="http://schemas.microsoft.com/office/drawing/2014/main" id="{F4F3165F-760F-EE9C-A79A-9FD71771BB50}"/>
              </a:ext>
            </a:extLst>
          </p:cNvPr>
          <p:cNvSpPr>
            <a:spLocks noGrp="1"/>
          </p:cNvSpPr>
          <p:nvPr>
            <p:ph type="ftr" sz="quarter" idx="11"/>
          </p:nvPr>
        </p:nvSpPr>
        <p:spPr/>
        <p:txBody>
          <a:bodyPr/>
          <a:lstStyle/>
          <a:p>
            <a:r>
              <a:rPr lang="en-US" dirty="0"/>
              <a:t>©Clairmont Press, Inc. </a:t>
            </a:r>
          </a:p>
        </p:txBody>
      </p:sp>
    </p:spTree>
    <p:extLst>
      <p:ext uri="{BB962C8B-B14F-4D97-AF65-F5344CB8AC3E}">
        <p14:creationId xmlns:p14="http://schemas.microsoft.com/office/powerpoint/2010/main" val="2804502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C984EAFD-4773-5A7D-3DB6-975EFE7BC512}"/>
            </a:ext>
          </a:extLst>
        </p:cNvPr>
        <p:cNvGrpSpPr/>
        <p:nvPr/>
      </p:nvGrpSpPr>
      <p:grpSpPr>
        <a:xfrm>
          <a:off x="0" y="0"/>
          <a:ext cx="0" cy="0"/>
          <a:chOff x="0" y="0"/>
          <a:chExt cx="0" cy="0"/>
        </a:xfrm>
      </p:grpSpPr>
      <p:graphicFrame>
        <p:nvGraphicFramePr>
          <p:cNvPr id="8" name="Group 87">
            <a:extLst>
              <a:ext uri="{FF2B5EF4-FFF2-40B4-BE49-F238E27FC236}">
                <a16:creationId xmlns:a16="http://schemas.microsoft.com/office/drawing/2014/main" id="{748AFF7B-6415-93F7-C1FD-160E92376CC3}"/>
              </a:ext>
            </a:extLst>
          </p:cNvPr>
          <p:cNvGraphicFramePr>
            <a:graphicFrameLocks noGrp="1"/>
          </p:cNvGraphicFramePr>
          <p:nvPr>
            <p:extLst>
              <p:ext uri="{D42A27DB-BD31-4B8C-83A1-F6EECF244321}">
                <p14:modId xmlns:p14="http://schemas.microsoft.com/office/powerpoint/2010/main" val="1942180725"/>
              </p:ext>
            </p:extLst>
          </p:nvPr>
        </p:nvGraphicFramePr>
        <p:xfrm>
          <a:off x="560439" y="338643"/>
          <a:ext cx="11071123" cy="6180712"/>
        </p:xfrm>
        <a:graphic>
          <a:graphicData uri="http://schemas.openxmlformats.org/drawingml/2006/table">
            <a:tbl>
              <a:tblPr/>
              <a:tblGrid>
                <a:gridCol w="2214673">
                  <a:extLst>
                    <a:ext uri="{9D8B030D-6E8A-4147-A177-3AD203B41FA5}">
                      <a16:colId xmlns:a16="http://schemas.microsoft.com/office/drawing/2014/main" val="20000"/>
                    </a:ext>
                  </a:extLst>
                </a:gridCol>
                <a:gridCol w="2214672">
                  <a:extLst>
                    <a:ext uri="{9D8B030D-6E8A-4147-A177-3AD203B41FA5}">
                      <a16:colId xmlns:a16="http://schemas.microsoft.com/office/drawing/2014/main" val="20001"/>
                    </a:ext>
                  </a:extLst>
                </a:gridCol>
                <a:gridCol w="2212433">
                  <a:extLst>
                    <a:ext uri="{9D8B030D-6E8A-4147-A177-3AD203B41FA5}">
                      <a16:colId xmlns:a16="http://schemas.microsoft.com/office/drawing/2014/main" val="20002"/>
                    </a:ext>
                  </a:extLst>
                </a:gridCol>
                <a:gridCol w="2214673">
                  <a:extLst>
                    <a:ext uri="{9D8B030D-6E8A-4147-A177-3AD203B41FA5}">
                      <a16:colId xmlns:a16="http://schemas.microsoft.com/office/drawing/2014/main" val="20003"/>
                    </a:ext>
                  </a:extLst>
                </a:gridCol>
                <a:gridCol w="2214672">
                  <a:extLst>
                    <a:ext uri="{9D8B030D-6E8A-4147-A177-3AD203B41FA5}">
                      <a16:colId xmlns:a16="http://schemas.microsoft.com/office/drawing/2014/main" val="20004"/>
                    </a:ext>
                  </a:extLst>
                </a:gridCol>
              </a:tblGrid>
              <a:tr h="77258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1" u="none" strike="noStrike" cap="none" normalizeH="0" baseline="0" dirty="0">
                          <a:ln>
                            <a:noFill/>
                          </a:ln>
                          <a:solidFill>
                            <a:schemeClr val="tx1"/>
                          </a:solidFill>
                          <a:effectLst/>
                          <a:latin typeface="Arial" charset="0"/>
                        </a:rPr>
                        <a:t>Map/ Globe Skills</a:t>
                      </a:r>
                    </a:p>
                  </a:txBody>
                  <a:tcPr marL="96288" marR="96288" marT="48143" marB="4814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E85F4"/>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1" u="none" strike="noStrike" cap="none" normalizeH="0" baseline="0" dirty="0">
                          <a:ln>
                            <a:noFill/>
                          </a:ln>
                          <a:solidFill>
                            <a:schemeClr val="tx1"/>
                          </a:solidFill>
                          <a:effectLst/>
                          <a:latin typeface="Arial" charset="0"/>
                        </a:rPr>
                        <a:t>Charts/ Graphs</a:t>
                      </a:r>
                    </a:p>
                  </a:txBody>
                  <a:tcPr marL="96288" marR="96288" marT="48143" marB="4814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1" i="1" u="none" strike="noStrike" cap="none" normalizeH="0" baseline="0" dirty="0">
                          <a:ln>
                            <a:noFill/>
                          </a:ln>
                          <a:solidFill>
                            <a:schemeClr val="tx1"/>
                          </a:solidFill>
                          <a:effectLst/>
                          <a:latin typeface="Arial" charset="0"/>
                        </a:rPr>
                        <a:t>Analyzing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700" b="1" i="1" u="none" strike="noStrike" cap="none" normalizeH="0" baseline="0" dirty="0">
                          <a:ln>
                            <a:noFill/>
                          </a:ln>
                          <a:solidFill>
                            <a:schemeClr val="tx1"/>
                          </a:solidFill>
                          <a:effectLst/>
                          <a:latin typeface="Arial" charset="0"/>
                        </a:rPr>
                        <a:t>Art &amp; Artifacts </a:t>
                      </a:r>
                    </a:p>
                  </a:txBody>
                  <a:tcPr marL="96288" marR="96288" marT="48143" marB="4814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3BBDA"/>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1" u="none" strike="noStrike" cap="none" normalizeH="0" baseline="0" dirty="0">
                          <a:ln>
                            <a:noFill/>
                          </a:ln>
                          <a:solidFill>
                            <a:schemeClr val="tx1"/>
                          </a:solidFill>
                          <a:effectLst/>
                          <a:latin typeface="Arial" charset="0"/>
                        </a:rPr>
                        <a:t>Timelines</a:t>
                      </a:r>
                    </a:p>
                  </a:txBody>
                  <a:tcPr marL="96288" marR="96288" marT="48143" marB="4814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EC2F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1" u="none" strike="noStrike" cap="none" normalizeH="0" baseline="0" dirty="0">
                          <a:ln>
                            <a:noFill/>
                          </a:ln>
                          <a:solidFill>
                            <a:schemeClr val="tx1"/>
                          </a:solidFill>
                          <a:effectLst/>
                          <a:latin typeface="Arial" charset="0"/>
                        </a:rPr>
                        <a:t>Political</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1" i="1" u="none" strike="noStrike" cap="none" normalizeH="0" baseline="0" dirty="0">
                          <a:ln>
                            <a:noFill/>
                          </a:ln>
                          <a:solidFill>
                            <a:schemeClr val="tx1"/>
                          </a:solidFill>
                          <a:effectLst/>
                          <a:latin typeface="Arial" charset="0"/>
                        </a:rPr>
                        <a:t>Cartoons</a:t>
                      </a:r>
                    </a:p>
                  </a:txBody>
                  <a:tcPr marL="96288" marR="96288" marT="48143" marB="4814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DE61E"/>
                    </a:solidFill>
                  </a:tcPr>
                </a:tc>
                <a:extLst>
                  <a:ext uri="{0D108BD9-81ED-4DB2-BD59-A6C34878D82A}">
                    <a16:rowId xmlns:a16="http://schemas.microsoft.com/office/drawing/2014/main" val="10000"/>
                  </a:ext>
                </a:extLst>
              </a:tr>
              <a:tr h="77258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Map 1</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Week 1</a:t>
                      </a:r>
                    </a:p>
                  </a:txBody>
                  <a:tcPr marL="96288" marR="96288" marT="48143" marB="4814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E85F4"/>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C/G 1</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Week 2</a:t>
                      </a:r>
                    </a:p>
                  </a:txBody>
                  <a:tcPr marL="96288" marR="96288" marT="48143" marB="4814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Artifact 1</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Week 3</a:t>
                      </a:r>
                    </a:p>
                  </a:txBody>
                  <a:tcPr marL="96288" marR="96288" marT="48143" marB="4814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3BBD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Timeline 1</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Week 4</a:t>
                      </a:r>
                    </a:p>
                  </a:txBody>
                  <a:tcPr marL="96288" marR="96288" marT="48143" marB="4814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EC2F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Cartoon 1</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Week 5</a:t>
                      </a:r>
                    </a:p>
                  </a:txBody>
                  <a:tcPr marL="96288" marR="96288" marT="48143" marB="4814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DE61E"/>
                    </a:solidFill>
                  </a:tcPr>
                </a:tc>
                <a:extLst>
                  <a:ext uri="{0D108BD9-81ED-4DB2-BD59-A6C34878D82A}">
                    <a16:rowId xmlns:a16="http://schemas.microsoft.com/office/drawing/2014/main" val="10001"/>
                  </a:ext>
                </a:extLst>
              </a:tr>
              <a:tr h="77258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Map 2</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Week 6</a:t>
                      </a:r>
                    </a:p>
                  </a:txBody>
                  <a:tcPr marL="96288" marR="96288" marT="48143" marB="4814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E85F4"/>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C/G 2</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Week 7</a:t>
                      </a:r>
                    </a:p>
                  </a:txBody>
                  <a:tcPr marL="96288" marR="96288" marT="48143" marB="4814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Artifact 2</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Week 8</a:t>
                      </a:r>
                    </a:p>
                  </a:txBody>
                  <a:tcPr marL="96288" marR="96288" marT="48143" marB="4814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3BBD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Timeline 2</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Week 9</a:t>
                      </a:r>
                    </a:p>
                  </a:txBody>
                  <a:tcPr marL="96288" marR="96288" marT="48143" marB="4814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EC2F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Cartoon 2</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Week 10</a:t>
                      </a:r>
                    </a:p>
                  </a:txBody>
                  <a:tcPr marL="96288" marR="96288" marT="48143" marB="4814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DE61E"/>
                    </a:solidFill>
                  </a:tcPr>
                </a:tc>
                <a:extLst>
                  <a:ext uri="{0D108BD9-81ED-4DB2-BD59-A6C34878D82A}">
                    <a16:rowId xmlns:a16="http://schemas.microsoft.com/office/drawing/2014/main" val="10002"/>
                  </a:ext>
                </a:extLst>
              </a:tr>
              <a:tr h="77258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Map 3</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Week 11</a:t>
                      </a:r>
                    </a:p>
                  </a:txBody>
                  <a:tcPr marL="96288" marR="96288" marT="48143" marB="4814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E85F4"/>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C/G 3</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Week 12</a:t>
                      </a:r>
                    </a:p>
                  </a:txBody>
                  <a:tcPr marL="96288" marR="96288" marT="48143" marB="4814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Artifact 3</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Week 13</a:t>
                      </a:r>
                    </a:p>
                  </a:txBody>
                  <a:tcPr marL="96288" marR="96288" marT="48143" marB="4814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3BBD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Timeline 3</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Week 14</a:t>
                      </a:r>
                    </a:p>
                  </a:txBody>
                  <a:tcPr marL="96288" marR="96288" marT="48143" marB="4814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EC2F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Cartoon 3</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Week 15</a:t>
                      </a:r>
                    </a:p>
                  </a:txBody>
                  <a:tcPr marL="96288" marR="96288" marT="48143" marB="4814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DE61E"/>
                    </a:solidFill>
                  </a:tcPr>
                </a:tc>
                <a:extLst>
                  <a:ext uri="{0D108BD9-81ED-4DB2-BD59-A6C34878D82A}">
                    <a16:rowId xmlns:a16="http://schemas.microsoft.com/office/drawing/2014/main" val="10003"/>
                  </a:ext>
                </a:extLst>
              </a:tr>
              <a:tr h="77258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Map 4</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Week 16</a:t>
                      </a:r>
                    </a:p>
                  </a:txBody>
                  <a:tcPr marL="96288" marR="96288" marT="48143" marB="4814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E85F4"/>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C/G 4</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Week 17</a:t>
                      </a:r>
                    </a:p>
                  </a:txBody>
                  <a:tcPr marL="96288" marR="96288" marT="48143" marB="4814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Artifact 4</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Week 18</a:t>
                      </a:r>
                    </a:p>
                  </a:txBody>
                  <a:tcPr marL="96288" marR="96288" marT="48143" marB="4814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3BBD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Timeline 4</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Week 19</a:t>
                      </a:r>
                    </a:p>
                  </a:txBody>
                  <a:tcPr marL="96288" marR="96288" marT="48143" marB="4814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EC2F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Cartoon 4</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Week 20</a:t>
                      </a:r>
                    </a:p>
                  </a:txBody>
                  <a:tcPr marL="96288" marR="96288" marT="48143" marB="4814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DE61E"/>
                    </a:solidFill>
                  </a:tcPr>
                </a:tc>
                <a:extLst>
                  <a:ext uri="{0D108BD9-81ED-4DB2-BD59-A6C34878D82A}">
                    <a16:rowId xmlns:a16="http://schemas.microsoft.com/office/drawing/2014/main" val="10004"/>
                  </a:ext>
                </a:extLst>
              </a:tr>
              <a:tr h="77258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Map 5</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Week 21</a:t>
                      </a:r>
                    </a:p>
                  </a:txBody>
                  <a:tcPr marL="96288" marR="96288" marT="48143" marB="4814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E85F4"/>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C/G 5</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Week 22</a:t>
                      </a:r>
                    </a:p>
                  </a:txBody>
                  <a:tcPr marL="96288" marR="96288" marT="48143" marB="4814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Artifact 5</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Week 23</a:t>
                      </a:r>
                    </a:p>
                  </a:txBody>
                  <a:tcPr marL="96288" marR="96288" marT="48143" marB="4814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3BBD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Timeline 5</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Week 24</a:t>
                      </a:r>
                    </a:p>
                  </a:txBody>
                  <a:tcPr marL="96288" marR="96288" marT="48143" marB="4814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EC2F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Cartoon 5</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Week 25</a:t>
                      </a:r>
                    </a:p>
                  </a:txBody>
                  <a:tcPr marL="96288" marR="96288" marT="48143" marB="4814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DE61E"/>
                    </a:solidFill>
                  </a:tcPr>
                </a:tc>
                <a:extLst>
                  <a:ext uri="{0D108BD9-81ED-4DB2-BD59-A6C34878D82A}">
                    <a16:rowId xmlns:a16="http://schemas.microsoft.com/office/drawing/2014/main" val="10005"/>
                  </a:ext>
                </a:extLst>
              </a:tr>
              <a:tr h="77258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Map 6</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Week 26</a:t>
                      </a:r>
                    </a:p>
                  </a:txBody>
                  <a:tcPr marL="96288" marR="96288" marT="48143" marB="4814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7E85F4"/>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C/G 6</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Week 27</a:t>
                      </a:r>
                    </a:p>
                  </a:txBody>
                  <a:tcPr marL="96288" marR="96288" marT="48143" marB="4814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Artifact 6</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Week 28</a:t>
                      </a:r>
                    </a:p>
                  </a:txBody>
                  <a:tcPr marL="96288" marR="96288" marT="48143" marB="4814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3BBD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Timeline 6</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Week 29</a:t>
                      </a:r>
                    </a:p>
                  </a:txBody>
                  <a:tcPr marL="96288" marR="96288" marT="48143" marB="4814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AEC2F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Cartoon 6</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Week 30</a:t>
                      </a:r>
                    </a:p>
                  </a:txBody>
                  <a:tcPr marL="96288" marR="96288" marT="48143" marB="4814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DE61E"/>
                    </a:solidFill>
                  </a:tcPr>
                </a:tc>
                <a:extLst>
                  <a:ext uri="{0D108BD9-81ED-4DB2-BD59-A6C34878D82A}">
                    <a16:rowId xmlns:a16="http://schemas.microsoft.com/office/drawing/2014/main" val="10006"/>
                  </a:ext>
                </a:extLst>
              </a:tr>
              <a:tr h="77258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Map 7</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Week 31</a:t>
                      </a:r>
                    </a:p>
                  </a:txBody>
                  <a:tcPr marL="96288" marR="96288" marT="48143" marB="4814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7E85F4"/>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C/G 7</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Week 32</a:t>
                      </a:r>
                    </a:p>
                  </a:txBody>
                  <a:tcPr marL="96288" marR="96288" marT="48143" marB="4814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BBE0E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Artifact 7</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Week 33</a:t>
                      </a:r>
                    </a:p>
                  </a:txBody>
                  <a:tcPr marL="96288" marR="96288" marT="48143" marB="4814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E3BBD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Timeline 7</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Week 34</a:t>
                      </a:r>
                    </a:p>
                  </a:txBody>
                  <a:tcPr marL="96288" marR="96288" marT="48143" marB="4814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AEC2F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Cartoon 7</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a:ln>
                            <a:noFill/>
                          </a:ln>
                          <a:solidFill>
                            <a:schemeClr val="tx1"/>
                          </a:solidFill>
                          <a:effectLst/>
                          <a:latin typeface="Arial" charset="0"/>
                        </a:rPr>
                        <a:t>Week 35</a:t>
                      </a:r>
                    </a:p>
                  </a:txBody>
                  <a:tcPr marL="96288" marR="96288" marT="48143" marB="4814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DE61E"/>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0792766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B5F551-EAAA-B872-683C-6B7A8FEFC36E}"/>
              </a:ext>
            </a:extLst>
          </p:cNvPr>
          <p:cNvSpPr txBox="1"/>
          <p:nvPr/>
        </p:nvSpPr>
        <p:spPr>
          <a:xfrm>
            <a:off x="8291549" y="6020300"/>
            <a:ext cx="3900451" cy="830997"/>
          </a:xfrm>
          <a:prstGeom prst="rect">
            <a:avLst/>
          </a:prstGeom>
          <a:noFill/>
        </p:spPr>
        <p:txBody>
          <a:bodyPr wrap="square" rtlCol="0">
            <a:spAutoFit/>
          </a:bodyPr>
          <a:lstStyle/>
          <a:p>
            <a:pPr algn="ctr"/>
            <a:r>
              <a:rPr lang="en-US" sz="1200" dirty="0">
                <a:solidFill>
                  <a:schemeClr val="bg1"/>
                </a:solidFill>
                <a:latin typeface="Avenir Light" panose="020B0402020203020204" pitchFamily="34" charset="77"/>
              </a:rPr>
              <a:t>Image credits: Title slide, West Virginia State Capitol, Charleston, WV, ©Shutterstock; End slide, Williams River Valley Overlook, Black Mountain, Monongahela National Forest, West Virginia, ©Shutterstock.</a:t>
            </a:r>
          </a:p>
        </p:txBody>
      </p:sp>
      <p:sp>
        <p:nvSpPr>
          <p:cNvPr id="3" name="Footer Placeholder 2">
            <a:extLst>
              <a:ext uri="{FF2B5EF4-FFF2-40B4-BE49-F238E27FC236}">
                <a16:creationId xmlns:a16="http://schemas.microsoft.com/office/drawing/2014/main" id="{5DEA308A-644B-6CDE-6972-DD967FFFCCDC}"/>
              </a:ext>
            </a:extLst>
          </p:cNvPr>
          <p:cNvSpPr>
            <a:spLocks noGrp="1"/>
          </p:cNvSpPr>
          <p:nvPr>
            <p:ph type="ftr" sz="quarter" idx="11"/>
          </p:nvPr>
        </p:nvSpPr>
        <p:spPr/>
        <p:txBody>
          <a:bodyPr/>
          <a:lstStyle/>
          <a:p>
            <a:r>
              <a:rPr lang="en-US" dirty="0">
                <a:solidFill>
                  <a:schemeClr val="bg1"/>
                </a:solidFill>
              </a:rPr>
              <a:t>©Clairmont Press, Inc. </a:t>
            </a:r>
          </a:p>
        </p:txBody>
      </p:sp>
    </p:spTree>
    <p:extLst>
      <p:ext uri="{BB962C8B-B14F-4D97-AF65-F5344CB8AC3E}">
        <p14:creationId xmlns:p14="http://schemas.microsoft.com/office/powerpoint/2010/main" val="311626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Vapor Trail</Template>
  <TotalTime>989</TotalTime>
  <Words>494</Words>
  <Application>Microsoft Macintosh PowerPoint</Application>
  <PresentationFormat>Widescreen</PresentationFormat>
  <Paragraphs>105</Paragraphs>
  <Slides>5</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Aptos</vt:lpstr>
      <vt:lpstr>Arial</vt:lpstr>
      <vt:lpstr>Avenir Light</vt:lpstr>
      <vt:lpstr>Century Gothic</vt:lpstr>
      <vt:lpstr>Wingdings</vt:lpstr>
      <vt:lpstr>Vapor Trail</vt:lpstr>
      <vt:lpstr>Smart Skills</vt:lpstr>
      <vt:lpstr>OVERVIEW</vt:lpstr>
      <vt:lpstr>How to use the system</vt:lpstr>
      <vt:lpstr>PowerPoint Presentation</vt:lpstr>
      <vt:lpstr>PowerPoint Presentation</vt:lpstr>
    </vt:vector>
  </TitlesOfParts>
  <Manager/>
  <Company>(c)2025 Clairmont Press, Inc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Skills </dc:title>
  <dc:subject>West Virginia: Our Beautiful Home </dc:subject>
  <dc:creator/>
  <cp:keywords/>
  <dc:description/>
  <cp:lastModifiedBy>Emmett Mullins</cp:lastModifiedBy>
  <cp:revision>17</cp:revision>
  <dcterms:created xsi:type="dcterms:W3CDTF">2025-06-26T12:29:05Z</dcterms:created>
  <dcterms:modified xsi:type="dcterms:W3CDTF">2025-06-30T00:41:01Z</dcterms:modified>
  <cp:category/>
</cp:coreProperties>
</file>