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9"/>
  </p:notesMasterIdLst>
  <p:sldIdLst>
    <p:sldId id="256" r:id="rId2"/>
    <p:sldId id="259" r:id="rId3"/>
    <p:sldId id="260" r:id="rId4"/>
    <p:sldId id="261" r:id="rId5"/>
    <p:sldId id="262" r:id="rId6"/>
    <p:sldId id="263" r:id="rId7"/>
    <p:sldId id="258"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40"/>
    <p:restoredTop sz="82854"/>
  </p:normalViewPr>
  <p:slideViewPr>
    <p:cSldViewPr snapToGrid="0">
      <p:cViewPr varScale="1">
        <p:scale>
          <a:sx n="131" d="100"/>
          <a:sy n="131" d="100"/>
        </p:scale>
        <p:origin x="536"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37DAB-597A-6245-AD4E-5232EF7B64E3}" type="datetimeFigureOut">
              <a:rPr lang="en-US" smtClean="0"/>
              <a:t>6/29/25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4A4BA-6F3C-DE41-BD2B-44EE0949FA88}" type="slidenum">
              <a:rPr lang="en-US" smtClean="0"/>
              <a:t>‹#›</a:t>
            </a:fld>
            <a:endParaRPr lang="en-US" dirty="0"/>
          </a:p>
        </p:txBody>
      </p:sp>
    </p:spTree>
    <p:extLst>
      <p:ext uri="{BB962C8B-B14F-4D97-AF65-F5344CB8AC3E}">
        <p14:creationId xmlns:p14="http://schemas.microsoft.com/office/powerpoint/2010/main" val="14191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Smart Skills directions on the Teacher Tech Website for </a:t>
            </a:r>
            <a:r>
              <a:rPr lang="en-US" i="1" dirty="0"/>
              <a:t>West Virginia: Our Beautiful Home</a:t>
            </a:r>
            <a:r>
              <a:rPr lang="en-US" i="0" dirty="0"/>
              <a:t> for teaching suggestions. </a:t>
            </a:r>
          </a:p>
          <a:p>
            <a:endParaRPr lang="en-US" i="0" dirty="0"/>
          </a:p>
          <a:p>
            <a:r>
              <a:rPr lang="en-US" dirty="0"/>
              <a:t>Teacher notes and answers will display in this space. </a:t>
            </a:r>
          </a:p>
        </p:txBody>
      </p:sp>
      <p:sp>
        <p:nvSpPr>
          <p:cNvPr id="4" name="Slide Number Placeholder 3"/>
          <p:cNvSpPr>
            <a:spLocks noGrp="1"/>
          </p:cNvSpPr>
          <p:nvPr>
            <p:ph type="sldNum" sz="quarter" idx="5"/>
          </p:nvPr>
        </p:nvSpPr>
        <p:spPr/>
        <p:txBody>
          <a:bodyPr/>
          <a:lstStyle/>
          <a:p>
            <a:fld id="{BE24A4BA-6F3C-DE41-BD2B-44EE0949FA88}" type="slidenum">
              <a:rPr lang="en-US" smtClean="0"/>
              <a:t>1</a:t>
            </a:fld>
            <a:endParaRPr lang="en-US" dirty="0"/>
          </a:p>
        </p:txBody>
      </p:sp>
    </p:spTree>
    <p:extLst>
      <p:ext uri="{BB962C8B-B14F-4D97-AF65-F5344CB8AC3E}">
        <p14:creationId xmlns:p14="http://schemas.microsoft.com/office/powerpoint/2010/main" val="236815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Answers will vary. Discuss observations only.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opener lets students view the image without a specific question to answer. A one- or two-minute silent study helps students notice details they might miss otherwise. Discuss responses as a group, and let students physically point out their findings on the projection to ensure all students see the details being discussed.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2</a:t>
            </a:fld>
            <a:endParaRPr lang="en-US" dirty="0"/>
          </a:p>
        </p:txBody>
      </p:sp>
    </p:spTree>
    <p:extLst>
      <p:ext uri="{BB962C8B-B14F-4D97-AF65-F5344CB8AC3E}">
        <p14:creationId xmlns:p14="http://schemas.microsoft.com/office/powerpoint/2010/main" val="106692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3</a:t>
            </a:fld>
            <a:endParaRPr lang="en-US" dirty="0"/>
          </a:p>
        </p:txBody>
      </p:sp>
    </p:spTree>
    <p:extLst>
      <p:ext uri="{BB962C8B-B14F-4D97-AF65-F5344CB8AC3E}">
        <p14:creationId xmlns:p14="http://schemas.microsoft.com/office/powerpoint/2010/main" val="4070344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unflattering image suggests that the cartoonist does not support the king. </a:t>
            </a:r>
          </a:p>
          <a:p>
            <a:pPr marL="228600" indent="-228600">
              <a:buAutoNum type="arabicPeriod"/>
            </a:pPr>
            <a:r>
              <a:rPr lang="en-US" dirty="0"/>
              <a:t>The king appears obese, with bulging lips and protruding eyes. Queen Charlotte looks skeletal. </a:t>
            </a:r>
          </a:p>
        </p:txBody>
      </p:sp>
      <p:sp>
        <p:nvSpPr>
          <p:cNvPr id="4" name="Slide Number Placeholder 3"/>
          <p:cNvSpPr>
            <a:spLocks noGrp="1"/>
          </p:cNvSpPr>
          <p:nvPr>
            <p:ph type="sldNum" sz="quarter" idx="5"/>
          </p:nvPr>
        </p:nvSpPr>
        <p:spPr/>
        <p:txBody>
          <a:bodyPr/>
          <a:lstStyle/>
          <a:p>
            <a:fld id="{BE24A4BA-6F3C-DE41-BD2B-44EE0949FA88}" type="slidenum">
              <a:rPr lang="en-US" smtClean="0"/>
              <a:t>4</a:t>
            </a:fld>
            <a:endParaRPr lang="en-US" dirty="0"/>
          </a:p>
        </p:txBody>
      </p:sp>
    </p:spTree>
    <p:extLst>
      <p:ext uri="{BB962C8B-B14F-4D97-AF65-F5344CB8AC3E}">
        <p14:creationId xmlns:p14="http://schemas.microsoft.com/office/powerpoint/2010/main" val="314855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It does not appear that the princesses are enjoying their tea without sugar. </a:t>
            </a:r>
          </a:p>
          <a:p>
            <a:endParaRPr lang="en-US" dirty="0"/>
          </a:p>
          <a:p>
            <a:r>
              <a:rPr lang="en-US" dirty="0"/>
              <a:t>TEACHER NOTE: The debate over the slave trade persisted for many years. It was banned in Britain in 1807. </a:t>
            </a:r>
          </a:p>
        </p:txBody>
      </p:sp>
      <p:sp>
        <p:nvSpPr>
          <p:cNvPr id="4" name="Slide Number Placeholder 3"/>
          <p:cNvSpPr>
            <a:spLocks noGrp="1"/>
          </p:cNvSpPr>
          <p:nvPr>
            <p:ph type="sldNum" sz="quarter" idx="5"/>
          </p:nvPr>
        </p:nvSpPr>
        <p:spPr/>
        <p:txBody>
          <a:bodyPr/>
          <a:lstStyle/>
          <a:p>
            <a:fld id="{BE24A4BA-6F3C-DE41-BD2B-44EE0949FA88}" type="slidenum">
              <a:rPr lang="en-US" smtClean="0"/>
              <a:t>5</a:t>
            </a:fld>
            <a:endParaRPr lang="en-US" dirty="0"/>
          </a:p>
        </p:txBody>
      </p:sp>
    </p:spTree>
    <p:extLst>
      <p:ext uri="{BB962C8B-B14F-4D97-AF65-F5344CB8AC3E}">
        <p14:creationId xmlns:p14="http://schemas.microsoft.com/office/powerpoint/2010/main" val="808245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a:t>
            </a:r>
          </a:p>
          <a:p>
            <a:endParaRPr lang="en-US" dirty="0"/>
          </a:p>
          <a:p>
            <a:r>
              <a:rPr lang="en-US" dirty="0"/>
              <a:t>TEACHER NOTE: It may be necessary to show a few present-day political cartoons to see current examples of caricatures. </a:t>
            </a:r>
          </a:p>
        </p:txBody>
      </p:sp>
      <p:sp>
        <p:nvSpPr>
          <p:cNvPr id="4" name="Slide Number Placeholder 3"/>
          <p:cNvSpPr>
            <a:spLocks noGrp="1"/>
          </p:cNvSpPr>
          <p:nvPr>
            <p:ph type="sldNum" sz="quarter" idx="5"/>
          </p:nvPr>
        </p:nvSpPr>
        <p:spPr/>
        <p:txBody>
          <a:bodyPr/>
          <a:lstStyle/>
          <a:p>
            <a:fld id="{BE24A4BA-6F3C-DE41-BD2B-44EE0949FA88}" type="slidenum">
              <a:rPr lang="en-US" smtClean="0"/>
              <a:t>6</a:t>
            </a:fld>
            <a:endParaRPr lang="en-US" dirty="0"/>
          </a:p>
        </p:txBody>
      </p:sp>
    </p:spTree>
    <p:extLst>
      <p:ext uri="{BB962C8B-B14F-4D97-AF65-F5344CB8AC3E}">
        <p14:creationId xmlns:p14="http://schemas.microsoft.com/office/powerpoint/2010/main" val="1897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7</a:t>
            </a:fld>
            <a:endParaRPr lang="en-US" dirty="0"/>
          </a:p>
        </p:txBody>
      </p:sp>
    </p:spTree>
    <p:extLst>
      <p:ext uri="{BB962C8B-B14F-4D97-AF65-F5344CB8AC3E}">
        <p14:creationId xmlns:p14="http://schemas.microsoft.com/office/powerpoint/2010/main" val="2723403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2DBC60F-F21C-6B41-9401-FA27236B0017}" type="datetime1">
              <a:rPr lang="en-US" smtClean="0"/>
              <a:t>6/29/25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dirty="0"/>
              <a:t>©Clairmont Press, Inc. </a:t>
            </a:r>
          </a:p>
        </p:txBody>
      </p:sp>
      <p:sp>
        <p:nvSpPr>
          <p:cNvPr id="6" name="Slide Number Placeholder 5"/>
          <p:cNvSpPr>
            <a:spLocks noGrp="1"/>
          </p:cNvSpPr>
          <p:nvPr>
            <p:ph type="sldNum" sz="quarter" idx="12"/>
          </p:nvPr>
        </p:nvSpPr>
        <p:spPr>
          <a:xfrm>
            <a:off x="8077200" y="1430866"/>
            <a:ext cx="2743200" cy="365125"/>
          </a:xfrm>
        </p:spPr>
        <p:txBody>
          <a:bodyPr/>
          <a:lstStyle/>
          <a:p>
            <a:fld id="{976C402E-B1C0-B342-B143-8B01E77D075E}" type="slidenum">
              <a:rPr lang="en-US" smtClean="0"/>
              <a:t>‹#›</a:t>
            </a:fld>
            <a:endParaRPr lang="en-US" dirty="0"/>
          </a:p>
        </p:txBody>
      </p:sp>
      <p:sp>
        <p:nvSpPr>
          <p:cNvPr id="9" name="TextBox 8">
            <a:extLst>
              <a:ext uri="{FF2B5EF4-FFF2-40B4-BE49-F238E27FC236}">
                <a16:creationId xmlns:a16="http://schemas.microsoft.com/office/drawing/2014/main" id="{8808D26F-4A15-7A3B-29F5-DF8B46497BE0}"/>
              </a:ext>
            </a:extLst>
          </p:cNvPr>
          <p:cNvSpPr txBox="1"/>
          <p:nvPr userDrawn="1"/>
        </p:nvSpPr>
        <p:spPr>
          <a:xfrm>
            <a:off x="200278" y="6488668"/>
            <a:ext cx="6097348" cy="246221"/>
          </a:xfrm>
          <a:prstGeom prst="rect">
            <a:avLst/>
          </a:prstGeom>
          <a:noFill/>
        </p:spPr>
        <p:txBody>
          <a:bodyPr wrap="square">
            <a:spAutoFit/>
          </a:bodyPr>
          <a:lstStyle/>
          <a:p>
            <a:r>
              <a:rPr lang="en-US" sz="1000" b="1" dirty="0"/>
              <a:t> </a:t>
            </a:r>
            <a:r>
              <a:rPr lang="en-US" sz="1000" b="1" dirty="0">
                <a:solidFill>
                  <a:schemeClr val="bg1"/>
                </a:solidFill>
              </a:rPr>
              <a:t>©Clairmont Press, Inc. </a:t>
            </a:r>
            <a:endParaRPr lang="en-US" sz="1000" b="1" dirty="0"/>
          </a:p>
        </p:txBody>
      </p:sp>
    </p:spTree>
    <p:extLst>
      <p:ext uri="{BB962C8B-B14F-4D97-AF65-F5344CB8AC3E}">
        <p14:creationId xmlns:p14="http://schemas.microsoft.com/office/powerpoint/2010/main" val="16752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69289-1BA7-424F-B9C5-7D0862685863}" type="datetime1">
              <a:rPr lang="en-US" smtClean="0"/>
              <a:t>6/29/25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6" name="Slide Number Placeholder 5"/>
          <p:cNvSpPr>
            <a:spLocks noGrp="1"/>
          </p:cNvSpPr>
          <p:nvPr>
            <p:ph type="sldNum" sz="quarter" idx="12"/>
          </p:nvPr>
        </p:nvSpPr>
        <p:spPr/>
        <p:txBody>
          <a:bodyPr/>
          <a:lstStyle/>
          <a:p>
            <a:fld id="{976C402E-B1C0-B342-B143-8B01E77D075E}" type="slidenum">
              <a:rPr lang="en-US" smtClean="0"/>
              <a:t>‹#›</a:t>
            </a:fld>
            <a:endParaRPr lang="en-US" dirty="0"/>
          </a:p>
        </p:txBody>
      </p:sp>
      <p:pic>
        <p:nvPicPr>
          <p:cNvPr id="7" name="Picture 6" descr="A flag with a blue border&#10;&#10;AI-generated content may be incorrect.">
            <a:extLst>
              <a:ext uri="{FF2B5EF4-FFF2-40B4-BE49-F238E27FC236}">
                <a16:creationId xmlns:a16="http://schemas.microsoft.com/office/drawing/2014/main" id="{058634D9-9F6F-7B07-5DCE-5DC6FD84D96A}"/>
              </a:ext>
            </a:extLst>
          </p:cNvPr>
          <p:cNvPicPr>
            <a:picLocks noChangeAspect="1"/>
          </p:cNvPicPr>
          <p:nvPr userDrawn="1"/>
        </p:nvPicPr>
        <p:blipFill>
          <a:blip r:embed="rId2"/>
          <a:stretch>
            <a:fillRect/>
          </a:stretch>
        </p:blipFill>
        <p:spPr>
          <a:xfrm>
            <a:off x="685800" y="6099958"/>
            <a:ext cx="608495" cy="320260"/>
          </a:xfrm>
          <a:prstGeom prst="rect">
            <a:avLst/>
          </a:prstGeom>
        </p:spPr>
      </p:pic>
    </p:spTree>
    <p:extLst>
      <p:ext uri="{BB962C8B-B14F-4D97-AF65-F5344CB8AC3E}">
        <p14:creationId xmlns:p14="http://schemas.microsoft.com/office/powerpoint/2010/main" val="392007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2829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96D4BF-E760-AB47-B626-07C36D0A0C06}" type="datetime1">
              <a:rPr lang="en-US" smtClean="0"/>
              <a:t>6/29/25</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7" name="Slide Number Placeholder 6"/>
          <p:cNvSpPr>
            <a:spLocks noGrp="1"/>
          </p:cNvSpPr>
          <p:nvPr>
            <p:ph type="sldNum" sz="quarter" idx="12"/>
          </p:nvPr>
        </p:nvSpPr>
        <p:spPr/>
        <p:txBody>
          <a:bodyPr/>
          <a:lstStyle/>
          <a:p>
            <a:fld id="{976C402E-B1C0-B342-B143-8B01E77D075E}" type="slidenum">
              <a:rPr lang="en-US" smtClean="0"/>
              <a:t>‹#›</a:t>
            </a:fld>
            <a:endParaRPr lang="en-US" dirty="0"/>
          </a:p>
        </p:txBody>
      </p:sp>
      <p:pic>
        <p:nvPicPr>
          <p:cNvPr id="11" name="Picture 10" descr="A flag with a blue border&#10;&#10;AI-generated content may be incorrect.">
            <a:extLst>
              <a:ext uri="{FF2B5EF4-FFF2-40B4-BE49-F238E27FC236}">
                <a16:creationId xmlns:a16="http://schemas.microsoft.com/office/drawing/2014/main" id="{1149CCA8-C5E8-78A9-C8A7-B23751CB9593}"/>
              </a:ext>
            </a:extLst>
          </p:cNvPr>
          <p:cNvPicPr>
            <a:picLocks noChangeAspect="1"/>
          </p:cNvPicPr>
          <p:nvPr userDrawn="1"/>
        </p:nvPicPr>
        <p:blipFill>
          <a:blip r:embed="rId3"/>
          <a:stretch>
            <a:fillRect/>
          </a:stretch>
        </p:blipFill>
        <p:spPr>
          <a:xfrm>
            <a:off x="685800" y="6099958"/>
            <a:ext cx="608495" cy="320260"/>
          </a:xfrm>
          <a:prstGeom prst="rect">
            <a:avLst/>
          </a:prstGeom>
        </p:spPr>
      </p:pic>
    </p:spTree>
    <p:extLst>
      <p:ext uri="{BB962C8B-B14F-4D97-AF65-F5344CB8AC3E}">
        <p14:creationId xmlns:p14="http://schemas.microsoft.com/office/powerpoint/2010/main" val="11025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B58A28-C61A-D040-9DF4-D6019F7DEB6C}" type="datetime1">
              <a:rPr lang="en-US" smtClean="0"/>
              <a:t>6/29/25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©Clairmont Press, Inc. </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6C402E-B1C0-B342-B143-8B01E77D075E}" type="slidenum">
              <a:rPr lang="en-US" smtClean="0"/>
              <a:t>‹#›</a:t>
            </a:fld>
            <a:endParaRPr lang="en-US" dirty="0"/>
          </a:p>
        </p:txBody>
      </p:sp>
    </p:spTree>
    <p:extLst>
      <p:ext uri="{BB962C8B-B14F-4D97-AF65-F5344CB8AC3E}">
        <p14:creationId xmlns:p14="http://schemas.microsoft.com/office/powerpoint/2010/main" val="2267995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C864-B288-0E05-F3C9-A099EA917303}"/>
              </a:ext>
            </a:extLst>
          </p:cNvPr>
          <p:cNvSpPr>
            <a:spLocks noGrp="1" noRot="1" noMove="1" noResize="1" noEditPoints="1" noAdjustHandles="1" noChangeArrowheads="1" noChangeShapeType="1"/>
          </p:cNvSpPr>
          <p:nvPr>
            <p:ph type="ctrTitle"/>
          </p:nvPr>
        </p:nvSpPr>
        <p:spPr>
          <a:xfrm>
            <a:off x="2743200" y="2482337"/>
            <a:ext cx="9448800" cy="1033582"/>
          </a:xfrm>
        </p:spPr>
        <p:txBody>
          <a:bodyPr/>
          <a:lstStyle/>
          <a:p>
            <a:pPr algn="r"/>
            <a:r>
              <a:rPr lang="en-US" b="1" dirty="0">
                <a:ln>
                  <a:solidFill>
                    <a:schemeClr val="accent1"/>
                  </a:solidFill>
                </a:ln>
                <a:solidFill>
                  <a:schemeClr val="bg1"/>
                </a:solidFill>
              </a:rPr>
              <a:t>Smart Skills</a:t>
            </a:r>
          </a:p>
        </p:txBody>
      </p:sp>
      <p:sp>
        <p:nvSpPr>
          <p:cNvPr id="3" name="Subtitle 2">
            <a:extLst>
              <a:ext uri="{FF2B5EF4-FFF2-40B4-BE49-F238E27FC236}">
                <a16:creationId xmlns:a16="http://schemas.microsoft.com/office/drawing/2014/main" id="{C9B5F76E-4E17-C190-779E-E0D19810A16A}"/>
              </a:ext>
            </a:extLst>
          </p:cNvPr>
          <p:cNvSpPr>
            <a:spLocks noGrp="1" noRot="1" noMove="1" noResize="1" noEditPoints="1" noAdjustHandles="1" noChangeArrowheads="1" noChangeShapeType="1"/>
          </p:cNvSpPr>
          <p:nvPr>
            <p:ph type="subTitle" idx="1"/>
          </p:nvPr>
        </p:nvSpPr>
        <p:spPr>
          <a:xfrm>
            <a:off x="2743200" y="3429000"/>
            <a:ext cx="9448800" cy="1691640"/>
          </a:xfrm>
        </p:spPr>
        <p:txBody>
          <a:bodyPr>
            <a:normAutofit/>
          </a:bodyPr>
          <a:lstStyle/>
          <a:p>
            <a:pPr algn="r"/>
            <a:r>
              <a:rPr lang="en-US" sz="3200" b="1" dirty="0">
                <a:ln>
                  <a:solidFill>
                    <a:schemeClr val="accent1"/>
                  </a:solidFill>
                </a:ln>
                <a:solidFill>
                  <a:schemeClr val="bg1"/>
                </a:solidFill>
              </a:rPr>
              <a:t>Week</a:t>
            </a:r>
            <a:r>
              <a:rPr lang="en-US" sz="3200" b="1" dirty="0">
                <a:solidFill>
                  <a:schemeClr val="bg1"/>
                </a:solidFill>
              </a:rPr>
              <a:t> 10</a:t>
            </a:r>
          </a:p>
          <a:p>
            <a:pPr algn="r"/>
            <a:r>
              <a:rPr lang="en-US" sz="3200" b="1" dirty="0">
                <a:ln>
                  <a:solidFill>
                    <a:schemeClr val="accent1"/>
                  </a:solidFill>
                </a:ln>
                <a:solidFill>
                  <a:schemeClr val="bg1"/>
                </a:solidFill>
              </a:rPr>
              <a:t>Political Cartoon 2:</a:t>
            </a:r>
            <a:br>
              <a:rPr lang="en-US" sz="3200" b="1" dirty="0">
                <a:ln>
                  <a:solidFill>
                    <a:schemeClr val="accent1"/>
                  </a:solidFill>
                </a:ln>
                <a:solidFill>
                  <a:schemeClr val="bg1"/>
                </a:solidFill>
              </a:rPr>
            </a:br>
            <a:r>
              <a:rPr lang="en-US" sz="3200" b="1" dirty="0">
                <a:ln>
                  <a:solidFill>
                    <a:schemeClr val="accent1"/>
                  </a:solidFill>
                </a:ln>
                <a:solidFill>
                  <a:schemeClr val="bg1"/>
                </a:solidFill>
              </a:rPr>
              <a:t>King George III and Family</a:t>
            </a:r>
          </a:p>
        </p:txBody>
      </p:sp>
      <p:pic>
        <p:nvPicPr>
          <p:cNvPr id="4" name="Picture 3" descr="A close up of a sign&#10;&#10;AI-generated content may be incorrect.">
            <a:extLst>
              <a:ext uri="{FF2B5EF4-FFF2-40B4-BE49-F238E27FC236}">
                <a16:creationId xmlns:a16="http://schemas.microsoft.com/office/drawing/2014/main" id="{6543E74B-8C94-D725-30B0-6582D7EBB6B7}"/>
              </a:ext>
            </a:extLst>
          </p:cNvPr>
          <p:cNvPicPr>
            <a:picLocks noGrp="1" noRot="1" noMove="1" noResize="1" noEditPoints="1" noAdjustHandles="1" noChangeArrowheads="1" noChangeShapeType="1" noCrop="1"/>
          </p:cNvPicPr>
          <p:nvPr/>
        </p:nvPicPr>
        <p:blipFill>
          <a:blip r:embed="rId4"/>
          <a:stretch>
            <a:fillRect/>
          </a:stretch>
        </p:blipFill>
        <p:spPr>
          <a:xfrm>
            <a:off x="-306530" y="0"/>
            <a:ext cx="3857126" cy="995794"/>
          </a:xfrm>
          <a:prstGeom prst="rect">
            <a:avLst/>
          </a:prstGeom>
        </p:spPr>
      </p:pic>
    </p:spTree>
    <p:extLst>
      <p:ext uri="{BB962C8B-B14F-4D97-AF65-F5344CB8AC3E}">
        <p14:creationId xmlns:p14="http://schemas.microsoft.com/office/powerpoint/2010/main" val="8213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75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B7E2-CF97-D03E-756C-ABFFD3B68485}"/>
              </a:ext>
            </a:extLst>
          </p:cNvPr>
          <p:cNvSpPr>
            <a:spLocks noGrp="1"/>
          </p:cNvSpPr>
          <p:nvPr>
            <p:ph type="title"/>
          </p:nvPr>
        </p:nvSpPr>
        <p:spPr>
          <a:xfrm>
            <a:off x="76200" y="139533"/>
            <a:ext cx="2316480" cy="378627"/>
          </a:xfrm>
        </p:spPr>
        <p:txBody>
          <a:bodyPr>
            <a:normAutofit fontScale="90000"/>
          </a:bodyPr>
          <a:lstStyle/>
          <a:p>
            <a:r>
              <a:rPr lang="en-US" b="1" dirty="0"/>
              <a:t>Monday</a:t>
            </a:r>
          </a:p>
        </p:txBody>
      </p:sp>
      <p:sp>
        <p:nvSpPr>
          <p:cNvPr id="10" name="Content Placeholder 2">
            <a:extLst>
              <a:ext uri="{FF2B5EF4-FFF2-40B4-BE49-F238E27FC236}">
                <a16:creationId xmlns:a16="http://schemas.microsoft.com/office/drawing/2014/main" id="{B82DF1BF-566B-FBA2-B902-12BF21B6EE42}"/>
              </a:ext>
            </a:extLst>
          </p:cNvPr>
          <p:cNvSpPr>
            <a:spLocks noGrp="1"/>
          </p:cNvSpPr>
          <p:nvPr>
            <p:ph sz="half" idx="1"/>
          </p:nvPr>
        </p:nvSpPr>
        <p:spPr>
          <a:xfrm>
            <a:off x="1" y="1416937"/>
            <a:ext cx="3048000" cy="4024125"/>
          </a:xfrm>
        </p:spPr>
        <p:txBody>
          <a:bodyPr/>
          <a:lstStyle/>
          <a:p>
            <a:r>
              <a:rPr lang="en-US" b="1" dirty="0"/>
              <a:t>Study the image. Make a jot list of your observations.  </a:t>
            </a:r>
          </a:p>
          <a:p>
            <a:endParaRPr lang="en-US" b="1" dirty="0"/>
          </a:p>
          <a:p>
            <a:endParaRPr lang="en-US" dirty="0"/>
          </a:p>
        </p:txBody>
      </p:sp>
      <p:sp>
        <p:nvSpPr>
          <p:cNvPr id="3" name="Footer Placeholder 2">
            <a:extLst>
              <a:ext uri="{FF2B5EF4-FFF2-40B4-BE49-F238E27FC236}">
                <a16:creationId xmlns:a16="http://schemas.microsoft.com/office/drawing/2014/main" id="{DAC1E49E-FC28-2FD9-7517-04B2DE8979A2}"/>
              </a:ext>
            </a:extLst>
          </p:cNvPr>
          <p:cNvSpPr>
            <a:spLocks noGrp="1"/>
          </p:cNvSpPr>
          <p:nvPr>
            <p:ph type="ftr" sz="quarter" idx="11"/>
          </p:nvPr>
        </p:nvSpPr>
        <p:spPr/>
        <p:txBody>
          <a:bodyPr/>
          <a:lstStyle/>
          <a:p>
            <a:r>
              <a:rPr lang="en-US" dirty="0"/>
              <a:t>©Clairmont Press, Inc. </a:t>
            </a:r>
          </a:p>
        </p:txBody>
      </p:sp>
      <p:pic>
        <p:nvPicPr>
          <p:cNvPr id="5" name="Picture 4">
            <a:extLst>
              <a:ext uri="{FF2B5EF4-FFF2-40B4-BE49-F238E27FC236}">
                <a16:creationId xmlns:a16="http://schemas.microsoft.com/office/drawing/2014/main" id="{C238FFB3-5EC7-4130-F054-F4617E4B4D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07101" y="0"/>
            <a:ext cx="8484899" cy="6858000"/>
          </a:xfrm>
          <a:prstGeom prst="rect">
            <a:avLst/>
          </a:prstGeom>
        </p:spPr>
      </p:pic>
    </p:spTree>
    <p:extLst>
      <p:ext uri="{BB962C8B-B14F-4D97-AF65-F5344CB8AC3E}">
        <p14:creationId xmlns:p14="http://schemas.microsoft.com/office/powerpoint/2010/main" val="13312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B9BFAB5-C820-CFB4-92AF-12EC727591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8CC8D-5BCB-C137-2BCB-847C9D98FC85}"/>
              </a:ext>
            </a:extLst>
          </p:cNvPr>
          <p:cNvSpPr>
            <a:spLocks noGrp="1"/>
          </p:cNvSpPr>
          <p:nvPr>
            <p:ph sz="half" idx="1"/>
          </p:nvPr>
        </p:nvSpPr>
        <p:spPr>
          <a:xfrm>
            <a:off x="-1" y="1444752"/>
            <a:ext cx="3745991" cy="4051376"/>
          </a:xfrm>
        </p:spPr>
        <p:txBody>
          <a:bodyPr>
            <a:normAutofit/>
          </a:bodyPr>
          <a:lstStyle/>
          <a:p>
            <a:r>
              <a:rPr lang="en-US" b="1" dirty="0"/>
              <a:t>A </a:t>
            </a:r>
            <a:r>
              <a:rPr lang="en-US" b="1" i="1" dirty="0"/>
              <a:t>caricature</a:t>
            </a:r>
            <a:r>
              <a:rPr lang="en-US" b="1" dirty="0"/>
              <a:t> is an image of a person that exaggerates their features, often in a mockingly humorous manner. </a:t>
            </a:r>
          </a:p>
          <a:p>
            <a:endParaRPr lang="en-US" b="1" dirty="0"/>
          </a:p>
          <a:p>
            <a:r>
              <a:rPr lang="en-US" b="1" dirty="0"/>
              <a:t>What features of these people are evident in the caricatures? </a:t>
            </a:r>
          </a:p>
          <a:p>
            <a:endParaRPr lang="en-US" b="1" dirty="0"/>
          </a:p>
          <a:p>
            <a:endParaRPr lang="en-US" b="1" dirty="0"/>
          </a:p>
        </p:txBody>
      </p:sp>
      <p:sp>
        <p:nvSpPr>
          <p:cNvPr id="6" name="Title 1">
            <a:extLst>
              <a:ext uri="{FF2B5EF4-FFF2-40B4-BE49-F238E27FC236}">
                <a16:creationId xmlns:a16="http://schemas.microsoft.com/office/drawing/2014/main" id="{F79B6C73-1AE5-2602-3DA8-BA06122FE61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TUESDAY</a:t>
            </a:r>
          </a:p>
        </p:txBody>
      </p:sp>
      <p:sp>
        <p:nvSpPr>
          <p:cNvPr id="2" name="Footer Placeholder 1">
            <a:extLst>
              <a:ext uri="{FF2B5EF4-FFF2-40B4-BE49-F238E27FC236}">
                <a16:creationId xmlns:a16="http://schemas.microsoft.com/office/drawing/2014/main" id="{8F4EFF82-E630-E480-0C64-BC5CF3F3678F}"/>
              </a:ext>
            </a:extLst>
          </p:cNvPr>
          <p:cNvSpPr>
            <a:spLocks noGrp="1"/>
          </p:cNvSpPr>
          <p:nvPr>
            <p:ph type="ftr" sz="quarter" idx="11"/>
          </p:nvPr>
        </p:nvSpPr>
        <p:spPr/>
        <p:txBody>
          <a:bodyPr/>
          <a:lstStyle/>
          <a:p>
            <a:r>
              <a:rPr lang="en-US" dirty="0"/>
              <a:t>©Clairmont Press, Inc. </a:t>
            </a:r>
          </a:p>
        </p:txBody>
      </p:sp>
      <p:pic>
        <p:nvPicPr>
          <p:cNvPr id="4" name="Picture 3">
            <a:extLst>
              <a:ext uri="{FF2B5EF4-FFF2-40B4-BE49-F238E27FC236}">
                <a16:creationId xmlns:a16="http://schemas.microsoft.com/office/drawing/2014/main" id="{E3D7329A-26F5-3BCE-EE54-6F13BACA677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07101" y="0"/>
            <a:ext cx="8484899" cy="6858000"/>
          </a:xfrm>
          <a:prstGeom prst="rect">
            <a:avLst/>
          </a:prstGeom>
        </p:spPr>
      </p:pic>
    </p:spTree>
    <p:extLst>
      <p:ext uri="{BB962C8B-B14F-4D97-AF65-F5344CB8AC3E}">
        <p14:creationId xmlns:p14="http://schemas.microsoft.com/office/powerpoint/2010/main" val="311949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3CDA3423-C308-3424-3FEF-EFCD68F2DE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198DA5-68BF-CBC2-8C1B-899FDF85CB66}"/>
              </a:ext>
            </a:extLst>
          </p:cNvPr>
          <p:cNvSpPr>
            <a:spLocks noGrp="1"/>
          </p:cNvSpPr>
          <p:nvPr>
            <p:ph sz="half" idx="1"/>
          </p:nvPr>
        </p:nvSpPr>
        <p:spPr>
          <a:xfrm>
            <a:off x="-1" y="1426464"/>
            <a:ext cx="3707101" cy="3836199"/>
          </a:xfrm>
        </p:spPr>
        <p:txBody>
          <a:bodyPr>
            <a:normAutofit lnSpcReduction="10000"/>
          </a:bodyPr>
          <a:lstStyle/>
          <a:p>
            <a:pPr marL="0" indent="0">
              <a:buNone/>
            </a:pPr>
            <a:r>
              <a:rPr lang="en-US" b="1" dirty="0"/>
              <a:t>The caricatures depict Britain’s King George III (left), Queen Charlotte (center), and six of their daughters. </a:t>
            </a:r>
          </a:p>
          <a:p>
            <a:pPr marL="0" indent="0">
              <a:buNone/>
            </a:pPr>
            <a:endParaRPr lang="en-US" b="1" dirty="0"/>
          </a:p>
          <a:p>
            <a:r>
              <a:rPr lang="en-US" b="1" dirty="0"/>
              <a:t>Is the cartoonist a supporter of the king or not? </a:t>
            </a:r>
          </a:p>
          <a:p>
            <a:r>
              <a:rPr lang="en-US" b="1" dirty="0"/>
              <a:t>What evidence is there in the image to support your thinking? </a:t>
            </a:r>
          </a:p>
          <a:p>
            <a:pPr marL="0" indent="0">
              <a:buNone/>
            </a:pPr>
            <a:endParaRPr lang="en-US" b="1" dirty="0"/>
          </a:p>
          <a:p>
            <a:pPr marL="0" indent="0">
              <a:buNone/>
            </a:pPr>
            <a:endParaRPr lang="en-US" b="1" dirty="0"/>
          </a:p>
          <a:p>
            <a:endParaRPr lang="en-US" b="1" dirty="0"/>
          </a:p>
          <a:p>
            <a:endParaRPr lang="en-US" b="1" dirty="0"/>
          </a:p>
        </p:txBody>
      </p:sp>
      <p:sp>
        <p:nvSpPr>
          <p:cNvPr id="6" name="Title 1">
            <a:extLst>
              <a:ext uri="{FF2B5EF4-FFF2-40B4-BE49-F238E27FC236}">
                <a16:creationId xmlns:a16="http://schemas.microsoft.com/office/drawing/2014/main" id="{CB370504-26AF-7234-9434-484C1DC6663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WEDNESDAY</a:t>
            </a:r>
          </a:p>
        </p:txBody>
      </p:sp>
      <p:sp>
        <p:nvSpPr>
          <p:cNvPr id="2" name="Footer Placeholder 1">
            <a:extLst>
              <a:ext uri="{FF2B5EF4-FFF2-40B4-BE49-F238E27FC236}">
                <a16:creationId xmlns:a16="http://schemas.microsoft.com/office/drawing/2014/main" id="{CAC2D503-7E5C-4308-22B5-D6F508BB127F}"/>
              </a:ext>
            </a:extLst>
          </p:cNvPr>
          <p:cNvSpPr>
            <a:spLocks noGrp="1"/>
          </p:cNvSpPr>
          <p:nvPr>
            <p:ph type="ftr" sz="quarter" idx="11"/>
          </p:nvPr>
        </p:nvSpPr>
        <p:spPr/>
        <p:txBody>
          <a:bodyPr/>
          <a:lstStyle/>
          <a:p>
            <a:r>
              <a:rPr lang="en-US" dirty="0"/>
              <a:t>©Clairmont Press, Inc. </a:t>
            </a:r>
          </a:p>
        </p:txBody>
      </p:sp>
      <p:pic>
        <p:nvPicPr>
          <p:cNvPr id="4" name="Picture 3">
            <a:extLst>
              <a:ext uri="{FF2B5EF4-FFF2-40B4-BE49-F238E27FC236}">
                <a16:creationId xmlns:a16="http://schemas.microsoft.com/office/drawing/2014/main" id="{58215502-4774-7B91-7B7F-3BF0B3417A0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07101" y="0"/>
            <a:ext cx="8484899" cy="6858000"/>
          </a:xfrm>
          <a:prstGeom prst="rect">
            <a:avLst/>
          </a:prstGeom>
        </p:spPr>
      </p:pic>
    </p:spTree>
    <p:extLst>
      <p:ext uri="{BB962C8B-B14F-4D97-AF65-F5344CB8AC3E}">
        <p14:creationId xmlns:p14="http://schemas.microsoft.com/office/powerpoint/2010/main" val="7804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A26F67C-BEDE-F2DF-9F6A-3D7AE0CFDD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7DFF6-FB3F-9999-E5A4-AC9CC14A9746}"/>
              </a:ext>
            </a:extLst>
          </p:cNvPr>
          <p:cNvSpPr>
            <a:spLocks noGrp="1"/>
          </p:cNvSpPr>
          <p:nvPr>
            <p:ph sz="half" idx="1"/>
          </p:nvPr>
        </p:nvSpPr>
        <p:spPr>
          <a:xfrm>
            <a:off x="0" y="1455112"/>
            <a:ext cx="3608962" cy="4692770"/>
          </a:xfrm>
        </p:spPr>
        <p:txBody>
          <a:bodyPr>
            <a:normAutofit fontScale="92500" lnSpcReduction="10000"/>
          </a:bodyPr>
          <a:lstStyle/>
          <a:p>
            <a:pPr marL="0" indent="0">
              <a:buNone/>
            </a:pPr>
            <a:r>
              <a:rPr lang="en-US" b="1" dirty="0"/>
              <a:t>The 1792 political issue relates to sugar. The queen attempts to persuade the princesses to enjoy afternoon tea without sugar. The king was notoriously thrifty, so she says that skipping sugar helps their “poor papa.” </a:t>
            </a:r>
          </a:p>
          <a:p>
            <a:pPr marL="0" indent="0">
              <a:buNone/>
            </a:pPr>
            <a:r>
              <a:rPr lang="en-US" b="1" dirty="0"/>
              <a:t>Opponents of the slave trade wanted to boycott sugar, which depended on the labor of enslaved people. </a:t>
            </a:r>
          </a:p>
          <a:p>
            <a:pPr marL="0" indent="0">
              <a:buNone/>
            </a:pPr>
            <a:r>
              <a:rPr lang="en-US" b="1" dirty="0"/>
              <a:t>How effective was this image in getting the public to debate the issue?</a:t>
            </a:r>
          </a:p>
          <a:p>
            <a:pPr marL="0" indent="0">
              <a:buNone/>
            </a:pPr>
            <a:endParaRPr lang="en-US" b="1" dirty="0"/>
          </a:p>
          <a:p>
            <a:pPr marL="0" indent="0">
              <a:buNone/>
            </a:pPr>
            <a:endParaRPr lang="en-US" b="1" dirty="0"/>
          </a:p>
          <a:p>
            <a:endParaRPr lang="en-US" b="1" dirty="0"/>
          </a:p>
          <a:p>
            <a:endParaRPr lang="en-US" b="1" dirty="0"/>
          </a:p>
        </p:txBody>
      </p:sp>
      <p:sp>
        <p:nvSpPr>
          <p:cNvPr id="6" name="Title 1">
            <a:extLst>
              <a:ext uri="{FF2B5EF4-FFF2-40B4-BE49-F238E27FC236}">
                <a16:creationId xmlns:a16="http://schemas.microsoft.com/office/drawing/2014/main" id="{422CAD7D-08FD-6869-C6F4-124E062E85D0}"/>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THURSDAY</a:t>
            </a:r>
          </a:p>
        </p:txBody>
      </p:sp>
      <p:sp>
        <p:nvSpPr>
          <p:cNvPr id="2" name="Footer Placeholder 1">
            <a:extLst>
              <a:ext uri="{FF2B5EF4-FFF2-40B4-BE49-F238E27FC236}">
                <a16:creationId xmlns:a16="http://schemas.microsoft.com/office/drawing/2014/main" id="{29040C43-9329-EF6B-5DB1-E800A31A2415}"/>
              </a:ext>
            </a:extLst>
          </p:cNvPr>
          <p:cNvSpPr>
            <a:spLocks noGrp="1"/>
          </p:cNvSpPr>
          <p:nvPr>
            <p:ph type="ftr" sz="quarter" idx="11"/>
          </p:nvPr>
        </p:nvSpPr>
        <p:spPr/>
        <p:txBody>
          <a:bodyPr/>
          <a:lstStyle/>
          <a:p>
            <a:r>
              <a:rPr lang="en-US" dirty="0"/>
              <a:t>©Clairmont Press, Inc. </a:t>
            </a:r>
          </a:p>
        </p:txBody>
      </p:sp>
      <p:pic>
        <p:nvPicPr>
          <p:cNvPr id="4" name="Picture 3">
            <a:extLst>
              <a:ext uri="{FF2B5EF4-FFF2-40B4-BE49-F238E27FC236}">
                <a16:creationId xmlns:a16="http://schemas.microsoft.com/office/drawing/2014/main" id="{D26026DE-4DA7-267E-EC21-A16E9B4CC5B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07101" y="0"/>
            <a:ext cx="8484899" cy="6858000"/>
          </a:xfrm>
          <a:prstGeom prst="rect">
            <a:avLst/>
          </a:prstGeom>
        </p:spPr>
      </p:pic>
    </p:spTree>
    <p:extLst>
      <p:ext uri="{BB962C8B-B14F-4D97-AF65-F5344CB8AC3E}">
        <p14:creationId xmlns:p14="http://schemas.microsoft.com/office/powerpoint/2010/main" val="97984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990AD7E1-CA8A-067D-0766-D1900035F24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F0B99-CB22-AACC-654A-EDB042980BD8}"/>
              </a:ext>
            </a:extLst>
          </p:cNvPr>
          <p:cNvSpPr>
            <a:spLocks noGrp="1"/>
          </p:cNvSpPr>
          <p:nvPr>
            <p:ph sz="half" idx="1"/>
          </p:nvPr>
        </p:nvSpPr>
        <p:spPr>
          <a:xfrm>
            <a:off x="359924" y="1416937"/>
            <a:ext cx="3122578" cy="4024125"/>
          </a:xfrm>
        </p:spPr>
        <p:txBody>
          <a:bodyPr/>
          <a:lstStyle/>
          <a:p>
            <a:pPr marL="0" indent="0">
              <a:buNone/>
            </a:pPr>
            <a:r>
              <a:rPr lang="en-US" b="1" dirty="0"/>
              <a:t>What famous people are in today’s political cartoons? </a:t>
            </a:r>
          </a:p>
          <a:p>
            <a:pPr marL="0" indent="0">
              <a:buNone/>
            </a:pPr>
            <a:endParaRPr lang="en-US" b="1" dirty="0"/>
          </a:p>
          <a:p>
            <a:pPr marL="0" indent="0">
              <a:buNone/>
            </a:pPr>
            <a:endParaRPr lang="en-US" b="1" dirty="0"/>
          </a:p>
          <a:p>
            <a:pPr marL="0" indent="0">
              <a:buNone/>
            </a:pPr>
            <a:endParaRPr lang="en-US" b="1" dirty="0"/>
          </a:p>
          <a:p>
            <a:pPr marL="0" indent="0">
              <a:buNone/>
            </a:pPr>
            <a:r>
              <a:rPr lang="en-US" b="1" dirty="0"/>
              <a:t>What features about them are a part of their caricatures? </a:t>
            </a:r>
          </a:p>
          <a:p>
            <a:pPr marL="0" indent="0">
              <a:buNone/>
            </a:pPr>
            <a:endParaRPr lang="en-US" b="1" dirty="0"/>
          </a:p>
          <a:p>
            <a:pPr marL="0" indent="0">
              <a:buNone/>
            </a:pPr>
            <a:endParaRPr lang="en-US" b="1" dirty="0"/>
          </a:p>
        </p:txBody>
      </p:sp>
      <p:sp>
        <p:nvSpPr>
          <p:cNvPr id="8" name="Title 1">
            <a:extLst>
              <a:ext uri="{FF2B5EF4-FFF2-40B4-BE49-F238E27FC236}">
                <a16:creationId xmlns:a16="http://schemas.microsoft.com/office/drawing/2014/main" id="{1E7516C2-7794-6CA8-8ECC-9CD02110C8C5}"/>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FRIDAY</a:t>
            </a:r>
          </a:p>
        </p:txBody>
      </p:sp>
      <p:sp>
        <p:nvSpPr>
          <p:cNvPr id="2" name="Footer Placeholder 1">
            <a:extLst>
              <a:ext uri="{FF2B5EF4-FFF2-40B4-BE49-F238E27FC236}">
                <a16:creationId xmlns:a16="http://schemas.microsoft.com/office/drawing/2014/main" id="{1F6E996C-2D9F-C12C-54AA-45290DCABA93}"/>
              </a:ext>
            </a:extLst>
          </p:cNvPr>
          <p:cNvSpPr>
            <a:spLocks noGrp="1"/>
          </p:cNvSpPr>
          <p:nvPr>
            <p:ph type="ftr" sz="quarter" idx="11"/>
          </p:nvPr>
        </p:nvSpPr>
        <p:spPr/>
        <p:txBody>
          <a:bodyPr/>
          <a:lstStyle/>
          <a:p>
            <a:r>
              <a:rPr lang="en-US" dirty="0"/>
              <a:t>©Clairmont Press, Inc. </a:t>
            </a:r>
          </a:p>
        </p:txBody>
      </p:sp>
      <p:pic>
        <p:nvPicPr>
          <p:cNvPr id="4" name="Picture 3">
            <a:extLst>
              <a:ext uri="{FF2B5EF4-FFF2-40B4-BE49-F238E27FC236}">
                <a16:creationId xmlns:a16="http://schemas.microsoft.com/office/drawing/2014/main" id="{F7B1FF1F-BD9C-72E7-7520-8AA076C157A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07101" y="0"/>
            <a:ext cx="8484899" cy="6858000"/>
          </a:xfrm>
          <a:prstGeom prst="rect">
            <a:avLst/>
          </a:prstGeom>
        </p:spPr>
      </p:pic>
    </p:spTree>
    <p:extLst>
      <p:ext uri="{BB962C8B-B14F-4D97-AF65-F5344CB8AC3E}">
        <p14:creationId xmlns:p14="http://schemas.microsoft.com/office/powerpoint/2010/main" val="31242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5F551-EAAA-B872-683C-6B7A8FEFC36E}"/>
              </a:ext>
            </a:extLst>
          </p:cNvPr>
          <p:cNvSpPr txBox="1"/>
          <p:nvPr/>
        </p:nvSpPr>
        <p:spPr>
          <a:xfrm>
            <a:off x="8291549" y="6020300"/>
            <a:ext cx="3900451" cy="830997"/>
          </a:xfrm>
          <a:prstGeom prst="rect">
            <a:avLst/>
          </a:prstGeom>
          <a:noFill/>
        </p:spPr>
        <p:txBody>
          <a:bodyPr wrap="square" rtlCol="0">
            <a:spAutoFit/>
          </a:bodyPr>
          <a:lstStyle/>
          <a:p>
            <a:pPr algn="ctr"/>
            <a:r>
              <a:rPr lang="en-US" sz="1200" dirty="0">
                <a:solidFill>
                  <a:schemeClr val="bg1"/>
                </a:solidFill>
                <a:latin typeface="Avenir Light" panose="020B0402020203020204" pitchFamily="34" charset="77"/>
              </a:rPr>
              <a:t>Image credits: Title slide, West Virginia State Capitol, Charleston, WV, ©Shutterstock; End slide, Williams River Valley Overlook, Black Mountain, Monongahela National Forest, West Virginia, ©Shutterstock.</a:t>
            </a:r>
          </a:p>
        </p:txBody>
      </p:sp>
      <p:sp>
        <p:nvSpPr>
          <p:cNvPr id="3" name="Footer Placeholder 2">
            <a:extLst>
              <a:ext uri="{FF2B5EF4-FFF2-40B4-BE49-F238E27FC236}">
                <a16:creationId xmlns:a16="http://schemas.microsoft.com/office/drawing/2014/main" id="{5DEA308A-644B-6CDE-6972-DD967FFFCCDC}"/>
              </a:ext>
            </a:extLst>
          </p:cNvPr>
          <p:cNvSpPr>
            <a:spLocks noGrp="1"/>
          </p:cNvSpPr>
          <p:nvPr>
            <p:ph type="ftr" sz="quarter" idx="11"/>
          </p:nvPr>
        </p:nvSpPr>
        <p:spPr/>
        <p:txBody>
          <a:bodyPr/>
          <a:lstStyle/>
          <a:p>
            <a:r>
              <a:rPr lang="en-US" dirty="0">
                <a:solidFill>
                  <a:schemeClr val="bg1"/>
                </a:solidFill>
              </a:rPr>
              <a:t>©Clairmont Press, Inc. </a:t>
            </a:r>
          </a:p>
        </p:txBody>
      </p:sp>
    </p:spTree>
    <p:extLst>
      <p:ext uri="{BB962C8B-B14F-4D97-AF65-F5344CB8AC3E}">
        <p14:creationId xmlns:p14="http://schemas.microsoft.com/office/powerpoint/2010/main" val="31162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Vapor Trail</Template>
  <TotalTime>883</TotalTime>
  <Words>475</Words>
  <Application>Microsoft Macintosh PowerPoint</Application>
  <PresentationFormat>Widescreen</PresentationFormat>
  <Paragraphs>57</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Aptos</vt:lpstr>
      <vt:lpstr>Arial</vt:lpstr>
      <vt:lpstr>Avenir Light</vt:lpstr>
      <vt:lpstr>Century Gothic</vt:lpstr>
      <vt:lpstr>Vapor Trail</vt:lpstr>
      <vt:lpstr>Smart Skills</vt:lpstr>
      <vt:lpstr>Monday</vt:lpstr>
      <vt:lpstr>PowerPoint Presentation</vt:lpstr>
      <vt:lpstr>PowerPoint Presentation</vt:lpstr>
      <vt:lpstr>PowerPoint Presentation</vt:lpstr>
      <vt:lpstr>PowerPoint Presentation</vt:lpstr>
      <vt:lpstr>PowerPoint Presentation</vt:lpstr>
    </vt:vector>
  </TitlesOfParts>
  <Manager/>
  <Company>(c)2025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 </dc:title>
  <dc:subject>West Virginia: Our Beautiful Home </dc:subject>
  <dc:creator/>
  <cp:keywords/>
  <dc:description/>
  <cp:lastModifiedBy>Emmett Mullins</cp:lastModifiedBy>
  <cp:revision>19</cp:revision>
  <dcterms:created xsi:type="dcterms:W3CDTF">2025-06-26T12:29:05Z</dcterms:created>
  <dcterms:modified xsi:type="dcterms:W3CDTF">2025-06-29T22:59:31Z</dcterms:modified>
  <cp:category/>
</cp:coreProperties>
</file>