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0" r:id="rId1"/>
  </p:sldMasterIdLst>
  <p:notesMasterIdLst>
    <p:notesMasterId r:id="rId9"/>
  </p:notesMasterIdLst>
  <p:sldIdLst>
    <p:sldId id="256" r:id="rId2"/>
    <p:sldId id="259" r:id="rId3"/>
    <p:sldId id="260" r:id="rId4"/>
    <p:sldId id="261" r:id="rId5"/>
    <p:sldId id="262" r:id="rId6"/>
    <p:sldId id="263" r:id="rId7"/>
    <p:sldId id="258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69"/>
    <p:restoredTop sz="82857"/>
  </p:normalViewPr>
  <p:slideViewPr>
    <p:cSldViewPr snapToGrid="0">
      <p:cViewPr varScale="1">
        <p:scale>
          <a:sx n="105" d="100"/>
          <a:sy n="105" d="100"/>
        </p:scale>
        <p:origin x="18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737DAB-597A-6245-AD4E-5232EF7B64E3}" type="datetimeFigureOut">
              <a:rPr lang="en-US" smtClean="0"/>
              <a:t>6/29/25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24A4BA-6F3C-DE41-BD2B-44EE0949FA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919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the Smart Skills directions on the Teacher Tech Website for </a:t>
            </a:r>
            <a:r>
              <a:rPr lang="en-US" i="1" dirty="0"/>
              <a:t>West Virginia: Our Beautiful Home</a:t>
            </a:r>
            <a:r>
              <a:rPr lang="en-US" i="0" dirty="0"/>
              <a:t> for teaching suggestions. </a:t>
            </a:r>
          </a:p>
          <a:p>
            <a:endParaRPr lang="en-US" i="0" dirty="0"/>
          </a:p>
          <a:p>
            <a:r>
              <a:rPr lang="en-US" dirty="0"/>
              <a:t>Teacher notes and answers will display in this space.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4A4BA-6F3C-DE41-BD2B-44EE0949FA88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81555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 opener allows students to view the map with no specific question to answer. Often, it is beneficial to study a map and its components before searching for a specific answer.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Allow at least one minute for students to silently study the map and create a jot list before discussing responses as a group.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Students may notice that this is a map of New France in 1750. There is a key to explain the colors and the symbols.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Remember, this is a time for students to discuss what they notice on the map. There will be time later to discuss other things.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4A4BA-6F3C-DE41-BD2B-44EE0949FA8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21042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Land claimed by France</a:t>
            </a:r>
          </a:p>
          <a:p>
            <a:pPr marL="228600" indent="-228600">
              <a:buAutoNum type="arabicPeriod"/>
            </a:pPr>
            <a:r>
              <a:rPr lang="en-US" dirty="0"/>
              <a:t>France</a:t>
            </a:r>
          </a:p>
          <a:p>
            <a:pPr marL="228600" indent="-228600">
              <a:buAutoNum type="arabicPeriod"/>
            </a:pPr>
            <a:r>
              <a:rPr lang="en-US" dirty="0"/>
              <a:t>France</a:t>
            </a:r>
          </a:p>
          <a:p>
            <a:pPr marL="228600" indent="-228600">
              <a:buAutoNum type="arabicPeriod"/>
            </a:pPr>
            <a:r>
              <a:rPr lang="en-US" dirty="0"/>
              <a:t>1750</a:t>
            </a:r>
          </a:p>
          <a:p>
            <a:pPr marL="228600" indent="-228600">
              <a:buAutoNum type="arabicPeriod"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4A4BA-6F3C-DE41-BD2B-44EE0949FA88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7700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US" dirty="0"/>
              <a:t>1718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Fort Duquesne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Illinois Country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France and Great Britain</a:t>
            </a:r>
          </a:p>
          <a:p>
            <a:pPr marL="0" indent="0"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4A4BA-6F3C-DE41-BD2B-44EE0949FA88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53754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US" dirty="0"/>
              <a:t>Tadoussac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1600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Fort Dauphin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Fort Bourbon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northeast</a:t>
            </a:r>
          </a:p>
          <a:p>
            <a:pPr marL="228600" indent="-2286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4A4BA-6F3C-DE41-BD2B-44EE0949FA88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35706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Answers will vary. </a:t>
            </a:r>
          </a:p>
          <a:p>
            <a:r>
              <a:rPr lang="en-US" dirty="0"/>
              <a:t>Management tip: Let students know they will be working with an elbow partner, and each person must write a question and answer their partner’s question. </a:t>
            </a:r>
          </a:p>
          <a:p>
            <a:r>
              <a:rPr lang="en-US" dirty="0"/>
              <a:t>Allow some students to share their questions and point to the information on the map that supports their answers.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4A4BA-6F3C-DE41-BD2B-44EE0949FA88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18241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4A4BA-6F3C-DE41-BD2B-44EE0949FA88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403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E2DBC60F-F21C-6B41-9401-FA27236B0017}" type="datetime1">
              <a:rPr lang="en-US" smtClean="0"/>
              <a:t>6/29/25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r>
              <a:rPr lang="en-US" dirty="0"/>
              <a:t>©Clairmont Press, Inc.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976C402E-B1C0-B342-B143-8B01E77D075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08D26F-4A15-7A3B-29F5-DF8B46497BE0}"/>
              </a:ext>
            </a:extLst>
          </p:cNvPr>
          <p:cNvSpPr txBox="1"/>
          <p:nvPr userDrawn="1"/>
        </p:nvSpPr>
        <p:spPr>
          <a:xfrm>
            <a:off x="200278" y="6488668"/>
            <a:ext cx="609734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dirty="0"/>
              <a:t> </a:t>
            </a:r>
            <a:r>
              <a:rPr lang="en-US" sz="1000" b="1" dirty="0">
                <a:solidFill>
                  <a:schemeClr val="bg1"/>
                </a:solidFill>
              </a:rPr>
              <a:t>©Clairmont Press, Inc. </a:t>
            </a:r>
            <a:endParaRPr 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167525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69289-1BA7-424F-B9C5-7D0862685863}" type="datetime1">
              <a:rPr lang="en-US" smtClean="0"/>
              <a:t>6/29/25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©Clairmont Press, Inc.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C402E-B1C0-B342-B143-8B01E77D075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A flag with a blue border&#10;&#10;AI-generated content may be incorrect.">
            <a:extLst>
              <a:ext uri="{FF2B5EF4-FFF2-40B4-BE49-F238E27FC236}">
                <a16:creationId xmlns:a16="http://schemas.microsoft.com/office/drawing/2014/main" id="{058634D9-9F6F-7B07-5DCE-5DC6FD84D9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5800" y="6099958"/>
            <a:ext cx="608495" cy="32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072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alphaModFix amt="28292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D4BF-E760-AB47-B626-07C36D0A0C06}" type="datetime1">
              <a:rPr lang="en-US" smtClean="0"/>
              <a:t>6/29/25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©Clairmont Press, Inc.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C402E-B1C0-B342-B143-8B01E77D075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1" name="Picture 10" descr="A flag with a blue border&#10;&#10;AI-generated content may be incorrect.">
            <a:extLst>
              <a:ext uri="{FF2B5EF4-FFF2-40B4-BE49-F238E27FC236}">
                <a16:creationId xmlns:a16="http://schemas.microsoft.com/office/drawing/2014/main" id="{1149CCA8-C5E8-78A9-C8A7-B23751CB95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5800" y="6099958"/>
            <a:ext cx="608495" cy="32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527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B58A28-C61A-D040-9DF4-D6019F7DEB6C}" type="datetime1">
              <a:rPr lang="en-US" smtClean="0"/>
              <a:t>6/29/25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©Clairmont Press, Inc.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6C402E-B1C0-B342-B143-8B01E77D07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799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4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0C864-B288-0E05-F3C9-A099EA91730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/>
          </p:nvPr>
        </p:nvSpPr>
        <p:spPr>
          <a:xfrm>
            <a:off x="2743200" y="2482337"/>
            <a:ext cx="9448800" cy="1033582"/>
          </a:xfrm>
        </p:spPr>
        <p:txBody>
          <a:bodyPr/>
          <a:lstStyle/>
          <a:p>
            <a:pPr algn="r"/>
            <a:r>
              <a:rPr lang="en-US" b="1" dirty="0">
                <a:ln>
                  <a:solidFill>
                    <a:schemeClr val="accent1"/>
                  </a:solidFill>
                </a:ln>
                <a:solidFill>
                  <a:schemeClr val="bg1"/>
                </a:solidFill>
              </a:rPr>
              <a:t>Smart Skills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B5F76E-4E17-C190-779E-E0D19810A16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ubTitle" idx="1"/>
          </p:nvPr>
        </p:nvSpPr>
        <p:spPr>
          <a:xfrm>
            <a:off x="2743200" y="3429000"/>
            <a:ext cx="9448800" cy="1310502"/>
          </a:xfrm>
        </p:spPr>
        <p:txBody>
          <a:bodyPr>
            <a:normAutofit/>
          </a:bodyPr>
          <a:lstStyle/>
          <a:p>
            <a:pPr algn="r"/>
            <a:r>
              <a:rPr lang="en-US" sz="3200" b="1" dirty="0">
                <a:ln>
                  <a:solidFill>
                    <a:schemeClr val="accent1"/>
                  </a:solidFill>
                </a:ln>
                <a:solidFill>
                  <a:schemeClr val="bg1"/>
                </a:solidFill>
              </a:rPr>
              <a:t>Week</a:t>
            </a:r>
            <a:r>
              <a:rPr lang="en-US" sz="3200" b="1" dirty="0">
                <a:solidFill>
                  <a:schemeClr val="bg1"/>
                </a:solidFill>
              </a:rPr>
              <a:t> 11</a:t>
            </a:r>
          </a:p>
          <a:p>
            <a:pPr algn="r"/>
            <a:r>
              <a:rPr lang="en-US" sz="3200" b="1" dirty="0">
                <a:ln>
                  <a:solidFill>
                    <a:schemeClr val="accent1"/>
                  </a:solidFill>
                </a:ln>
                <a:solidFill>
                  <a:schemeClr val="bg1"/>
                </a:solidFill>
              </a:rPr>
              <a:t>Map 3: New France</a:t>
            </a:r>
          </a:p>
        </p:txBody>
      </p:sp>
      <p:pic>
        <p:nvPicPr>
          <p:cNvPr id="4" name="Picture 3" descr="A close up of a sign&#10;&#10;AI-generated content may be incorrect.">
            <a:extLst>
              <a:ext uri="{FF2B5EF4-FFF2-40B4-BE49-F238E27FC236}">
                <a16:creationId xmlns:a16="http://schemas.microsoft.com/office/drawing/2014/main" id="{459E7F8B-F705-A3B1-D0A5-FE7C49E3F21D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06530" y="0"/>
            <a:ext cx="3857126" cy="995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389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29389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0B7E2-CF97-D03E-756C-ABFFD3B68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139533"/>
            <a:ext cx="2316480" cy="378627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Monday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82DF1BF-566B-FBA2-B902-12BF21B6EE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" y="1416937"/>
            <a:ext cx="4105656" cy="4024125"/>
          </a:xfrm>
        </p:spPr>
        <p:txBody>
          <a:bodyPr/>
          <a:lstStyle/>
          <a:p>
            <a:r>
              <a:rPr lang="en-US" b="1" dirty="0"/>
              <a:t>Study the map. What do you notice about it? In the time given by your teacher, jot down the things that you notice about the map. 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C1E49E-FC28-2FD9-7517-04B2DE897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©Clairmont Press, Inc.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12A537B-729D-CF8E-38EE-5B3A5056CE4F}"/>
              </a:ext>
            </a:extLst>
          </p:cNvPr>
          <p:cNvGrpSpPr/>
          <p:nvPr/>
        </p:nvGrpSpPr>
        <p:grpSpPr>
          <a:xfrm>
            <a:off x="4187952" y="0"/>
            <a:ext cx="8004048" cy="5971032"/>
            <a:chOff x="1354667" y="2077932"/>
            <a:chExt cx="6705600" cy="478006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07C6C09-5C9E-FB83-4954-7FF32389663B}"/>
                </a:ext>
              </a:extLst>
            </p:cNvPr>
            <p:cNvGrpSpPr/>
            <p:nvPr/>
          </p:nvGrpSpPr>
          <p:grpSpPr>
            <a:xfrm>
              <a:off x="1354667" y="2077932"/>
              <a:ext cx="6705600" cy="4780068"/>
              <a:chOff x="1219200" y="762152"/>
              <a:chExt cx="6705600" cy="4780068"/>
            </a:xfrm>
          </p:grpSpPr>
          <p:pic>
            <p:nvPicPr>
              <p:cNvPr id="7" name="Picture 4">
                <a:extLst>
                  <a:ext uri="{FF2B5EF4-FFF2-40B4-BE49-F238E27FC236}">
                    <a16:creationId xmlns:a16="http://schemas.microsoft.com/office/drawing/2014/main" id="{28AB0102-D1B1-744F-B30C-016E6FA4A59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19200" y="762152"/>
                <a:ext cx="6705600" cy="47800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Donut 7">
                <a:extLst>
                  <a:ext uri="{FF2B5EF4-FFF2-40B4-BE49-F238E27FC236}">
                    <a16:creationId xmlns:a16="http://schemas.microsoft.com/office/drawing/2014/main" id="{84A803D5-BCFC-28F7-2C7B-14A38A8CBA84}"/>
                  </a:ext>
                </a:extLst>
              </p:cNvPr>
              <p:cNvSpPr/>
              <p:nvPr/>
            </p:nvSpPr>
            <p:spPr>
              <a:xfrm>
                <a:off x="1457740" y="1882113"/>
                <a:ext cx="100716" cy="98333"/>
              </a:xfrm>
              <a:prstGeom prst="donut">
                <a:avLst>
                  <a:gd name="adj" fmla="val 12184"/>
                </a:avLst>
              </a:prstGeom>
              <a:solidFill>
                <a:schemeClr val="tx1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6" name="Text Box 6">
              <a:extLst>
                <a:ext uri="{FF2B5EF4-FFF2-40B4-BE49-F238E27FC236}">
                  <a16:creationId xmlns:a16="http://schemas.microsoft.com/office/drawing/2014/main" id="{4A9FB912-FF5A-0385-D1BE-7C1AAA655A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72000" y="2077932"/>
              <a:ext cx="3318933" cy="295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r"/>
              <a:r>
                <a:rPr lang="en-US" altLang="en-US" b="1" dirty="0"/>
                <a:t>Map of New France,1750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121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29389"/>
          </a:blip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B9BFAB5-C820-CFB4-92AF-12EC727591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98CC8D-5BCB-C137-2BCB-847C9D98FC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416937"/>
            <a:ext cx="4187952" cy="4471799"/>
          </a:xfrm>
        </p:spPr>
        <p:txBody>
          <a:bodyPr>
            <a:normAutofit/>
          </a:bodyPr>
          <a:lstStyle/>
          <a:p>
            <a:r>
              <a:rPr lang="en-US" b="1" dirty="0"/>
              <a:t>The white lines show present-day boundaries. What does the blue land area indicate? </a:t>
            </a:r>
          </a:p>
          <a:p>
            <a:r>
              <a:rPr lang="en-US" b="1" dirty="0"/>
              <a:t>Which country had the largest land claims on the map? </a:t>
            </a:r>
          </a:p>
          <a:p>
            <a:r>
              <a:rPr lang="en-US" b="1" dirty="0"/>
              <a:t>Which country claimed the land labeled as Louisiana?</a:t>
            </a:r>
          </a:p>
          <a:p>
            <a:r>
              <a:rPr lang="en-US" b="1" dirty="0"/>
              <a:t>The map shows land claims in this part of North America for what year? 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79B6C73-1AE5-2602-3DA8-BA06122FE618}"/>
              </a:ext>
            </a:extLst>
          </p:cNvPr>
          <p:cNvSpPr txBox="1">
            <a:spLocks/>
          </p:cNvSpPr>
          <p:nvPr/>
        </p:nvSpPr>
        <p:spPr>
          <a:xfrm>
            <a:off x="76200" y="139533"/>
            <a:ext cx="3745992" cy="4997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/>
              <a:t>TUESDAY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F4EFF82-E630-E480-0C64-BC5CF3F36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700" y="6353342"/>
            <a:ext cx="7772400" cy="365125"/>
          </a:xfrm>
        </p:spPr>
        <p:txBody>
          <a:bodyPr/>
          <a:lstStyle/>
          <a:p>
            <a:r>
              <a:rPr lang="en-US" dirty="0"/>
              <a:t>©Clairmont Press, Inc.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6FEBFC6-1593-D1B8-E580-F04F2BE6FE48}"/>
              </a:ext>
            </a:extLst>
          </p:cNvPr>
          <p:cNvGrpSpPr/>
          <p:nvPr/>
        </p:nvGrpSpPr>
        <p:grpSpPr>
          <a:xfrm>
            <a:off x="4187952" y="0"/>
            <a:ext cx="8004048" cy="5971032"/>
            <a:chOff x="1354667" y="2077932"/>
            <a:chExt cx="6705600" cy="478006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D1C5394-C483-EA33-42D1-9521BEA3DC73}"/>
                </a:ext>
              </a:extLst>
            </p:cNvPr>
            <p:cNvGrpSpPr/>
            <p:nvPr/>
          </p:nvGrpSpPr>
          <p:grpSpPr>
            <a:xfrm>
              <a:off x="1354667" y="2077932"/>
              <a:ext cx="6705600" cy="4780068"/>
              <a:chOff x="1219200" y="762152"/>
              <a:chExt cx="6705600" cy="4780068"/>
            </a:xfrm>
          </p:grpSpPr>
          <p:pic>
            <p:nvPicPr>
              <p:cNvPr id="9" name="Picture 4">
                <a:extLst>
                  <a:ext uri="{FF2B5EF4-FFF2-40B4-BE49-F238E27FC236}">
                    <a16:creationId xmlns:a16="http://schemas.microsoft.com/office/drawing/2014/main" id="{6CAE1386-8A44-25B5-6871-C6261EA71F6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19200" y="762152"/>
                <a:ext cx="6705600" cy="47800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Donut 9">
                <a:extLst>
                  <a:ext uri="{FF2B5EF4-FFF2-40B4-BE49-F238E27FC236}">
                    <a16:creationId xmlns:a16="http://schemas.microsoft.com/office/drawing/2014/main" id="{34A01109-530E-B0FB-B2AF-E6479A4A4D55}"/>
                  </a:ext>
                </a:extLst>
              </p:cNvPr>
              <p:cNvSpPr/>
              <p:nvPr/>
            </p:nvSpPr>
            <p:spPr>
              <a:xfrm>
                <a:off x="1457740" y="1882113"/>
                <a:ext cx="100716" cy="98333"/>
              </a:xfrm>
              <a:prstGeom prst="donut">
                <a:avLst>
                  <a:gd name="adj" fmla="val 12184"/>
                </a:avLst>
              </a:prstGeom>
              <a:solidFill>
                <a:schemeClr val="tx1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8" name="Text Box 6">
              <a:extLst>
                <a:ext uri="{FF2B5EF4-FFF2-40B4-BE49-F238E27FC236}">
                  <a16:creationId xmlns:a16="http://schemas.microsoft.com/office/drawing/2014/main" id="{2E4CA4DC-B40A-8F35-8C01-E82D8CB48F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72000" y="2077932"/>
              <a:ext cx="3318933" cy="295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r"/>
              <a:r>
                <a:rPr lang="en-US" altLang="en-US" b="1" dirty="0"/>
                <a:t>Map of New France,1750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1949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29389"/>
          </a:blip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CDA3423-C308-3424-3FEF-EFCD68F2DE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198DA5-68BF-CBC2-8C1B-899FDF85CB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416937"/>
            <a:ext cx="4187952" cy="4024125"/>
          </a:xfrm>
        </p:spPr>
        <p:txBody>
          <a:bodyPr/>
          <a:lstStyle/>
          <a:p>
            <a:r>
              <a:rPr lang="en-US" b="1" dirty="0"/>
              <a:t>When was La Nouvelle-Orléans (New Orleans) founded? </a:t>
            </a:r>
          </a:p>
          <a:p>
            <a:r>
              <a:rPr lang="en-US" b="1" dirty="0"/>
              <a:t>What French fort was closest to present-day West Virginia? </a:t>
            </a:r>
          </a:p>
          <a:p>
            <a:r>
              <a:rPr lang="en-US" b="1" dirty="0"/>
              <a:t>What name was given to the Upper Louisiana area?</a:t>
            </a:r>
          </a:p>
          <a:p>
            <a:r>
              <a:rPr lang="en-US" b="1" dirty="0"/>
              <a:t>Which countries claimed the land of present-day West Virginia?  </a:t>
            </a:r>
          </a:p>
          <a:p>
            <a:endParaRPr lang="en-US" b="1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B370504-26AF-7234-9434-484C1DC66638}"/>
              </a:ext>
            </a:extLst>
          </p:cNvPr>
          <p:cNvSpPr txBox="1">
            <a:spLocks/>
          </p:cNvSpPr>
          <p:nvPr/>
        </p:nvSpPr>
        <p:spPr>
          <a:xfrm>
            <a:off x="76200" y="139533"/>
            <a:ext cx="3745992" cy="4997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/>
              <a:t>WEDNESDAY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AC2D503-7E5C-4308-22B5-D6F508BB1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©Clairmont Press, Inc.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7892782-D235-B8B0-0090-0956883A3585}"/>
              </a:ext>
            </a:extLst>
          </p:cNvPr>
          <p:cNvGrpSpPr/>
          <p:nvPr/>
        </p:nvGrpSpPr>
        <p:grpSpPr>
          <a:xfrm>
            <a:off x="4187952" y="0"/>
            <a:ext cx="8004048" cy="5971032"/>
            <a:chOff x="1354667" y="2077932"/>
            <a:chExt cx="6705600" cy="478006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E8013C7-806C-419F-7D58-F3FB81714CAC}"/>
                </a:ext>
              </a:extLst>
            </p:cNvPr>
            <p:cNvGrpSpPr/>
            <p:nvPr/>
          </p:nvGrpSpPr>
          <p:grpSpPr>
            <a:xfrm>
              <a:off x="1354667" y="2077932"/>
              <a:ext cx="6705600" cy="4780068"/>
              <a:chOff x="1219200" y="762152"/>
              <a:chExt cx="6705600" cy="4780068"/>
            </a:xfrm>
          </p:grpSpPr>
          <p:pic>
            <p:nvPicPr>
              <p:cNvPr id="9" name="Picture 4">
                <a:extLst>
                  <a:ext uri="{FF2B5EF4-FFF2-40B4-BE49-F238E27FC236}">
                    <a16:creationId xmlns:a16="http://schemas.microsoft.com/office/drawing/2014/main" id="{BF9B04A7-A7DE-1471-7C05-99B36321763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19200" y="762152"/>
                <a:ext cx="6705600" cy="47800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Donut 9">
                <a:extLst>
                  <a:ext uri="{FF2B5EF4-FFF2-40B4-BE49-F238E27FC236}">
                    <a16:creationId xmlns:a16="http://schemas.microsoft.com/office/drawing/2014/main" id="{433F4514-0767-CBBB-D0BB-45332B9311EA}"/>
                  </a:ext>
                </a:extLst>
              </p:cNvPr>
              <p:cNvSpPr/>
              <p:nvPr/>
            </p:nvSpPr>
            <p:spPr>
              <a:xfrm>
                <a:off x="1457740" y="1882113"/>
                <a:ext cx="100716" cy="98333"/>
              </a:xfrm>
              <a:prstGeom prst="donut">
                <a:avLst>
                  <a:gd name="adj" fmla="val 12184"/>
                </a:avLst>
              </a:prstGeom>
              <a:solidFill>
                <a:schemeClr val="tx1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8" name="Text Box 6">
              <a:extLst>
                <a:ext uri="{FF2B5EF4-FFF2-40B4-BE49-F238E27FC236}">
                  <a16:creationId xmlns:a16="http://schemas.microsoft.com/office/drawing/2014/main" id="{E791B2CD-5CC3-0575-87CC-C15CE56E87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72000" y="2077932"/>
              <a:ext cx="3318933" cy="295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r"/>
              <a:r>
                <a:rPr lang="en-US" altLang="en-US" b="1" dirty="0"/>
                <a:t>Map of New France,1750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80406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29389"/>
          </a:blip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26F67C-BEDE-F2DF-9F6A-3D7AE0CFDD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B7DFF6-FB3F-9999-E5A4-AC9CC14A97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416937"/>
            <a:ext cx="4187952" cy="4371215"/>
          </a:xfrm>
        </p:spPr>
        <p:txBody>
          <a:bodyPr>
            <a:normAutofit/>
          </a:bodyPr>
          <a:lstStyle/>
          <a:p>
            <a:r>
              <a:rPr lang="en-US" b="1" dirty="0"/>
              <a:t>What is the oldest settlement labeled on the map? </a:t>
            </a:r>
          </a:p>
          <a:p>
            <a:r>
              <a:rPr lang="en-US" b="1" dirty="0"/>
              <a:t>When was it settled? </a:t>
            </a:r>
          </a:p>
          <a:p>
            <a:r>
              <a:rPr lang="en-US" b="1" dirty="0"/>
              <a:t>Which French fort was furthest west? </a:t>
            </a:r>
          </a:p>
          <a:p>
            <a:r>
              <a:rPr lang="en-US" b="1" dirty="0"/>
              <a:t>Which French fort was furthest north? </a:t>
            </a:r>
          </a:p>
          <a:p>
            <a:r>
              <a:rPr lang="en-US" b="1" dirty="0"/>
              <a:t>A traveler going from Fort Détroit to Québec would be going in which general direction? </a:t>
            </a:r>
          </a:p>
          <a:p>
            <a:endParaRPr lang="en-US" b="1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22CAD7D-08FD-6869-C6F4-124E062E85D0}"/>
              </a:ext>
            </a:extLst>
          </p:cNvPr>
          <p:cNvSpPr txBox="1">
            <a:spLocks/>
          </p:cNvSpPr>
          <p:nvPr/>
        </p:nvSpPr>
        <p:spPr>
          <a:xfrm>
            <a:off x="76200" y="139533"/>
            <a:ext cx="3745992" cy="4997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/>
              <a:t>THURSDAY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9040C43-9329-EF6B-5DB1-E800A31A2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©Clairmont Press, Inc.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7ACA207-8BD0-124D-00B4-407780C461B2}"/>
              </a:ext>
            </a:extLst>
          </p:cNvPr>
          <p:cNvGrpSpPr/>
          <p:nvPr/>
        </p:nvGrpSpPr>
        <p:grpSpPr>
          <a:xfrm>
            <a:off x="4187952" y="0"/>
            <a:ext cx="8004048" cy="5971032"/>
            <a:chOff x="1354667" y="2077932"/>
            <a:chExt cx="6705600" cy="478006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EAE34CF-3675-E6F6-50D4-D48064ED94D4}"/>
                </a:ext>
              </a:extLst>
            </p:cNvPr>
            <p:cNvGrpSpPr/>
            <p:nvPr/>
          </p:nvGrpSpPr>
          <p:grpSpPr>
            <a:xfrm>
              <a:off x="1354667" y="2077932"/>
              <a:ext cx="6705600" cy="4780068"/>
              <a:chOff x="1219200" y="762152"/>
              <a:chExt cx="6705600" cy="4780068"/>
            </a:xfrm>
          </p:grpSpPr>
          <p:pic>
            <p:nvPicPr>
              <p:cNvPr id="9" name="Picture 4">
                <a:extLst>
                  <a:ext uri="{FF2B5EF4-FFF2-40B4-BE49-F238E27FC236}">
                    <a16:creationId xmlns:a16="http://schemas.microsoft.com/office/drawing/2014/main" id="{C4F63805-B079-390F-C244-F231983E128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19200" y="762152"/>
                <a:ext cx="6705600" cy="47800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Donut 9">
                <a:extLst>
                  <a:ext uri="{FF2B5EF4-FFF2-40B4-BE49-F238E27FC236}">
                    <a16:creationId xmlns:a16="http://schemas.microsoft.com/office/drawing/2014/main" id="{D7B30F1F-D799-C3B2-019A-F8E6A441A6DE}"/>
                  </a:ext>
                </a:extLst>
              </p:cNvPr>
              <p:cNvSpPr/>
              <p:nvPr/>
            </p:nvSpPr>
            <p:spPr>
              <a:xfrm>
                <a:off x="1457740" y="1882113"/>
                <a:ext cx="100716" cy="98333"/>
              </a:xfrm>
              <a:prstGeom prst="donut">
                <a:avLst>
                  <a:gd name="adj" fmla="val 12184"/>
                </a:avLst>
              </a:prstGeom>
              <a:solidFill>
                <a:schemeClr val="tx1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8" name="Text Box 6">
              <a:extLst>
                <a:ext uri="{FF2B5EF4-FFF2-40B4-BE49-F238E27FC236}">
                  <a16:creationId xmlns:a16="http://schemas.microsoft.com/office/drawing/2014/main" id="{D97F5127-1849-3DBA-029E-57F20AC3DB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72000" y="2077932"/>
              <a:ext cx="3318933" cy="295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r"/>
              <a:r>
                <a:rPr lang="en-US" altLang="en-US" b="1" dirty="0"/>
                <a:t>Map of New France,1750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79847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29389"/>
          </a:blip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0AD7E1-CA8A-067D-0766-D1900035F2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5F0B99-CB22-AACC-654A-EDB042980B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416937"/>
            <a:ext cx="4187952" cy="4024125"/>
          </a:xfrm>
        </p:spPr>
        <p:txBody>
          <a:bodyPr/>
          <a:lstStyle/>
          <a:p>
            <a:r>
              <a:rPr lang="en-US" b="1" dirty="0"/>
              <a:t>Write a question that could be answered using information on the map. Share your question with another student and agree on the correct answer. Be prepared to share your question.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E7516C2-7794-6CA8-8ECC-9CD02110C8C5}"/>
              </a:ext>
            </a:extLst>
          </p:cNvPr>
          <p:cNvSpPr txBox="1">
            <a:spLocks/>
          </p:cNvSpPr>
          <p:nvPr/>
        </p:nvSpPr>
        <p:spPr>
          <a:xfrm>
            <a:off x="76200" y="139533"/>
            <a:ext cx="3745992" cy="4997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/>
              <a:t>FRIDAY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F6E996C-2D9F-C12C-54AA-45290DCAB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©Clairmont Press, Inc.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A7DD73D-A668-9F5C-2433-0832C0E3F451}"/>
              </a:ext>
            </a:extLst>
          </p:cNvPr>
          <p:cNvGrpSpPr/>
          <p:nvPr/>
        </p:nvGrpSpPr>
        <p:grpSpPr>
          <a:xfrm>
            <a:off x="4187952" y="0"/>
            <a:ext cx="8004048" cy="5971032"/>
            <a:chOff x="1354667" y="2077932"/>
            <a:chExt cx="6705600" cy="478006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CD13A56-7AFB-0C35-2B39-F34D0D1C89DF}"/>
                </a:ext>
              </a:extLst>
            </p:cNvPr>
            <p:cNvGrpSpPr/>
            <p:nvPr/>
          </p:nvGrpSpPr>
          <p:grpSpPr>
            <a:xfrm>
              <a:off x="1354667" y="2077932"/>
              <a:ext cx="6705600" cy="4780068"/>
              <a:chOff x="1219200" y="762152"/>
              <a:chExt cx="6705600" cy="4780068"/>
            </a:xfrm>
          </p:grpSpPr>
          <p:pic>
            <p:nvPicPr>
              <p:cNvPr id="9" name="Picture 4">
                <a:extLst>
                  <a:ext uri="{FF2B5EF4-FFF2-40B4-BE49-F238E27FC236}">
                    <a16:creationId xmlns:a16="http://schemas.microsoft.com/office/drawing/2014/main" id="{D24B736F-F879-DEE5-C998-93D5E302120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19200" y="762152"/>
                <a:ext cx="6705600" cy="47800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Donut 9">
                <a:extLst>
                  <a:ext uri="{FF2B5EF4-FFF2-40B4-BE49-F238E27FC236}">
                    <a16:creationId xmlns:a16="http://schemas.microsoft.com/office/drawing/2014/main" id="{4369FD44-2292-E0F3-31B3-583D0F99E680}"/>
                  </a:ext>
                </a:extLst>
              </p:cNvPr>
              <p:cNvSpPr/>
              <p:nvPr/>
            </p:nvSpPr>
            <p:spPr>
              <a:xfrm>
                <a:off x="1457740" y="1882113"/>
                <a:ext cx="100716" cy="98333"/>
              </a:xfrm>
              <a:prstGeom prst="donut">
                <a:avLst>
                  <a:gd name="adj" fmla="val 12184"/>
                </a:avLst>
              </a:prstGeom>
              <a:solidFill>
                <a:schemeClr val="tx1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7" name="Text Box 6">
              <a:extLst>
                <a:ext uri="{FF2B5EF4-FFF2-40B4-BE49-F238E27FC236}">
                  <a16:creationId xmlns:a16="http://schemas.microsoft.com/office/drawing/2014/main" id="{7E6A285D-C58E-089C-6B29-3D9713E45C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72000" y="2077932"/>
              <a:ext cx="3318933" cy="295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r"/>
              <a:r>
                <a:rPr lang="en-US" altLang="en-US" b="1" dirty="0"/>
                <a:t>Map of New France,1750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4257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2B5F551-EAAA-B872-683C-6B7A8FEFC36E}"/>
              </a:ext>
            </a:extLst>
          </p:cNvPr>
          <p:cNvSpPr txBox="1"/>
          <p:nvPr/>
        </p:nvSpPr>
        <p:spPr>
          <a:xfrm>
            <a:off x="8291549" y="6020300"/>
            <a:ext cx="39004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venir Light" panose="020B0402020203020204" pitchFamily="34" charset="77"/>
              </a:rPr>
              <a:t>Image credits: Title slide, West Virginia State Capitol, Charleston, WV, ©Shutterstock; End slide, Williams River Valley Overlook, Black Mountain, Monongahela National Forest, West Virginia, ©Shutterstock.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EA308A-644B-6CDE-6972-DD967FFFC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©Clairmont Press, Inc. </a:t>
            </a:r>
          </a:p>
        </p:txBody>
      </p:sp>
    </p:spTree>
    <p:extLst>
      <p:ext uri="{BB962C8B-B14F-4D97-AF65-F5344CB8AC3E}">
        <p14:creationId xmlns:p14="http://schemas.microsoft.com/office/powerpoint/2010/main" val="3116261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FE1EB5C7-81A8-4CBA-AE6E-B3BF73DC389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Vapor Trail</Template>
  <TotalTime>881</TotalTime>
  <Words>541</Words>
  <Application>Microsoft Macintosh PowerPoint</Application>
  <PresentationFormat>Widescreen</PresentationFormat>
  <Paragraphs>65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Aptos</vt:lpstr>
      <vt:lpstr>Arial</vt:lpstr>
      <vt:lpstr>Avenir Light</vt:lpstr>
      <vt:lpstr>Century Gothic</vt:lpstr>
      <vt:lpstr>Vapor Trail</vt:lpstr>
      <vt:lpstr>Smart Skills</vt:lpstr>
      <vt:lpstr>Monday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(c)2025 Clairmont Press, Inc 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Smart Skills </dc:title>
  <dc:subject>West Virginia: Our Beautiful Home </dc:subject>
  <dc:creator/>
  <cp:keywords/>
  <dc:description/>
  <cp:lastModifiedBy>Emmett Mullins</cp:lastModifiedBy>
  <cp:revision>12</cp:revision>
  <dcterms:created xsi:type="dcterms:W3CDTF">2025-06-26T12:29:05Z</dcterms:created>
  <dcterms:modified xsi:type="dcterms:W3CDTF">2025-06-29T23:00:00Z</dcterms:modified>
  <cp:category/>
</cp:coreProperties>
</file>