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0" r:id="rId1"/>
  </p:sldMasterIdLst>
  <p:notesMasterIdLst>
    <p:notesMasterId r:id="rId9"/>
  </p:notesMasterIdLst>
  <p:sldIdLst>
    <p:sldId id="256" r:id="rId2"/>
    <p:sldId id="259" r:id="rId3"/>
    <p:sldId id="260" r:id="rId4"/>
    <p:sldId id="261" r:id="rId5"/>
    <p:sldId id="262" r:id="rId6"/>
    <p:sldId id="263" r:id="rId7"/>
    <p:sldId id="258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64"/>
    <p:restoredTop sz="82857"/>
  </p:normalViewPr>
  <p:slideViewPr>
    <p:cSldViewPr snapToGrid="0">
      <p:cViewPr varScale="1">
        <p:scale>
          <a:sx n="105" d="100"/>
          <a:sy n="105" d="100"/>
        </p:scale>
        <p:origin x="18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37DAB-597A-6245-AD4E-5232EF7B64E3}" type="datetimeFigureOut">
              <a:rPr lang="en-US" smtClean="0"/>
              <a:t>7/1/25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4A4BA-6F3C-DE41-BD2B-44EE0949F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19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the Smart Skills directions on the Teacher Tech Website for </a:t>
            </a:r>
            <a:r>
              <a:rPr lang="en-US" i="1" dirty="0"/>
              <a:t>West Virginia: Our Beautiful Home</a:t>
            </a:r>
            <a:r>
              <a:rPr lang="en-US" i="0" dirty="0"/>
              <a:t> for teaching suggestions. </a:t>
            </a:r>
          </a:p>
          <a:p>
            <a:endParaRPr lang="en-US" i="0" dirty="0"/>
          </a:p>
          <a:p>
            <a:r>
              <a:rPr lang="en-US" dirty="0"/>
              <a:t>Teacher notes and answers will display in this space.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155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Answers will vary.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opener lets students view the image without a specific question to answer. A one- or two-minute silent study helps students notice details they might miss otherwise.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 responses as a group, and let students physically point out their findings on the projection to ensure all students see the details being discussed.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10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illustration shows Charleston, South Carolina, in 1762. </a:t>
            </a:r>
          </a:p>
          <a:p>
            <a:r>
              <a:rPr lang="en-US" dirty="0"/>
              <a:t>Ask students to explain where they found this answer. Some students tend to skip reading the titles. </a:t>
            </a:r>
          </a:p>
          <a:p>
            <a:r>
              <a:rPr lang="en-US" dirty="0"/>
              <a:t>You may want to take a moment to explain the language used in the title. For example, a common definition of “prospect” is the idea of something that might happen in the future. A less common definition is a good view of a large land area or a city. A metropolis is a large city or an important one for an area. South Carolina is described as a province because it was a colony. </a:t>
            </a:r>
          </a:p>
          <a:p>
            <a:r>
              <a:rPr lang="en-US" dirty="0"/>
              <a:t>The date appears to be penciled in and not a part of the artist's original drawing.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095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Examples: People are shown with a fishing net. The ships and boats would have people on them. People built the wall, fort, and buildings in the town. Smoke from the chimneys indicates someone built a fire in a fireplace.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929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Answers will vary. </a:t>
            </a:r>
          </a:p>
          <a:p>
            <a:r>
              <a:rPr lang="en-US" dirty="0"/>
              <a:t>These questions call on students to speculate on why the artist created the image. Was this something that a person in the area would want in their home? Could it be used to advertise the colony to potential colonists?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769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Answers will vary. Guide students to explain their thinking, contrasting modern-day Charleston with the 18th-century image.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080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403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E2DBC60F-F21C-6B41-9401-FA27236B0017}" type="datetime1">
              <a:rPr lang="en-US" smtClean="0"/>
              <a:t>7/1/25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r>
              <a:rPr lang="en-US" dirty="0"/>
              <a:t>©Clairmont Press,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08D26F-4A15-7A3B-29F5-DF8B46497BE0}"/>
              </a:ext>
            </a:extLst>
          </p:cNvPr>
          <p:cNvSpPr txBox="1"/>
          <p:nvPr userDrawn="1"/>
        </p:nvSpPr>
        <p:spPr>
          <a:xfrm>
            <a:off x="200278" y="6488668"/>
            <a:ext cx="60973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/>
              <a:t> </a:t>
            </a:r>
            <a:r>
              <a:rPr lang="en-US" sz="1000" b="1" dirty="0">
                <a:solidFill>
                  <a:schemeClr val="bg1"/>
                </a:solidFill>
              </a:rPr>
              <a:t>©Clairmont Press, Inc. 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67525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69289-1BA7-424F-B9C5-7D0862685863}" type="datetime1">
              <a:rPr lang="en-US" smtClean="0"/>
              <a:t>7/1/25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©Clairmont Press,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flag with a blue border&#10;&#10;AI-generated content may be incorrect.">
            <a:extLst>
              <a:ext uri="{FF2B5EF4-FFF2-40B4-BE49-F238E27FC236}">
                <a16:creationId xmlns:a16="http://schemas.microsoft.com/office/drawing/2014/main" id="{058634D9-9F6F-7B07-5DCE-5DC6FD84D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" y="6099958"/>
            <a:ext cx="608495" cy="32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7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alphaModFix amt="28292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D4BF-E760-AB47-B626-07C36D0A0C06}" type="datetime1">
              <a:rPr lang="en-US" smtClean="0"/>
              <a:t>7/1/25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©Clairmont Press, Inc.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 descr="A flag with a blue border&#10;&#10;AI-generated content may be incorrect.">
            <a:extLst>
              <a:ext uri="{FF2B5EF4-FFF2-40B4-BE49-F238E27FC236}">
                <a16:creationId xmlns:a16="http://schemas.microsoft.com/office/drawing/2014/main" id="{1149CCA8-C5E8-78A9-C8A7-B23751CB95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5800" y="6099958"/>
            <a:ext cx="608495" cy="32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2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58A28-C61A-D040-9DF4-D6019F7DEB6C}" type="datetime1">
              <a:rPr lang="en-US" smtClean="0"/>
              <a:t>7/1/25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©Clairmont Press,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9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4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0C864-B288-0E05-F3C9-A099EA91730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2743200" y="2482337"/>
            <a:ext cx="9448800" cy="1033582"/>
          </a:xfrm>
        </p:spPr>
        <p:txBody>
          <a:bodyPr/>
          <a:lstStyle/>
          <a:p>
            <a:pPr algn="r"/>
            <a:r>
              <a:rPr lang="en-US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Smart Skills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B5F76E-4E17-C190-779E-E0D19810A1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2743200" y="3429000"/>
            <a:ext cx="9448800" cy="1310502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Week</a:t>
            </a:r>
            <a:r>
              <a:rPr lang="en-US" sz="3200" b="1" dirty="0">
                <a:solidFill>
                  <a:schemeClr val="bg1"/>
                </a:solidFill>
              </a:rPr>
              <a:t> 13</a:t>
            </a:r>
          </a:p>
          <a:p>
            <a:pPr algn="r"/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Art &amp; Artifacts 3: </a:t>
            </a:r>
            <a:b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</a:br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Colonial Engraving</a:t>
            </a:r>
          </a:p>
        </p:txBody>
      </p:sp>
      <p:pic>
        <p:nvPicPr>
          <p:cNvPr id="4" name="Picture 3" descr="A close up of a sign&#10;&#10;AI-generated content may be incorrect.">
            <a:extLst>
              <a:ext uri="{FF2B5EF4-FFF2-40B4-BE49-F238E27FC236}">
                <a16:creationId xmlns:a16="http://schemas.microsoft.com/office/drawing/2014/main" id="{18BB08C9-21CE-A0CE-01C4-4E0A6FCB667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6530" y="0"/>
            <a:ext cx="3857126" cy="99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8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0B7E2-CF97-D03E-756C-ABFFD3B68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39533"/>
            <a:ext cx="2316480" cy="37862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Monday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82DF1BF-566B-FBA2-B902-12BF21B6E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4632" y="5294376"/>
            <a:ext cx="11365992" cy="594742"/>
          </a:xfrm>
        </p:spPr>
        <p:txBody>
          <a:bodyPr/>
          <a:lstStyle/>
          <a:p>
            <a:r>
              <a:rPr lang="en-US" b="1" dirty="0"/>
              <a:t>Study the picture. Make a list of as many observations as you can.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1E49E-FC28-2FD9-7517-04B2DE897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BC7B71F-8D86-3342-8530-5B0D473FE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004" y="1430213"/>
            <a:ext cx="11365992" cy="367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21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9BFAB5-C820-CFB4-92AF-12EC72759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8CC8D-5BCB-C137-2BCB-847C9D98FC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5422392"/>
            <a:ext cx="12192000" cy="631318"/>
          </a:xfrm>
        </p:spPr>
        <p:txBody>
          <a:bodyPr/>
          <a:lstStyle/>
          <a:p>
            <a:r>
              <a:rPr lang="en-US" b="1" dirty="0"/>
              <a:t>What is shown in the illustration, and in what year is the scene? 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9B6C73-1AE5-2602-3DA8-BA06122FE618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TUESDAY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4EFF82-E630-E480-0C64-BC5CF3F3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8E828B-88D2-0F82-59EF-258E50EFC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004" y="1430213"/>
            <a:ext cx="11365992" cy="367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49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DA3423-C308-3424-3FEF-EFCD68F2D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98DA5-68BF-CBC2-8C1B-899FDF85CB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" y="5083681"/>
            <a:ext cx="11966448" cy="960503"/>
          </a:xfrm>
        </p:spPr>
        <p:txBody>
          <a:bodyPr/>
          <a:lstStyle/>
          <a:p>
            <a:r>
              <a:rPr lang="en-US" b="1" dirty="0"/>
              <a:t>What evidence is there of human activity? 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B370504-26AF-7234-9434-484C1DC66638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WEDNESDAY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C2D503-7E5C-4308-22B5-D6F508BB1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D1186E-B0C1-D5DC-D77C-F1D7695A2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004" y="1430213"/>
            <a:ext cx="11365992" cy="367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40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26F67C-BEDE-F2DF-9F6A-3D7AE0CFD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7DFF6-FB3F-9999-E5A4-AC9CC14A97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5075937"/>
            <a:ext cx="11996928" cy="1015366"/>
          </a:xfrm>
        </p:spPr>
        <p:txBody>
          <a:bodyPr/>
          <a:lstStyle/>
          <a:p>
            <a:r>
              <a:rPr lang="en-US" b="1" dirty="0"/>
              <a:t>Why did the artist create this image? Who might have valued it? 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22CAD7D-08FD-6869-C6F4-124E062E85D0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THURSDAY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040C43-9329-EF6B-5DB1-E800A31A2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A07760-F6C4-E3C6-2B65-CDD24E3AD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004" y="1430213"/>
            <a:ext cx="11365992" cy="367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84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0AD7E1-CA8A-067D-0766-D1900035F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F0B99-CB22-AACC-654A-EDB042980B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" y="5166360"/>
            <a:ext cx="11957304" cy="896494"/>
          </a:xfrm>
        </p:spPr>
        <p:txBody>
          <a:bodyPr/>
          <a:lstStyle/>
          <a:p>
            <a:r>
              <a:rPr lang="en-US" b="1" dirty="0"/>
              <a:t>How might things be different if you visited Charleston, South Carolina, today? How might they be the same? 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E7516C2-7794-6CA8-8ECC-9CD02110C8C5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FRIDAY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6E996C-2D9F-C12C-54AA-45290DCAB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914FD2-B664-BD5E-4630-17FD9AFC1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004" y="1430213"/>
            <a:ext cx="11365992" cy="367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25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B5F551-EAAA-B872-683C-6B7A8FEFC36E}"/>
              </a:ext>
            </a:extLst>
          </p:cNvPr>
          <p:cNvSpPr txBox="1"/>
          <p:nvPr/>
        </p:nvSpPr>
        <p:spPr>
          <a:xfrm>
            <a:off x="8291549" y="6020300"/>
            <a:ext cx="3900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venir Light" panose="020B0402020203020204" pitchFamily="34" charset="77"/>
              </a:rPr>
              <a:t>Image credits: Title slide, West Virginia State Capitol, Charleston, WV, ©Shutterstock; End slide, Williams River Valley Overlook, Black Mountain, Monongahela National Forest, West Virginia, ©Shutterstock.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EA308A-644B-6CDE-6972-DD967FFFC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©Clairmont Press, Inc. </a:t>
            </a:r>
          </a:p>
        </p:txBody>
      </p:sp>
    </p:spTree>
    <p:extLst>
      <p:ext uri="{BB962C8B-B14F-4D97-AF65-F5344CB8AC3E}">
        <p14:creationId xmlns:p14="http://schemas.microsoft.com/office/powerpoint/2010/main" val="311626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885</TotalTime>
  <Words>505</Words>
  <Application>Microsoft Macintosh PowerPoint</Application>
  <PresentationFormat>Widescreen</PresentationFormat>
  <Paragraphs>43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Arial</vt:lpstr>
      <vt:lpstr>Avenir Light</vt:lpstr>
      <vt:lpstr>Century Gothic</vt:lpstr>
      <vt:lpstr>Vapor Trail</vt:lpstr>
      <vt:lpstr>Smart Skills</vt:lpstr>
      <vt:lpstr>Monday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(c)2025 Clairmont Press, Inc 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Skills </dc:title>
  <dc:subject>West Virginia: Our Beautiful Home </dc:subject>
  <dc:creator/>
  <cp:keywords/>
  <dc:description/>
  <cp:lastModifiedBy>Emmett Mullins</cp:lastModifiedBy>
  <cp:revision>13</cp:revision>
  <dcterms:created xsi:type="dcterms:W3CDTF">2025-06-26T12:29:05Z</dcterms:created>
  <dcterms:modified xsi:type="dcterms:W3CDTF">2025-07-01T18:21:11Z</dcterms:modified>
  <cp:category/>
</cp:coreProperties>
</file>