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7"/>
    <p:restoredTop sz="82848"/>
  </p:normalViewPr>
  <p:slideViewPr>
    <p:cSldViewPr snapToGrid="0">
      <p:cViewPr varScale="1">
        <p:scale>
          <a:sx n="140" d="100"/>
          <a:sy n="140" d="100"/>
        </p:scale>
        <p:origin x="107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7/2/25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1-2 minutes for students to record their observations on the map. Limit discussion to observations. Examples: the maps are from two different times, different colors are associated with different countries, some areas have no data, data are from different years, etc. </a:t>
            </a:r>
          </a:p>
          <a:p>
            <a:r>
              <a:rPr lang="en-US" dirty="0"/>
              <a:t>NOTE: The asterisk on some locations indicates the area was a territory but not a state in the Union.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417238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the maps is to show the most common source country of immigrants to each state in 1880 and 1900. There is a twenty-year difference.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346121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greatest number of immigrants to West Virginia were from Germany each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California had more Chinese immigrants in 1880, but in 1900, Germany was the source of most immigrants.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Mexico; Mexico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408907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Canada, U.K., Mexico, Germany, Ireland, Cuba</a:t>
            </a:r>
          </a:p>
          <a:p>
            <a:pPr marL="228600" indent="-228600">
              <a:buFont typeface="+mj-lt"/>
              <a:buAutoNum type="arabicPeriod"/>
            </a:pPr>
            <a:r>
              <a:rPr lang="en-US" dirty="0"/>
              <a:t>China, Sweden, Norway, Italy</a:t>
            </a:r>
          </a:p>
          <a:p>
            <a:pPr marL="228600" indent="-228600">
              <a:buFont typeface="+mj-lt"/>
              <a:buAutoNum type="arabicPeriod"/>
            </a:pPr>
            <a:r>
              <a:rPr lang="en-US" dirty="0"/>
              <a:t>Answers will vary. </a:t>
            </a:r>
          </a:p>
          <a:p>
            <a:pPr marL="228600" indent="-228600">
              <a:buFont typeface="+mj-lt"/>
              <a:buAutoNum type="arabicPeriod"/>
            </a:pPr>
            <a:endParaRPr lang="en-US" dirty="0"/>
          </a:p>
          <a:p>
            <a:pPr marL="0" indent="0">
              <a:buFont typeface="+mj-lt"/>
              <a:buNone/>
            </a:pPr>
            <a:r>
              <a:rPr lang="en-US" dirty="0"/>
              <a:t>Be sure to point out that the U.K. refers to the United Kingdom. Sometimes students are confused by the use of England, Great Britain, and the United Kingdom. The words are sometimes used interchangeably, although that is incorrect.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352225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r>
              <a:rPr lang="en-US" dirty="0"/>
              <a:t>If time allows, have students speculate on how a map from today might look different than these and explain their thinking.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387671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7/2/25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7/2/25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7/2/25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7/2/25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16</a:t>
            </a:r>
          </a:p>
          <a:p>
            <a:pPr algn="r"/>
            <a:r>
              <a:rPr lang="en-US" sz="3200" b="1" dirty="0">
                <a:ln>
                  <a:solidFill>
                    <a:schemeClr val="accent1"/>
                  </a:solidFill>
                </a:ln>
                <a:solidFill>
                  <a:schemeClr val="bg1"/>
                </a:solidFill>
              </a:rPr>
              <a:t>Map 4: Immigrant </a:t>
            </a:r>
            <a:br>
              <a:rPr lang="en-US" sz="3200" b="1" dirty="0">
                <a:ln>
                  <a:solidFill>
                    <a:schemeClr val="accent1"/>
                  </a:solidFill>
                </a:ln>
                <a:solidFill>
                  <a:schemeClr val="bg1"/>
                </a:solidFill>
              </a:rPr>
            </a:br>
            <a:r>
              <a:rPr lang="en-US" sz="3200" b="1" dirty="0">
                <a:ln>
                  <a:solidFill>
                    <a:schemeClr val="accent1"/>
                  </a:solidFill>
                </a:ln>
                <a:solidFill>
                  <a:schemeClr val="bg1"/>
                </a:solidFill>
              </a:rPr>
              <a:t>Home Countries</a:t>
            </a:r>
          </a:p>
        </p:txBody>
      </p:sp>
      <p:pic>
        <p:nvPicPr>
          <p:cNvPr id="4" name="Picture 3" descr="A close up of a sign&#10;&#10;AI-generated content may be incorrect.">
            <a:extLst>
              <a:ext uri="{FF2B5EF4-FFF2-40B4-BE49-F238E27FC236}">
                <a16:creationId xmlns:a16="http://schemas.microsoft.com/office/drawing/2014/main" id="{0131E18F-E327-33F0-AAE7-6C1765C8A9E1}"/>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76200" y="4734219"/>
            <a:ext cx="12039600" cy="1984248"/>
          </a:xfrm>
        </p:spPr>
        <p:txBody>
          <a:bodyPr/>
          <a:lstStyle/>
          <a:p>
            <a:r>
              <a:rPr lang="en-US" b="1" dirty="0"/>
              <a:t>Study the maps. Record your observations.  </a:t>
            </a:r>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grpSp>
        <p:nvGrpSpPr>
          <p:cNvPr id="4" name="Group 3">
            <a:extLst>
              <a:ext uri="{FF2B5EF4-FFF2-40B4-BE49-F238E27FC236}">
                <a16:creationId xmlns:a16="http://schemas.microsoft.com/office/drawing/2014/main" id="{83400A89-042A-92AB-3A8B-F66F32CB8598}"/>
              </a:ext>
            </a:extLst>
          </p:cNvPr>
          <p:cNvGrpSpPr/>
          <p:nvPr/>
        </p:nvGrpSpPr>
        <p:grpSpPr>
          <a:xfrm>
            <a:off x="2560320" y="329314"/>
            <a:ext cx="9631680" cy="4206110"/>
            <a:chOff x="212054" y="585912"/>
            <a:chExt cx="8627146" cy="3461155"/>
          </a:xfrm>
        </p:grpSpPr>
        <p:pic>
          <p:nvPicPr>
            <p:cNvPr id="5" name="Picture 4">
              <a:extLst>
                <a:ext uri="{FF2B5EF4-FFF2-40B4-BE49-F238E27FC236}">
                  <a16:creationId xmlns:a16="http://schemas.microsoft.com/office/drawing/2014/main" id="{542F9F5D-58FE-E579-42D8-C61E35723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54" y="1350775"/>
              <a:ext cx="4339345" cy="2696292"/>
            </a:xfrm>
            <a:prstGeom prst="rect">
              <a:avLst/>
            </a:prstGeom>
          </p:spPr>
        </p:pic>
        <p:pic>
          <p:nvPicPr>
            <p:cNvPr id="6" name="Picture 5">
              <a:extLst>
                <a:ext uri="{FF2B5EF4-FFF2-40B4-BE49-F238E27FC236}">
                  <a16:creationId xmlns:a16="http://schemas.microsoft.com/office/drawing/2014/main" id="{1A06E6F9-0111-E9A7-8124-6495971A3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44" y="1350775"/>
              <a:ext cx="4328256" cy="2696291"/>
            </a:xfrm>
            <a:prstGeom prst="rect">
              <a:avLst/>
            </a:prstGeom>
          </p:spPr>
        </p:pic>
        <p:sp>
          <p:nvSpPr>
            <p:cNvPr id="7" name="TextBox 6">
              <a:extLst>
                <a:ext uri="{FF2B5EF4-FFF2-40B4-BE49-F238E27FC236}">
                  <a16:creationId xmlns:a16="http://schemas.microsoft.com/office/drawing/2014/main" id="{7A363345-84BA-C209-CC19-3429F0995621}"/>
                </a:ext>
              </a:extLst>
            </p:cNvPr>
            <p:cNvSpPr txBox="1"/>
            <p:nvPr/>
          </p:nvSpPr>
          <p:spPr>
            <a:xfrm>
              <a:off x="1991574"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1880</a:t>
              </a:r>
            </a:p>
          </p:txBody>
        </p:sp>
        <p:sp>
          <p:nvSpPr>
            <p:cNvPr id="8" name="TextBox 7">
              <a:extLst>
                <a:ext uri="{FF2B5EF4-FFF2-40B4-BE49-F238E27FC236}">
                  <a16:creationId xmlns:a16="http://schemas.microsoft.com/office/drawing/2014/main" id="{AEC3E00B-1097-F2E2-8ACE-901FF327A75D}"/>
                </a:ext>
              </a:extLst>
            </p:cNvPr>
            <p:cNvSpPr txBox="1"/>
            <p:nvPr/>
          </p:nvSpPr>
          <p:spPr>
            <a:xfrm>
              <a:off x="6329398"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1900</a:t>
              </a:r>
            </a:p>
          </p:txBody>
        </p:sp>
        <p:sp>
          <p:nvSpPr>
            <p:cNvPr id="9" name="TextBox 8">
              <a:extLst>
                <a:ext uri="{FF2B5EF4-FFF2-40B4-BE49-F238E27FC236}">
                  <a16:creationId xmlns:a16="http://schemas.microsoft.com/office/drawing/2014/main" id="{92C6A967-D4CC-0B0D-76F8-3BB3A5945E08}"/>
                </a:ext>
              </a:extLst>
            </p:cNvPr>
            <p:cNvSpPr txBox="1"/>
            <p:nvPr/>
          </p:nvSpPr>
          <p:spPr>
            <a:xfrm>
              <a:off x="2450829" y="585912"/>
              <a:ext cx="4120230" cy="400110"/>
            </a:xfrm>
            <a:prstGeom prst="rect">
              <a:avLst/>
            </a:prstGeom>
            <a:noFill/>
          </p:spPr>
          <p:txBody>
            <a:bodyPr wrap="none" rtlCol="0">
              <a:spAutoFit/>
            </a:bodyPr>
            <a:lstStyle/>
            <a:p>
              <a:r>
                <a:rPr lang="en-US" b="1" i="1" dirty="0">
                  <a:latin typeface="Devanagari MT" panose="02000500020000000000" pitchFamily="2" charset="0"/>
                  <a:cs typeface="Devanagari MT" panose="02000500020000000000" pitchFamily="2" charset="0"/>
                </a:rPr>
                <a:t>Most </a:t>
              </a:r>
              <a:r>
                <a:rPr lang="en-US" sz="2000" b="1" i="1" dirty="0">
                  <a:latin typeface="Devanagari MT" panose="02000500020000000000" pitchFamily="2" charset="0"/>
                  <a:cs typeface="Devanagari MT" panose="02000500020000000000" pitchFamily="2" charset="0"/>
                </a:rPr>
                <a:t>Common</a:t>
              </a:r>
              <a:r>
                <a:rPr lang="en-US" b="1" i="1" dirty="0">
                  <a:latin typeface="Devanagari MT" panose="02000500020000000000" pitchFamily="2" charset="0"/>
                  <a:cs typeface="Devanagari MT" panose="02000500020000000000" pitchFamily="2" charset="0"/>
                </a:rPr>
                <a:t> Source of Immigrants</a:t>
              </a:r>
            </a:p>
          </p:txBody>
        </p:sp>
      </p:grpSp>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grpSp>
        <p:nvGrpSpPr>
          <p:cNvPr id="7" name="Group 6">
            <a:extLst>
              <a:ext uri="{FF2B5EF4-FFF2-40B4-BE49-F238E27FC236}">
                <a16:creationId xmlns:a16="http://schemas.microsoft.com/office/drawing/2014/main" id="{BDA826B4-573F-8FB8-E8A2-BFB018732A5A}"/>
              </a:ext>
            </a:extLst>
          </p:cNvPr>
          <p:cNvGrpSpPr/>
          <p:nvPr/>
        </p:nvGrpSpPr>
        <p:grpSpPr>
          <a:xfrm>
            <a:off x="2307336" y="329314"/>
            <a:ext cx="9884664" cy="4297550"/>
            <a:chOff x="212054" y="585912"/>
            <a:chExt cx="8627146" cy="3461155"/>
          </a:xfrm>
        </p:grpSpPr>
        <p:pic>
          <p:nvPicPr>
            <p:cNvPr id="8" name="Picture 7">
              <a:extLst>
                <a:ext uri="{FF2B5EF4-FFF2-40B4-BE49-F238E27FC236}">
                  <a16:creationId xmlns:a16="http://schemas.microsoft.com/office/drawing/2014/main" id="{7EE7757D-D70B-6542-EA43-1B152DE1D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54" y="1350775"/>
              <a:ext cx="4339345" cy="2696292"/>
            </a:xfrm>
            <a:prstGeom prst="rect">
              <a:avLst/>
            </a:prstGeom>
          </p:spPr>
        </p:pic>
        <p:pic>
          <p:nvPicPr>
            <p:cNvPr id="9" name="Picture 8">
              <a:extLst>
                <a:ext uri="{FF2B5EF4-FFF2-40B4-BE49-F238E27FC236}">
                  <a16:creationId xmlns:a16="http://schemas.microsoft.com/office/drawing/2014/main" id="{2173DDF5-B0EB-4DA1-2F09-9E2830DB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44" y="1350775"/>
              <a:ext cx="4328256" cy="2696291"/>
            </a:xfrm>
            <a:prstGeom prst="rect">
              <a:avLst/>
            </a:prstGeom>
          </p:spPr>
        </p:pic>
        <p:sp>
          <p:nvSpPr>
            <p:cNvPr id="10" name="TextBox 9">
              <a:extLst>
                <a:ext uri="{FF2B5EF4-FFF2-40B4-BE49-F238E27FC236}">
                  <a16:creationId xmlns:a16="http://schemas.microsoft.com/office/drawing/2014/main" id="{15A3719A-BC4D-E4C8-51D3-EBAA2993B31F}"/>
                </a:ext>
              </a:extLst>
            </p:cNvPr>
            <p:cNvSpPr txBox="1"/>
            <p:nvPr/>
          </p:nvSpPr>
          <p:spPr>
            <a:xfrm>
              <a:off x="1991574"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1880</a:t>
              </a:r>
            </a:p>
          </p:txBody>
        </p:sp>
        <p:sp>
          <p:nvSpPr>
            <p:cNvPr id="11" name="TextBox 10">
              <a:extLst>
                <a:ext uri="{FF2B5EF4-FFF2-40B4-BE49-F238E27FC236}">
                  <a16:creationId xmlns:a16="http://schemas.microsoft.com/office/drawing/2014/main" id="{2C5DE96A-3D73-D708-9B8A-F1D72F857FBF}"/>
                </a:ext>
              </a:extLst>
            </p:cNvPr>
            <p:cNvSpPr txBox="1"/>
            <p:nvPr/>
          </p:nvSpPr>
          <p:spPr>
            <a:xfrm>
              <a:off x="6329398"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1900</a:t>
              </a:r>
            </a:p>
          </p:txBody>
        </p:sp>
        <p:sp>
          <p:nvSpPr>
            <p:cNvPr id="12" name="TextBox 11">
              <a:extLst>
                <a:ext uri="{FF2B5EF4-FFF2-40B4-BE49-F238E27FC236}">
                  <a16:creationId xmlns:a16="http://schemas.microsoft.com/office/drawing/2014/main" id="{2080B306-BE91-5BB7-E5D7-EB0EC3F66717}"/>
                </a:ext>
              </a:extLst>
            </p:cNvPr>
            <p:cNvSpPr txBox="1"/>
            <p:nvPr/>
          </p:nvSpPr>
          <p:spPr>
            <a:xfrm>
              <a:off x="2450829" y="585912"/>
              <a:ext cx="4120230" cy="400110"/>
            </a:xfrm>
            <a:prstGeom prst="rect">
              <a:avLst/>
            </a:prstGeom>
            <a:noFill/>
          </p:spPr>
          <p:txBody>
            <a:bodyPr wrap="none" rtlCol="0">
              <a:spAutoFit/>
            </a:bodyPr>
            <a:lstStyle/>
            <a:p>
              <a:r>
                <a:rPr lang="en-US" b="1" i="1" dirty="0">
                  <a:latin typeface="Devanagari MT" panose="02000500020000000000" pitchFamily="2" charset="0"/>
                  <a:cs typeface="Devanagari MT" panose="02000500020000000000" pitchFamily="2" charset="0"/>
                </a:rPr>
                <a:t>Most </a:t>
              </a:r>
              <a:r>
                <a:rPr lang="en-US" sz="2000" b="1" i="1" dirty="0">
                  <a:latin typeface="Devanagari MT" panose="02000500020000000000" pitchFamily="2" charset="0"/>
                  <a:cs typeface="Devanagari MT" panose="02000500020000000000" pitchFamily="2" charset="0"/>
                </a:rPr>
                <a:t>Common</a:t>
              </a:r>
              <a:r>
                <a:rPr lang="en-US" b="1" i="1" dirty="0">
                  <a:latin typeface="Devanagari MT" panose="02000500020000000000" pitchFamily="2" charset="0"/>
                  <a:cs typeface="Devanagari MT" panose="02000500020000000000" pitchFamily="2" charset="0"/>
                </a:rPr>
                <a:t> Source of Immigrants</a:t>
              </a:r>
            </a:p>
          </p:txBody>
        </p:sp>
      </p:grpSp>
      <p:sp>
        <p:nvSpPr>
          <p:cNvPr id="15" name="Content Placeholder 2">
            <a:extLst>
              <a:ext uri="{FF2B5EF4-FFF2-40B4-BE49-F238E27FC236}">
                <a16:creationId xmlns:a16="http://schemas.microsoft.com/office/drawing/2014/main" id="{C174B16E-7337-E4DC-3FB5-21AFD5AD34F9}"/>
              </a:ext>
            </a:extLst>
          </p:cNvPr>
          <p:cNvSpPr>
            <a:spLocks noGrp="1"/>
          </p:cNvSpPr>
          <p:nvPr>
            <p:ph sz="half" idx="1"/>
          </p:nvPr>
        </p:nvSpPr>
        <p:spPr>
          <a:xfrm>
            <a:off x="76200" y="4734219"/>
            <a:ext cx="12039600" cy="1984248"/>
          </a:xfrm>
        </p:spPr>
        <p:txBody>
          <a:bodyPr/>
          <a:lstStyle/>
          <a:p>
            <a:r>
              <a:rPr lang="en-US" b="1" dirty="0"/>
              <a:t>What is the purpose of the maps? What is the time difference between the two maps? </a:t>
            </a:r>
          </a:p>
          <a:p>
            <a:endParaRPr lang="en-US" b="1" dirty="0"/>
          </a:p>
          <a:p>
            <a:pPr marL="0" indent="0">
              <a:buNone/>
            </a:pPr>
            <a:endParaRPr lang="en-US" dirty="0"/>
          </a:p>
        </p:txBody>
      </p:sp>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grpSp>
        <p:nvGrpSpPr>
          <p:cNvPr id="8" name="Group 7">
            <a:extLst>
              <a:ext uri="{FF2B5EF4-FFF2-40B4-BE49-F238E27FC236}">
                <a16:creationId xmlns:a16="http://schemas.microsoft.com/office/drawing/2014/main" id="{8FAAFE1F-08CA-3F70-1627-454871652980}"/>
              </a:ext>
            </a:extLst>
          </p:cNvPr>
          <p:cNvGrpSpPr/>
          <p:nvPr/>
        </p:nvGrpSpPr>
        <p:grpSpPr>
          <a:xfrm>
            <a:off x="2307336" y="329314"/>
            <a:ext cx="9884664" cy="4297550"/>
            <a:chOff x="212054" y="585912"/>
            <a:chExt cx="8627146" cy="3461155"/>
          </a:xfrm>
        </p:grpSpPr>
        <p:pic>
          <p:nvPicPr>
            <p:cNvPr id="9" name="Picture 8">
              <a:extLst>
                <a:ext uri="{FF2B5EF4-FFF2-40B4-BE49-F238E27FC236}">
                  <a16:creationId xmlns:a16="http://schemas.microsoft.com/office/drawing/2014/main" id="{9698D46B-7D71-CF31-FBE8-8F65182BF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54" y="1350775"/>
              <a:ext cx="4339345" cy="2696292"/>
            </a:xfrm>
            <a:prstGeom prst="rect">
              <a:avLst/>
            </a:prstGeom>
          </p:spPr>
        </p:pic>
        <p:pic>
          <p:nvPicPr>
            <p:cNvPr id="10" name="Picture 9">
              <a:extLst>
                <a:ext uri="{FF2B5EF4-FFF2-40B4-BE49-F238E27FC236}">
                  <a16:creationId xmlns:a16="http://schemas.microsoft.com/office/drawing/2014/main" id="{B8B28FCB-768A-DBCB-0481-628481EAEF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44" y="1350775"/>
              <a:ext cx="4328256" cy="2696291"/>
            </a:xfrm>
            <a:prstGeom prst="rect">
              <a:avLst/>
            </a:prstGeom>
          </p:spPr>
        </p:pic>
        <p:sp>
          <p:nvSpPr>
            <p:cNvPr id="11" name="TextBox 10">
              <a:extLst>
                <a:ext uri="{FF2B5EF4-FFF2-40B4-BE49-F238E27FC236}">
                  <a16:creationId xmlns:a16="http://schemas.microsoft.com/office/drawing/2014/main" id="{1F7AEAFF-D682-A9BA-0757-9796EB787366}"/>
                </a:ext>
              </a:extLst>
            </p:cNvPr>
            <p:cNvSpPr txBox="1"/>
            <p:nvPr/>
          </p:nvSpPr>
          <p:spPr>
            <a:xfrm>
              <a:off x="1991574"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1880</a:t>
              </a:r>
            </a:p>
          </p:txBody>
        </p:sp>
        <p:sp>
          <p:nvSpPr>
            <p:cNvPr id="12" name="TextBox 11">
              <a:extLst>
                <a:ext uri="{FF2B5EF4-FFF2-40B4-BE49-F238E27FC236}">
                  <a16:creationId xmlns:a16="http://schemas.microsoft.com/office/drawing/2014/main" id="{EC7B9CE9-5FE8-940B-DDA2-02E66814A866}"/>
                </a:ext>
              </a:extLst>
            </p:cNvPr>
            <p:cNvSpPr txBox="1"/>
            <p:nvPr/>
          </p:nvSpPr>
          <p:spPr>
            <a:xfrm>
              <a:off x="6329398"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1900</a:t>
              </a:r>
            </a:p>
          </p:txBody>
        </p:sp>
        <p:sp>
          <p:nvSpPr>
            <p:cNvPr id="13" name="TextBox 12">
              <a:extLst>
                <a:ext uri="{FF2B5EF4-FFF2-40B4-BE49-F238E27FC236}">
                  <a16:creationId xmlns:a16="http://schemas.microsoft.com/office/drawing/2014/main" id="{099C7307-894B-0F46-63F0-F5CAE2BC13A0}"/>
                </a:ext>
              </a:extLst>
            </p:cNvPr>
            <p:cNvSpPr txBox="1"/>
            <p:nvPr/>
          </p:nvSpPr>
          <p:spPr>
            <a:xfrm>
              <a:off x="2450829" y="585912"/>
              <a:ext cx="4120230" cy="400110"/>
            </a:xfrm>
            <a:prstGeom prst="rect">
              <a:avLst/>
            </a:prstGeom>
            <a:noFill/>
          </p:spPr>
          <p:txBody>
            <a:bodyPr wrap="none" rtlCol="0">
              <a:spAutoFit/>
            </a:bodyPr>
            <a:lstStyle/>
            <a:p>
              <a:r>
                <a:rPr lang="en-US" b="1" i="1" dirty="0">
                  <a:latin typeface="Devanagari MT" panose="02000500020000000000" pitchFamily="2" charset="0"/>
                  <a:cs typeface="Devanagari MT" panose="02000500020000000000" pitchFamily="2" charset="0"/>
                </a:rPr>
                <a:t>Most </a:t>
              </a:r>
              <a:r>
                <a:rPr lang="en-US" sz="2000" b="1" i="1" dirty="0">
                  <a:latin typeface="Devanagari MT" panose="02000500020000000000" pitchFamily="2" charset="0"/>
                  <a:cs typeface="Devanagari MT" panose="02000500020000000000" pitchFamily="2" charset="0"/>
                </a:rPr>
                <a:t>Common</a:t>
              </a:r>
              <a:r>
                <a:rPr lang="en-US" b="1" i="1" dirty="0">
                  <a:latin typeface="Devanagari MT" panose="02000500020000000000" pitchFamily="2" charset="0"/>
                  <a:cs typeface="Devanagari MT" panose="02000500020000000000" pitchFamily="2" charset="0"/>
                </a:rPr>
                <a:t> Source of Immigrants</a:t>
              </a:r>
            </a:p>
          </p:txBody>
        </p:sp>
      </p:grpSp>
      <p:sp>
        <p:nvSpPr>
          <p:cNvPr id="14" name="Content Placeholder 2">
            <a:extLst>
              <a:ext uri="{FF2B5EF4-FFF2-40B4-BE49-F238E27FC236}">
                <a16:creationId xmlns:a16="http://schemas.microsoft.com/office/drawing/2014/main" id="{6C27CFF9-A5FE-3213-6377-7822492ECB93}"/>
              </a:ext>
            </a:extLst>
          </p:cNvPr>
          <p:cNvSpPr>
            <a:spLocks noGrp="1"/>
          </p:cNvSpPr>
          <p:nvPr>
            <p:ph sz="half" idx="1"/>
          </p:nvPr>
        </p:nvSpPr>
        <p:spPr>
          <a:xfrm>
            <a:off x="152400" y="4626863"/>
            <a:ext cx="12039600" cy="1984248"/>
          </a:xfrm>
        </p:spPr>
        <p:txBody>
          <a:bodyPr/>
          <a:lstStyle/>
          <a:p>
            <a:r>
              <a:rPr lang="en-US" b="1" dirty="0"/>
              <a:t>What changes occurred in the source of immigrants to West Virginia between 1880 and 1900?</a:t>
            </a:r>
          </a:p>
          <a:p>
            <a:r>
              <a:rPr lang="en-US" b="1" dirty="0"/>
              <a:t>How did West Virginia compare to the state of California? </a:t>
            </a:r>
          </a:p>
          <a:p>
            <a:r>
              <a:rPr lang="en-US" b="1" dirty="0"/>
              <a:t>Where did most of Texas’ immigrants come from in 1880? in 1900? </a:t>
            </a:r>
          </a:p>
          <a:p>
            <a:pPr marL="0" indent="0">
              <a:buNone/>
            </a:pPr>
            <a:endParaRPr lang="en-US" b="1" dirty="0"/>
          </a:p>
        </p:txBody>
      </p:sp>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grpSp>
        <p:nvGrpSpPr>
          <p:cNvPr id="8" name="Group 7">
            <a:extLst>
              <a:ext uri="{FF2B5EF4-FFF2-40B4-BE49-F238E27FC236}">
                <a16:creationId xmlns:a16="http://schemas.microsoft.com/office/drawing/2014/main" id="{0ED43FB0-04ED-F645-91F6-C3B9051FB6C2}"/>
              </a:ext>
            </a:extLst>
          </p:cNvPr>
          <p:cNvGrpSpPr/>
          <p:nvPr/>
        </p:nvGrpSpPr>
        <p:grpSpPr>
          <a:xfrm>
            <a:off x="2307336" y="329314"/>
            <a:ext cx="9884664" cy="4297550"/>
            <a:chOff x="212054" y="585912"/>
            <a:chExt cx="8627146" cy="3461155"/>
          </a:xfrm>
        </p:grpSpPr>
        <p:pic>
          <p:nvPicPr>
            <p:cNvPr id="9" name="Picture 8">
              <a:extLst>
                <a:ext uri="{FF2B5EF4-FFF2-40B4-BE49-F238E27FC236}">
                  <a16:creationId xmlns:a16="http://schemas.microsoft.com/office/drawing/2014/main" id="{7EFB9B81-9D89-B732-E5A5-522D3A0DB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54" y="1350775"/>
              <a:ext cx="4339345" cy="2696292"/>
            </a:xfrm>
            <a:prstGeom prst="rect">
              <a:avLst/>
            </a:prstGeom>
          </p:spPr>
        </p:pic>
        <p:pic>
          <p:nvPicPr>
            <p:cNvPr id="10" name="Picture 9">
              <a:extLst>
                <a:ext uri="{FF2B5EF4-FFF2-40B4-BE49-F238E27FC236}">
                  <a16:creationId xmlns:a16="http://schemas.microsoft.com/office/drawing/2014/main" id="{65D0C247-C27B-A249-7D6C-F9E6DE1F5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44" y="1350775"/>
              <a:ext cx="4328256" cy="2696291"/>
            </a:xfrm>
            <a:prstGeom prst="rect">
              <a:avLst/>
            </a:prstGeom>
          </p:spPr>
        </p:pic>
        <p:sp>
          <p:nvSpPr>
            <p:cNvPr id="11" name="TextBox 10">
              <a:extLst>
                <a:ext uri="{FF2B5EF4-FFF2-40B4-BE49-F238E27FC236}">
                  <a16:creationId xmlns:a16="http://schemas.microsoft.com/office/drawing/2014/main" id="{AF6A3309-8BE0-BDC8-F305-1D3F16C5E17F}"/>
                </a:ext>
              </a:extLst>
            </p:cNvPr>
            <p:cNvSpPr txBox="1"/>
            <p:nvPr/>
          </p:nvSpPr>
          <p:spPr>
            <a:xfrm>
              <a:off x="1991574"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1880</a:t>
              </a:r>
            </a:p>
          </p:txBody>
        </p:sp>
        <p:sp>
          <p:nvSpPr>
            <p:cNvPr id="12" name="TextBox 11">
              <a:extLst>
                <a:ext uri="{FF2B5EF4-FFF2-40B4-BE49-F238E27FC236}">
                  <a16:creationId xmlns:a16="http://schemas.microsoft.com/office/drawing/2014/main" id="{560C09CF-05EB-DD87-B5D0-96BEA038B218}"/>
                </a:ext>
              </a:extLst>
            </p:cNvPr>
            <p:cNvSpPr txBox="1"/>
            <p:nvPr/>
          </p:nvSpPr>
          <p:spPr>
            <a:xfrm>
              <a:off x="6329398"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1900</a:t>
              </a:r>
            </a:p>
          </p:txBody>
        </p:sp>
        <p:sp>
          <p:nvSpPr>
            <p:cNvPr id="13" name="TextBox 12">
              <a:extLst>
                <a:ext uri="{FF2B5EF4-FFF2-40B4-BE49-F238E27FC236}">
                  <a16:creationId xmlns:a16="http://schemas.microsoft.com/office/drawing/2014/main" id="{A1861457-2372-185E-6541-2F274631823E}"/>
                </a:ext>
              </a:extLst>
            </p:cNvPr>
            <p:cNvSpPr txBox="1"/>
            <p:nvPr/>
          </p:nvSpPr>
          <p:spPr>
            <a:xfrm>
              <a:off x="2450829" y="585912"/>
              <a:ext cx="4120230" cy="400110"/>
            </a:xfrm>
            <a:prstGeom prst="rect">
              <a:avLst/>
            </a:prstGeom>
            <a:noFill/>
          </p:spPr>
          <p:txBody>
            <a:bodyPr wrap="none" rtlCol="0">
              <a:spAutoFit/>
            </a:bodyPr>
            <a:lstStyle/>
            <a:p>
              <a:r>
                <a:rPr lang="en-US" b="1" i="1" dirty="0">
                  <a:latin typeface="Devanagari MT" panose="02000500020000000000" pitchFamily="2" charset="0"/>
                  <a:cs typeface="Devanagari MT" panose="02000500020000000000" pitchFamily="2" charset="0"/>
                </a:rPr>
                <a:t>Most </a:t>
              </a:r>
              <a:r>
                <a:rPr lang="en-US" sz="2000" b="1" i="1" dirty="0">
                  <a:latin typeface="Devanagari MT" panose="02000500020000000000" pitchFamily="2" charset="0"/>
                  <a:cs typeface="Devanagari MT" panose="02000500020000000000" pitchFamily="2" charset="0"/>
                </a:rPr>
                <a:t>Common</a:t>
              </a:r>
              <a:r>
                <a:rPr lang="en-US" b="1" i="1" dirty="0">
                  <a:latin typeface="Devanagari MT" panose="02000500020000000000" pitchFamily="2" charset="0"/>
                  <a:cs typeface="Devanagari MT" panose="02000500020000000000" pitchFamily="2" charset="0"/>
                </a:rPr>
                <a:t> Source of Immigrants</a:t>
              </a:r>
            </a:p>
          </p:txBody>
        </p:sp>
      </p:grpSp>
      <p:sp>
        <p:nvSpPr>
          <p:cNvPr id="14" name="Content Placeholder 2">
            <a:extLst>
              <a:ext uri="{FF2B5EF4-FFF2-40B4-BE49-F238E27FC236}">
                <a16:creationId xmlns:a16="http://schemas.microsoft.com/office/drawing/2014/main" id="{253135B0-3E05-6B54-DAFF-A892D7574E2E}"/>
              </a:ext>
            </a:extLst>
          </p:cNvPr>
          <p:cNvSpPr>
            <a:spLocks noGrp="1"/>
          </p:cNvSpPr>
          <p:nvPr>
            <p:ph sz="half" idx="1"/>
          </p:nvPr>
        </p:nvSpPr>
        <p:spPr>
          <a:xfrm>
            <a:off x="76200" y="4734219"/>
            <a:ext cx="12039600" cy="1984248"/>
          </a:xfrm>
        </p:spPr>
        <p:txBody>
          <a:bodyPr/>
          <a:lstStyle/>
          <a:p>
            <a:r>
              <a:rPr lang="en-US" b="1" dirty="0"/>
              <a:t>What countries are listed on both </a:t>
            </a:r>
            <a:r>
              <a:rPr lang="en-US" b="1"/>
              <a:t>maps as source </a:t>
            </a:r>
            <a:r>
              <a:rPr lang="en-US" b="1" dirty="0"/>
              <a:t>countries? </a:t>
            </a:r>
          </a:p>
          <a:p>
            <a:r>
              <a:rPr lang="en-US" b="1" dirty="0"/>
              <a:t>What countries are only on one of the maps? </a:t>
            </a:r>
          </a:p>
          <a:p>
            <a:r>
              <a:rPr lang="en-US" b="1" dirty="0"/>
              <a:t>Why do you think there was a change? </a:t>
            </a:r>
          </a:p>
          <a:p>
            <a:endParaRPr lang="en-US" b="1" dirty="0"/>
          </a:p>
          <a:p>
            <a:endParaRPr lang="en-US" dirty="0"/>
          </a:p>
        </p:txBody>
      </p:sp>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grpSp>
        <p:nvGrpSpPr>
          <p:cNvPr id="7" name="Group 6">
            <a:extLst>
              <a:ext uri="{FF2B5EF4-FFF2-40B4-BE49-F238E27FC236}">
                <a16:creationId xmlns:a16="http://schemas.microsoft.com/office/drawing/2014/main" id="{5B1A4D5D-C5F5-5061-7D72-594B939CB04A}"/>
              </a:ext>
            </a:extLst>
          </p:cNvPr>
          <p:cNvGrpSpPr/>
          <p:nvPr/>
        </p:nvGrpSpPr>
        <p:grpSpPr>
          <a:xfrm>
            <a:off x="2307336" y="329314"/>
            <a:ext cx="9884664" cy="4297550"/>
            <a:chOff x="212054" y="585912"/>
            <a:chExt cx="8627146" cy="3461155"/>
          </a:xfrm>
        </p:grpSpPr>
        <p:pic>
          <p:nvPicPr>
            <p:cNvPr id="9" name="Picture 8">
              <a:extLst>
                <a:ext uri="{FF2B5EF4-FFF2-40B4-BE49-F238E27FC236}">
                  <a16:creationId xmlns:a16="http://schemas.microsoft.com/office/drawing/2014/main" id="{2A0DC38A-705D-2B2D-238A-BF0B86CFA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54" y="1350775"/>
              <a:ext cx="4339345" cy="2696292"/>
            </a:xfrm>
            <a:prstGeom prst="rect">
              <a:avLst/>
            </a:prstGeom>
          </p:spPr>
        </p:pic>
        <p:pic>
          <p:nvPicPr>
            <p:cNvPr id="10" name="Picture 9">
              <a:extLst>
                <a:ext uri="{FF2B5EF4-FFF2-40B4-BE49-F238E27FC236}">
                  <a16:creationId xmlns:a16="http://schemas.microsoft.com/office/drawing/2014/main" id="{979928D5-74AD-61EB-03E5-7F39BEDA0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44" y="1350775"/>
              <a:ext cx="4328256" cy="2696291"/>
            </a:xfrm>
            <a:prstGeom prst="rect">
              <a:avLst/>
            </a:prstGeom>
          </p:spPr>
        </p:pic>
        <p:sp>
          <p:nvSpPr>
            <p:cNvPr id="11" name="TextBox 10">
              <a:extLst>
                <a:ext uri="{FF2B5EF4-FFF2-40B4-BE49-F238E27FC236}">
                  <a16:creationId xmlns:a16="http://schemas.microsoft.com/office/drawing/2014/main" id="{F5E20720-DFA2-C052-0FF9-281FFD081620}"/>
                </a:ext>
              </a:extLst>
            </p:cNvPr>
            <p:cNvSpPr txBox="1"/>
            <p:nvPr/>
          </p:nvSpPr>
          <p:spPr>
            <a:xfrm>
              <a:off x="1991574"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1880</a:t>
              </a:r>
            </a:p>
          </p:txBody>
        </p:sp>
        <p:sp>
          <p:nvSpPr>
            <p:cNvPr id="12" name="TextBox 11">
              <a:extLst>
                <a:ext uri="{FF2B5EF4-FFF2-40B4-BE49-F238E27FC236}">
                  <a16:creationId xmlns:a16="http://schemas.microsoft.com/office/drawing/2014/main" id="{025FBBF4-191E-384B-15F7-4A3234CE425A}"/>
                </a:ext>
              </a:extLst>
            </p:cNvPr>
            <p:cNvSpPr txBox="1"/>
            <p:nvPr/>
          </p:nvSpPr>
          <p:spPr>
            <a:xfrm>
              <a:off x="6329398" y="986022"/>
              <a:ext cx="671979" cy="369332"/>
            </a:xfrm>
            <a:prstGeom prst="rect">
              <a:avLst/>
            </a:prstGeom>
            <a:noFill/>
          </p:spPr>
          <p:txBody>
            <a:bodyPr wrap="none" rtlCol="0">
              <a:spAutoFit/>
            </a:bodyPr>
            <a:lstStyle/>
            <a:p>
              <a:r>
                <a:rPr lang="en-US" b="1" dirty="0">
                  <a:latin typeface="Devanagari MT" panose="02000500020000000000" pitchFamily="2" charset="0"/>
                  <a:cs typeface="Devanagari MT" panose="02000500020000000000" pitchFamily="2" charset="0"/>
                </a:rPr>
                <a:t>1900</a:t>
              </a:r>
            </a:p>
          </p:txBody>
        </p:sp>
        <p:sp>
          <p:nvSpPr>
            <p:cNvPr id="13" name="TextBox 12">
              <a:extLst>
                <a:ext uri="{FF2B5EF4-FFF2-40B4-BE49-F238E27FC236}">
                  <a16:creationId xmlns:a16="http://schemas.microsoft.com/office/drawing/2014/main" id="{B7CC59BC-31F0-E04E-0C8F-D48D08F34272}"/>
                </a:ext>
              </a:extLst>
            </p:cNvPr>
            <p:cNvSpPr txBox="1"/>
            <p:nvPr/>
          </p:nvSpPr>
          <p:spPr>
            <a:xfrm>
              <a:off x="2450829" y="585912"/>
              <a:ext cx="4120230" cy="400110"/>
            </a:xfrm>
            <a:prstGeom prst="rect">
              <a:avLst/>
            </a:prstGeom>
            <a:noFill/>
          </p:spPr>
          <p:txBody>
            <a:bodyPr wrap="none" rtlCol="0">
              <a:spAutoFit/>
            </a:bodyPr>
            <a:lstStyle/>
            <a:p>
              <a:r>
                <a:rPr lang="en-US" b="1" i="1" dirty="0">
                  <a:latin typeface="Devanagari MT" panose="02000500020000000000" pitchFamily="2" charset="0"/>
                  <a:cs typeface="Devanagari MT" panose="02000500020000000000" pitchFamily="2" charset="0"/>
                </a:rPr>
                <a:t>Most </a:t>
              </a:r>
              <a:r>
                <a:rPr lang="en-US" sz="2000" b="1" i="1" dirty="0">
                  <a:latin typeface="Devanagari MT" panose="02000500020000000000" pitchFamily="2" charset="0"/>
                  <a:cs typeface="Devanagari MT" panose="02000500020000000000" pitchFamily="2" charset="0"/>
                </a:rPr>
                <a:t>Common</a:t>
              </a:r>
              <a:r>
                <a:rPr lang="en-US" b="1" i="1" dirty="0">
                  <a:latin typeface="Devanagari MT" panose="02000500020000000000" pitchFamily="2" charset="0"/>
                  <a:cs typeface="Devanagari MT" panose="02000500020000000000" pitchFamily="2" charset="0"/>
                </a:rPr>
                <a:t> Source of Immigrants</a:t>
              </a:r>
            </a:p>
          </p:txBody>
        </p:sp>
      </p:grpSp>
      <p:sp>
        <p:nvSpPr>
          <p:cNvPr id="14" name="Content Placeholder 2">
            <a:extLst>
              <a:ext uri="{FF2B5EF4-FFF2-40B4-BE49-F238E27FC236}">
                <a16:creationId xmlns:a16="http://schemas.microsoft.com/office/drawing/2014/main" id="{4EAC0927-9547-5171-7AF1-97694E2D2B12}"/>
              </a:ext>
            </a:extLst>
          </p:cNvPr>
          <p:cNvSpPr>
            <a:spLocks noGrp="1"/>
          </p:cNvSpPr>
          <p:nvPr>
            <p:ph sz="half" idx="1"/>
          </p:nvPr>
        </p:nvSpPr>
        <p:spPr>
          <a:xfrm>
            <a:off x="76200" y="4734219"/>
            <a:ext cx="12039600" cy="1984248"/>
          </a:xfrm>
        </p:spPr>
        <p:txBody>
          <a:bodyPr/>
          <a:lstStyle/>
          <a:p>
            <a:r>
              <a:rPr lang="en-US" b="1" dirty="0"/>
              <a:t>Write a question that could be answered using the maps. Have another student answer it and check their answer. Use evidence from the maps to agree upon the correct answer. </a:t>
            </a:r>
          </a:p>
          <a:p>
            <a:endParaRPr lang="en-US" b="1" dirty="0"/>
          </a:p>
        </p:txBody>
      </p:sp>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886</TotalTime>
  <Words>530</Words>
  <Application>Microsoft Macintosh PowerPoint</Application>
  <PresentationFormat>Widescreen</PresentationFormat>
  <Paragraphs>65</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Avenir Light</vt:lpstr>
      <vt:lpstr>Century Gothic</vt:lpstr>
      <vt:lpstr>Devanagari MT</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15</cp:revision>
  <dcterms:created xsi:type="dcterms:W3CDTF">2025-06-26T12:29:05Z</dcterms:created>
  <dcterms:modified xsi:type="dcterms:W3CDTF">2025-07-02T12:15:00Z</dcterms:modified>
  <cp:category/>
</cp:coreProperties>
</file>