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31"/>
    <p:restoredTop sz="82848"/>
  </p:normalViewPr>
  <p:slideViewPr>
    <p:cSldViewPr snapToGrid="0">
      <p:cViewPr varScale="1">
        <p:scale>
          <a:sx n="140" d="100"/>
          <a:sy n="140" d="100"/>
        </p:scale>
        <p:origin x="103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Answers will vary.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x-axis represents years; the y-axis shows miles of railroad track.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TEACHER NOTE: Some students may need a review lesson on what the x-axis and y-axis refer to.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118639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9,021</a:t>
            </a:r>
          </a:p>
          <a:p>
            <a:pPr marL="228600" indent="-228600">
              <a:buFont typeface="+mj-lt"/>
              <a:buAutoNum type="arabicPeriod"/>
            </a:pPr>
            <a:r>
              <a:rPr lang="en-US" dirty="0"/>
              <a:t>The amount of track grew from 9,021 to 258,784, an increase of 249,763 miles of track. </a:t>
            </a:r>
          </a:p>
          <a:p>
            <a:pPr marL="228600" indent="-228600">
              <a:buFont typeface="+mj-lt"/>
              <a:buAutoNum type="arabicPeriod"/>
            </a:pPr>
            <a:endParaRPr lang="en-US" dirty="0"/>
          </a:p>
          <a:p>
            <a:pPr marL="0" indent="0">
              <a:buFont typeface="+mj-lt"/>
              <a:buNone/>
            </a:pPr>
            <a:r>
              <a:rPr lang="en-US" dirty="0"/>
              <a:t>TEACHER NOTE: If necessary, explain the phrase “turn of the century” here and point students to observe data from 1900.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3497965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Ten years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50,000 miles of track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25,000 miles of track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1661856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overall trend was a large increase in miles of track each year.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 person might predict that, since this trend has persisted for 70 years, it will likely continue.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Students may predict that railroad mileage will decrease as other forms of transportation (e.g., automobiles, airplanes) rise in importance.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129340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will vary.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may want to allow some students to share their questions and answers if time allows. Allow students to explicitly identify the data on the graph that supports their answers to the questions. </a:t>
            </a:r>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110715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fontScale="92500" lnSpcReduction="20000"/>
          </a:bodyPr>
          <a:lstStyle/>
          <a:p>
            <a:pPr algn="r"/>
            <a:r>
              <a:rPr lang="en-US" sz="3200" b="1" dirty="0">
                <a:ln>
                  <a:solidFill>
                    <a:schemeClr val="accent1"/>
                  </a:solidFill>
                </a:ln>
                <a:solidFill>
                  <a:schemeClr val="bg1"/>
                </a:solidFill>
              </a:rPr>
              <a:t>Week</a:t>
            </a:r>
            <a:r>
              <a:rPr lang="en-US" sz="3200" b="1" dirty="0">
                <a:solidFill>
                  <a:schemeClr val="bg1"/>
                </a:solidFill>
              </a:rPr>
              <a:t> 17</a:t>
            </a:r>
          </a:p>
          <a:p>
            <a:pPr algn="r"/>
            <a:r>
              <a:rPr lang="en-US" sz="3200" b="1" dirty="0">
                <a:ln>
                  <a:solidFill>
                    <a:schemeClr val="accent1"/>
                  </a:solidFill>
                </a:ln>
                <a:solidFill>
                  <a:schemeClr val="bg1"/>
                </a:solidFill>
              </a:rPr>
              <a:t>Charts &amp; Graphs 4:</a:t>
            </a:r>
            <a:br>
              <a:rPr lang="en-US" sz="3200" b="1" dirty="0">
                <a:ln>
                  <a:solidFill>
                    <a:schemeClr val="accent1"/>
                  </a:solidFill>
                </a:ln>
                <a:solidFill>
                  <a:schemeClr val="bg1"/>
                </a:solidFill>
              </a:rPr>
            </a:br>
            <a:r>
              <a:rPr lang="en-US" sz="3200" b="1" dirty="0">
                <a:ln>
                  <a:solidFill>
                    <a:schemeClr val="accent1"/>
                  </a:solidFill>
                </a:ln>
                <a:solidFill>
                  <a:schemeClr val="bg1"/>
                </a:solidFill>
              </a:rPr>
              <a:t> Miles of Railroad (1850-1920)</a:t>
            </a:r>
          </a:p>
        </p:txBody>
      </p:sp>
      <p:pic>
        <p:nvPicPr>
          <p:cNvPr id="4" name="Picture 3" descr="A close up of a sign&#10;&#10;AI-generated content may be incorrect.">
            <a:extLst>
              <a:ext uri="{FF2B5EF4-FFF2-40B4-BE49-F238E27FC236}">
                <a16:creationId xmlns:a16="http://schemas.microsoft.com/office/drawing/2014/main" id="{1FA3E9B2-DB09-D57D-39CF-7435BE51BD5A}"/>
              </a:ext>
            </a:extLst>
          </p:cNvPr>
          <p:cNvPicPr>
            <a:picLocks noGrp="1" noRot="1" noMove="1" noResize="1" noEditPoints="1" noAdjustHandles="1" noChangeArrowheads="1" noChangeShapeType="1" noCrop="1"/>
          </p:cNvPicPr>
          <p:nvPr/>
        </p:nvPicPr>
        <p:blipFill>
          <a:blip r:embed="rId4"/>
          <a:stretch>
            <a:fillRect/>
          </a:stretch>
        </p:blipFill>
        <p:spPr>
          <a:xfrm>
            <a:off x="-306530"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0" y="1416937"/>
            <a:ext cx="4286721" cy="4024125"/>
          </a:xfrm>
        </p:spPr>
        <p:txBody>
          <a:bodyPr/>
          <a:lstStyle/>
          <a:p>
            <a:r>
              <a:rPr lang="en-US" b="1" dirty="0"/>
              <a:t>Study the graph. What do you notice? </a:t>
            </a:r>
          </a:p>
          <a:p>
            <a:r>
              <a:rPr lang="en-US" b="1" dirty="0"/>
              <a:t>What information is contained on the x-axis and y-axis?</a:t>
            </a:r>
          </a:p>
          <a:p>
            <a:endParaRPr lang="en-US" b="1"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4" name="Picture 3" descr="A graph with numbers and a number of miles of railroad tracks&#10;&#10;Description automatically generated">
            <a:extLst>
              <a:ext uri="{FF2B5EF4-FFF2-40B4-BE49-F238E27FC236}">
                <a16:creationId xmlns:a16="http://schemas.microsoft.com/office/drawing/2014/main" id="{4E543247-141D-D6C3-7395-DED262160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996" y="421051"/>
            <a:ext cx="6676643" cy="5934794"/>
          </a:xfrm>
          <a:prstGeom prst="rect">
            <a:avLst/>
          </a:prstGeom>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16937"/>
            <a:ext cx="5023666" cy="4024125"/>
          </a:xfrm>
        </p:spPr>
        <p:txBody>
          <a:bodyPr/>
          <a:lstStyle/>
          <a:p>
            <a:r>
              <a:rPr lang="en-US" b="1" dirty="0"/>
              <a:t>Based on the graph, how many miles of railroad were in the United States in 1850?</a:t>
            </a:r>
          </a:p>
          <a:p>
            <a:endParaRPr lang="en-US" b="1" dirty="0"/>
          </a:p>
          <a:p>
            <a:r>
              <a:rPr lang="en-US" b="1" dirty="0"/>
              <a:t>How much had it grown by the turn of the century? </a:t>
            </a:r>
          </a:p>
          <a:p>
            <a:endParaRPr lang="en-US" b="1" dirty="0"/>
          </a:p>
          <a:p>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4" name="Picture 3" descr="A graph with numbers and a number of miles of railroad tracks&#10;&#10;Description automatically generated">
            <a:extLst>
              <a:ext uri="{FF2B5EF4-FFF2-40B4-BE49-F238E27FC236}">
                <a16:creationId xmlns:a16="http://schemas.microsoft.com/office/drawing/2014/main" id="{4C95A0E5-3F35-3891-1068-CE82A8EDE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996" y="421051"/>
            <a:ext cx="6676643" cy="5934794"/>
          </a:xfrm>
          <a:prstGeom prst="rect">
            <a:avLst/>
          </a:prstGeom>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5334000" cy="4024125"/>
          </a:xfrm>
        </p:spPr>
        <p:txBody>
          <a:bodyPr>
            <a:normAutofit fontScale="92500"/>
          </a:bodyPr>
          <a:lstStyle/>
          <a:p>
            <a:pPr marL="0" indent="0">
              <a:buNone/>
            </a:pPr>
            <a:r>
              <a:rPr lang="en-US" b="1" dirty="0"/>
              <a:t>Focus on the axes. </a:t>
            </a:r>
          </a:p>
          <a:p>
            <a:endParaRPr lang="en-US" b="1" dirty="0"/>
          </a:p>
          <a:p>
            <a:r>
              <a:rPr lang="en-US" b="1" dirty="0"/>
              <a:t>How many years are there between each entry on the x-axis?</a:t>
            </a:r>
          </a:p>
          <a:p>
            <a:endParaRPr lang="en-US" b="1" dirty="0"/>
          </a:p>
          <a:p>
            <a:r>
              <a:rPr lang="en-US" b="1" dirty="0"/>
              <a:t>What value is represented by the distance between the solid lines on the y-axis? </a:t>
            </a:r>
          </a:p>
          <a:p>
            <a:endParaRPr lang="en-US" b="1" dirty="0"/>
          </a:p>
          <a:p>
            <a:r>
              <a:rPr lang="en-US" b="1" dirty="0"/>
              <a:t>What value is represented by the first row of dotted lines on the y-axis? </a:t>
            </a:r>
          </a:p>
          <a:p>
            <a:endParaRPr lang="en-US" b="1" dirty="0"/>
          </a:p>
          <a:p>
            <a:endParaRPr lang="en-US" b="1"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4" name="Picture 3" descr="A graph with numbers and a number of miles of railroad tracks&#10;&#10;Description automatically generated">
            <a:extLst>
              <a:ext uri="{FF2B5EF4-FFF2-40B4-BE49-F238E27FC236}">
                <a16:creationId xmlns:a16="http://schemas.microsoft.com/office/drawing/2014/main" id="{256F28D9-8CA5-EFAF-6D4C-FE5ECC37B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996" y="421051"/>
            <a:ext cx="6676643" cy="5934794"/>
          </a:xfrm>
          <a:prstGeom prst="rect">
            <a:avLst/>
          </a:prstGeom>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0" y="1416937"/>
            <a:ext cx="5334000" cy="4024125"/>
          </a:xfrm>
        </p:spPr>
        <p:txBody>
          <a:bodyPr/>
          <a:lstStyle/>
          <a:p>
            <a:r>
              <a:rPr lang="en-US" b="1" dirty="0"/>
              <a:t>What is the overall trend shown on the graph? </a:t>
            </a:r>
          </a:p>
          <a:p>
            <a:r>
              <a:rPr lang="en-US" b="1" dirty="0"/>
              <a:t>What might a person predict as the number of miles of track in 1930?</a:t>
            </a:r>
          </a:p>
          <a:p>
            <a:r>
              <a:rPr lang="en-US" b="1" dirty="0"/>
              <a:t>What about 1940? Explain your thinking. </a:t>
            </a:r>
          </a:p>
          <a:p>
            <a:endParaRPr lang="en-US" b="1" dirty="0"/>
          </a:p>
          <a:p>
            <a:endParaRPr lang="en-US" b="1"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4" name="Picture 3" descr="A graph with numbers and a number of miles of railroad tracks&#10;&#10;Description automatically generated">
            <a:extLst>
              <a:ext uri="{FF2B5EF4-FFF2-40B4-BE49-F238E27FC236}">
                <a16:creationId xmlns:a16="http://schemas.microsoft.com/office/drawing/2014/main" id="{86E3EE10-2A6F-902D-151D-56DCF594E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996" y="421051"/>
            <a:ext cx="6676643" cy="5934794"/>
          </a:xfrm>
          <a:prstGeom prst="rect">
            <a:avLst/>
          </a:prstGeom>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5334000" cy="4024125"/>
          </a:xfrm>
        </p:spPr>
        <p:txBody>
          <a:bodyPr/>
          <a:lstStyle/>
          <a:p>
            <a:r>
              <a:rPr lang="en-US" b="1" dirty="0"/>
              <a:t>Write a question that can be answered using this chart. Have another student answer it and check their work. Agree on the correct answer.</a:t>
            </a:r>
          </a:p>
          <a:p>
            <a:endParaRPr lang="en-US" b="1" dirty="0"/>
          </a:p>
          <a:p>
            <a:endParaRPr lang="en-US" b="1"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4" name="Picture 3" descr="A graph with numbers and a number of miles of railroad tracks&#10;&#10;Description automatically generated">
            <a:extLst>
              <a:ext uri="{FF2B5EF4-FFF2-40B4-BE49-F238E27FC236}">
                <a16:creationId xmlns:a16="http://schemas.microsoft.com/office/drawing/2014/main" id="{1A6BFA34-3AFB-E3D3-AC6B-4EE1C40FC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996" y="421051"/>
            <a:ext cx="6676643" cy="5934794"/>
          </a:xfrm>
          <a:prstGeom prst="rect">
            <a:avLst/>
          </a:prstGeom>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872</TotalTime>
  <Words>480</Words>
  <Application>Microsoft Macintosh PowerPoint</Application>
  <PresentationFormat>Widescreen</PresentationFormat>
  <Paragraphs>57</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14</cp:revision>
  <dcterms:created xsi:type="dcterms:W3CDTF">2025-06-26T12:29:05Z</dcterms:created>
  <dcterms:modified xsi:type="dcterms:W3CDTF">2025-06-29T23:03:13Z</dcterms:modified>
  <cp:category/>
</cp:coreProperties>
</file>