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Lst>
  <p:notesMasterIdLst>
    <p:notesMasterId r:id="rId9"/>
  </p:notesMasterIdLst>
  <p:sldIdLst>
    <p:sldId id="256" r:id="rId2"/>
    <p:sldId id="259" r:id="rId3"/>
    <p:sldId id="260" r:id="rId4"/>
    <p:sldId id="261" r:id="rId5"/>
    <p:sldId id="262" r:id="rId6"/>
    <p:sldId id="263" r:id="rId7"/>
    <p:sldId id="258"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47"/>
    <p:restoredTop sz="82854"/>
  </p:normalViewPr>
  <p:slideViewPr>
    <p:cSldViewPr snapToGrid="0">
      <p:cViewPr varScale="1">
        <p:scale>
          <a:sx n="131" d="100"/>
          <a:sy n="131" d="100"/>
        </p:scale>
        <p:origin x="560"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737DAB-597A-6245-AD4E-5232EF7B64E3}" type="datetimeFigureOut">
              <a:rPr lang="en-US" smtClean="0"/>
              <a:t>6/29/25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4A4BA-6F3C-DE41-BD2B-44EE0949FA88}" type="slidenum">
              <a:rPr lang="en-US" smtClean="0"/>
              <a:t>‹#›</a:t>
            </a:fld>
            <a:endParaRPr lang="en-US" dirty="0"/>
          </a:p>
        </p:txBody>
      </p:sp>
    </p:spTree>
    <p:extLst>
      <p:ext uri="{BB962C8B-B14F-4D97-AF65-F5344CB8AC3E}">
        <p14:creationId xmlns:p14="http://schemas.microsoft.com/office/powerpoint/2010/main" val="14191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Smart Skills directions on the Teacher Tech Website for </a:t>
            </a:r>
            <a:r>
              <a:rPr lang="en-US" i="1" dirty="0"/>
              <a:t>West Virginia: Our Beautiful Home</a:t>
            </a:r>
            <a:r>
              <a:rPr lang="en-US" i="0" dirty="0"/>
              <a:t> for teaching suggestions. </a:t>
            </a:r>
          </a:p>
          <a:p>
            <a:endParaRPr lang="en-US" i="0" dirty="0"/>
          </a:p>
          <a:p>
            <a:r>
              <a:rPr lang="en-US" dirty="0"/>
              <a:t>Teacher notes and answers will display in this space. </a:t>
            </a:r>
          </a:p>
        </p:txBody>
      </p:sp>
      <p:sp>
        <p:nvSpPr>
          <p:cNvPr id="4" name="Slide Number Placeholder 3"/>
          <p:cNvSpPr>
            <a:spLocks noGrp="1"/>
          </p:cNvSpPr>
          <p:nvPr>
            <p:ph type="sldNum" sz="quarter" idx="5"/>
          </p:nvPr>
        </p:nvSpPr>
        <p:spPr/>
        <p:txBody>
          <a:bodyPr/>
          <a:lstStyle/>
          <a:p>
            <a:fld id="{BE24A4BA-6F3C-DE41-BD2B-44EE0949FA88}" type="slidenum">
              <a:rPr lang="en-US" smtClean="0"/>
              <a:t>1</a:t>
            </a:fld>
            <a:endParaRPr lang="en-US" dirty="0"/>
          </a:p>
        </p:txBody>
      </p:sp>
    </p:spTree>
    <p:extLst>
      <p:ext uri="{BB962C8B-B14F-4D97-AF65-F5344CB8AC3E}">
        <p14:creationId xmlns:p14="http://schemas.microsoft.com/office/powerpoint/2010/main" val="2368155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will vary. Discuss observations only.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opener lets students view the image without a specific question to answer. A one- or two-minute silent study helps students notice details they might miss otherwise. Discuss responses as a group, and let students physically point out their findings on the projection to ensure all students see the details being discussed.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2</a:t>
            </a:fld>
            <a:endParaRPr lang="en-US" dirty="0"/>
          </a:p>
        </p:txBody>
      </p:sp>
    </p:spTree>
    <p:extLst>
      <p:ext uri="{BB962C8B-B14F-4D97-AF65-F5344CB8AC3E}">
        <p14:creationId xmlns:p14="http://schemas.microsoft.com/office/powerpoint/2010/main" val="1066921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DEF"/>
                </a:solidFill>
                <a:effectLst/>
                <a:latin typeface="Arial" panose="020B0604020202020204" pitchFamily="34" charset="0"/>
                <a:cs typeface="Arial" panose="020B0604020202020204" pitchFamily="34" charset="0"/>
              </a:rPr>
              <a:t>The sword and uniform on the shorter man symbolize the Union Army. Students may conclude that the monocle is symbolic of a man who is bookish rather than a fighter. </a:t>
            </a:r>
            <a:endParaRPr lang="en-US" b="0" dirty="0">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3</a:t>
            </a:fld>
            <a:endParaRPr lang="en-US" dirty="0"/>
          </a:p>
        </p:txBody>
      </p:sp>
    </p:spTree>
    <p:extLst>
      <p:ext uri="{BB962C8B-B14F-4D97-AF65-F5344CB8AC3E}">
        <p14:creationId xmlns:p14="http://schemas.microsoft.com/office/powerpoint/2010/main" val="4070344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words are necessary to convey the woman's point of view. She is trying to persuade her brother to join the Union Army by embarrassing him. The smaller, plump man is more noble in her eyes than her brother.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4</a:t>
            </a:fld>
            <a:endParaRPr lang="en-US" dirty="0"/>
          </a:p>
        </p:txBody>
      </p:sp>
    </p:spTree>
    <p:extLst>
      <p:ext uri="{BB962C8B-B14F-4D97-AF65-F5344CB8AC3E}">
        <p14:creationId xmlns:p14="http://schemas.microsoft.com/office/powerpoint/2010/main" val="2416545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effectLst/>
                <a:latin typeface="Arial" panose="020B0604020202020204" pitchFamily="34" charset="0"/>
                <a:cs typeface="Arial" panose="020B0604020202020204" pitchFamily="34" charset="0"/>
              </a:rPr>
              <a:t>There is no indication of the location or setting. There are buildings in the background, and the people walk on pavement or tile. This suggests an urban setting.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effectLst/>
                <a:latin typeface="Arial" panose="020B0604020202020204" pitchFamily="34" charset="0"/>
                <a:cs typeface="Arial" panose="020B0604020202020204" pitchFamily="34" charset="0"/>
              </a:rPr>
              <a:t>The location does not appear to be significant.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5</a:t>
            </a:fld>
            <a:endParaRPr lang="en-US" dirty="0"/>
          </a:p>
        </p:txBody>
      </p:sp>
    </p:spTree>
    <p:extLst>
      <p:ext uri="{BB962C8B-B14F-4D97-AF65-F5344CB8AC3E}">
        <p14:creationId xmlns:p14="http://schemas.microsoft.com/office/powerpoint/2010/main" val="808245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Answers will vary. The artist supports men enlisting in the Union Army. The purpose of the cartoon is to encourage women in the Union to pressure their brothers to enlist. The tone of the woman’s comment suggests that she believes her brother lacks the honor that ”Captain Bobbins” has. Captain Bobbins is depicted as a smaller, slightly overweight, and smoking individual. He is so short that his sword drags the ground. Yet, the young woman is complimentary of him because he is in the military.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6</a:t>
            </a:fld>
            <a:endParaRPr lang="en-US" dirty="0"/>
          </a:p>
        </p:txBody>
      </p:sp>
    </p:spTree>
    <p:extLst>
      <p:ext uri="{BB962C8B-B14F-4D97-AF65-F5344CB8AC3E}">
        <p14:creationId xmlns:p14="http://schemas.microsoft.com/office/powerpoint/2010/main" val="1897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7</a:t>
            </a:fld>
            <a:endParaRPr lang="en-US" dirty="0"/>
          </a:p>
        </p:txBody>
      </p:sp>
    </p:spTree>
    <p:extLst>
      <p:ext uri="{BB962C8B-B14F-4D97-AF65-F5344CB8AC3E}">
        <p14:creationId xmlns:p14="http://schemas.microsoft.com/office/powerpoint/2010/main" val="2723403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E2DBC60F-F21C-6B41-9401-FA27236B0017}" type="datetime1">
              <a:rPr lang="en-US" smtClean="0"/>
              <a:t>6/29/25</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r>
              <a:rPr lang="en-US" dirty="0"/>
              <a:t>©Clairmont Press, Inc. </a:t>
            </a:r>
          </a:p>
        </p:txBody>
      </p:sp>
      <p:sp>
        <p:nvSpPr>
          <p:cNvPr id="6" name="Slide Number Placeholder 5"/>
          <p:cNvSpPr>
            <a:spLocks noGrp="1"/>
          </p:cNvSpPr>
          <p:nvPr>
            <p:ph type="sldNum" sz="quarter" idx="12"/>
          </p:nvPr>
        </p:nvSpPr>
        <p:spPr>
          <a:xfrm>
            <a:off x="8077200" y="1430866"/>
            <a:ext cx="2743200" cy="365125"/>
          </a:xfrm>
        </p:spPr>
        <p:txBody>
          <a:bodyPr/>
          <a:lstStyle/>
          <a:p>
            <a:fld id="{976C402E-B1C0-B342-B143-8B01E77D075E}" type="slidenum">
              <a:rPr lang="en-US" smtClean="0"/>
              <a:t>‹#›</a:t>
            </a:fld>
            <a:endParaRPr lang="en-US" dirty="0"/>
          </a:p>
        </p:txBody>
      </p:sp>
      <p:sp>
        <p:nvSpPr>
          <p:cNvPr id="9" name="TextBox 8">
            <a:extLst>
              <a:ext uri="{FF2B5EF4-FFF2-40B4-BE49-F238E27FC236}">
                <a16:creationId xmlns:a16="http://schemas.microsoft.com/office/drawing/2014/main" id="{8808D26F-4A15-7A3B-29F5-DF8B46497BE0}"/>
              </a:ext>
            </a:extLst>
          </p:cNvPr>
          <p:cNvSpPr txBox="1"/>
          <p:nvPr userDrawn="1"/>
        </p:nvSpPr>
        <p:spPr>
          <a:xfrm>
            <a:off x="200278" y="6488668"/>
            <a:ext cx="6097348" cy="246221"/>
          </a:xfrm>
          <a:prstGeom prst="rect">
            <a:avLst/>
          </a:prstGeom>
          <a:noFill/>
        </p:spPr>
        <p:txBody>
          <a:bodyPr wrap="square">
            <a:spAutoFit/>
          </a:bodyPr>
          <a:lstStyle/>
          <a:p>
            <a:r>
              <a:rPr lang="en-US" sz="1000" b="1" dirty="0"/>
              <a:t> </a:t>
            </a:r>
            <a:r>
              <a:rPr lang="en-US" sz="1000" b="1" dirty="0">
                <a:solidFill>
                  <a:schemeClr val="bg1"/>
                </a:solidFill>
              </a:rPr>
              <a:t>©Clairmont Press, Inc. </a:t>
            </a:r>
            <a:endParaRPr lang="en-US" sz="1000" b="1" dirty="0"/>
          </a:p>
        </p:txBody>
      </p:sp>
    </p:spTree>
    <p:extLst>
      <p:ext uri="{BB962C8B-B14F-4D97-AF65-F5344CB8AC3E}">
        <p14:creationId xmlns:p14="http://schemas.microsoft.com/office/powerpoint/2010/main" val="167525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169289-1BA7-424F-B9C5-7D0862685863}" type="datetime1">
              <a:rPr lang="en-US" smtClean="0"/>
              <a:t>6/29/25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6" name="Slide Number Placeholder 5"/>
          <p:cNvSpPr>
            <a:spLocks noGrp="1"/>
          </p:cNvSpPr>
          <p:nvPr>
            <p:ph type="sldNum" sz="quarter" idx="12"/>
          </p:nvPr>
        </p:nvSpPr>
        <p:spPr/>
        <p:txBody>
          <a:bodyPr/>
          <a:lstStyle/>
          <a:p>
            <a:fld id="{976C402E-B1C0-B342-B143-8B01E77D075E}" type="slidenum">
              <a:rPr lang="en-US" smtClean="0"/>
              <a:t>‹#›</a:t>
            </a:fld>
            <a:endParaRPr lang="en-US" dirty="0"/>
          </a:p>
        </p:txBody>
      </p:sp>
      <p:pic>
        <p:nvPicPr>
          <p:cNvPr id="7" name="Picture 6" descr="A flag with a blue border&#10;&#10;AI-generated content may be incorrect.">
            <a:extLst>
              <a:ext uri="{FF2B5EF4-FFF2-40B4-BE49-F238E27FC236}">
                <a16:creationId xmlns:a16="http://schemas.microsoft.com/office/drawing/2014/main" id="{058634D9-9F6F-7B07-5DCE-5DC6FD84D96A}"/>
              </a:ext>
            </a:extLst>
          </p:cNvPr>
          <p:cNvPicPr>
            <a:picLocks noChangeAspect="1"/>
          </p:cNvPicPr>
          <p:nvPr userDrawn="1"/>
        </p:nvPicPr>
        <p:blipFill>
          <a:blip r:embed="rId2"/>
          <a:stretch>
            <a:fillRect/>
          </a:stretch>
        </p:blipFill>
        <p:spPr>
          <a:xfrm>
            <a:off x="685800" y="6099958"/>
            <a:ext cx="608495" cy="320260"/>
          </a:xfrm>
          <a:prstGeom prst="rect">
            <a:avLst/>
          </a:prstGeom>
        </p:spPr>
      </p:pic>
    </p:spTree>
    <p:extLst>
      <p:ext uri="{BB962C8B-B14F-4D97-AF65-F5344CB8AC3E}">
        <p14:creationId xmlns:p14="http://schemas.microsoft.com/office/powerpoint/2010/main" val="392007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2829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96D4BF-E760-AB47-B626-07C36D0A0C06}" type="datetime1">
              <a:rPr lang="en-US" smtClean="0"/>
              <a:t>6/29/25</a:t>
            </a:fld>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7" name="Slide Number Placeholder 6"/>
          <p:cNvSpPr>
            <a:spLocks noGrp="1"/>
          </p:cNvSpPr>
          <p:nvPr>
            <p:ph type="sldNum" sz="quarter" idx="12"/>
          </p:nvPr>
        </p:nvSpPr>
        <p:spPr/>
        <p:txBody>
          <a:bodyPr/>
          <a:lstStyle/>
          <a:p>
            <a:fld id="{976C402E-B1C0-B342-B143-8B01E77D075E}" type="slidenum">
              <a:rPr lang="en-US" smtClean="0"/>
              <a:t>‹#›</a:t>
            </a:fld>
            <a:endParaRPr lang="en-US" dirty="0"/>
          </a:p>
        </p:txBody>
      </p:sp>
      <p:pic>
        <p:nvPicPr>
          <p:cNvPr id="11" name="Picture 10" descr="A flag with a blue border&#10;&#10;AI-generated content may be incorrect.">
            <a:extLst>
              <a:ext uri="{FF2B5EF4-FFF2-40B4-BE49-F238E27FC236}">
                <a16:creationId xmlns:a16="http://schemas.microsoft.com/office/drawing/2014/main" id="{1149CCA8-C5E8-78A9-C8A7-B23751CB9593}"/>
              </a:ext>
            </a:extLst>
          </p:cNvPr>
          <p:cNvPicPr>
            <a:picLocks noChangeAspect="1"/>
          </p:cNvPicPr>
          <p:nvPr userDrawn="1"/>
        </p:nvPicPr>
        <p:blipFill>
          <a:blip r:embed="rId3"/>
          <a:stretch>
            <a:fillRect/>
          </a:stretch>
        </p:blipFill>
        <p:spPr>
          <a:xfrm>
            <a:off x="685800" y="6099958"/>
            <a:ext cx="608495" cy="320260"/>
          </a:xfrm>
          <a:prstGeom prst="rect">
            <a:avLst/>
          </a:prstGeom>
        </p:spPr>
      </p:pic>
    </p:spTree>
    <p:extLst>
      <p:ext uri="{BB962C8B-B14F-4D97-AF65-F5344CB8AC3E}">
        <p14:creationId xmlns:p14="http://schemas.microsoft.com/office/powerpoint/2010/main" val="110252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CB58A28-C61A-D040-9DF4-D6019F7DEB6C}" type="datetime1">
              <a:rPr lang="en-US" smtClean="0"/>
              <a:t>6/29/25</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b="1">
                <a:solidFill>
                  <a:schemeClr val="tx1"/>
                </a:solidFill>
              </a:defRPr>
            </a:lvl1pPr>
          </a:lstStyle>
          <a:p>
            <a:r>
              <a:rPr lang="en-US" dirty="0"/>
              <a:t>©Clairmont Press, Inc. </a:t>
            </a: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76C402E-B1C0-B342-B143-8B01E77D075E}" type="slidenum">
              <a:rPr lang="en-US" smtClean="0"/>
              <a:t>‹#›</a:t>
            </a:fld>
            <a:endParaRPr lang="en-US" dirty="0"/>
          </a:p>
        </p:txBody>
      </p:sp>
    </p:spTree>
    <p:extLst>
      <p:ext uri="{BB962C8B-B14F-4D97-AF65-F5344CB8AC3E}">
        <p14:creationId xmlns:p14="http://schemas.microsoft.com/office/powerpoint/2010/main" val="22679958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4"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0C864-B288-0E05-F3C9-A099EA917303}"/>
              </a:ext>
            </a:extLst>
          </p:cNvPr>
          <p:cNvSpPr>
            <a:spLocks noGrp="1" noRot="1" noMove="1" noResize="1" noEditPoints="1" noAdjustHandles="1" noChangeArrowheads="1" noChangeShapeType="1"/>
          </p:cNvSpPr>
          <p:nvPr>
            <p:ph type="ctrTitle"/>
          </p:nvPr>
        </p:nvSpPr>
        <p:spPr>
          <a:xfrm>
            <a:off x="2743200" y="2482337"/>
            <a:ext cx="9448800" cy="1033582"/>
          </a:xfrm>
        </p:spPr>
        <p:txBody>
          <a:bodyPr/>
          <a:lstStyle/>
          <a:p>
            <a:pPr algn="r"/>
            <a:r>
              <a:rPr lang="en-US" b="1" dirty="0">
                <a:ln>
                  <a:solidFill>
                    <a:schemeClr val="accent1"/>
                  </a:solidFill>
                </a:ln>
                <a:solidFill>
                  <a:schemeClr val="bg1"/>
                </a:solidFill>
              </a:rPr>
              <a:t>Smart Skills</a:t>
            </a:r>
          </a:p>
        </p:txBody>
      </p:sp>
      <p:sp>
        <p:nvSpPr>
          <p:cNvPr id="3" name="Subtitle 2">
            <a:extLst>
              <a:ext uri="{FF2B5EF4-FFF2-40B4-BE49-F238E27FC236}">
                <a16:creationId xmlns:a16="http://schemas.microsoft.com/office/drawing/2014/main" id="{C9B5F76E-4E17-C190-779E-E0D19810A16A}"/>
              </a:ext>
            </a:extLst>
          </p:cNvPr>
          <p:cNvSpPr>
            <a:spLocks noGrp="1" noRot="1" noMove="1" noResize="1" noEditPoints="1" noAdjustHandles="1" noChangeArrowheads="1" noChangeShapeType="1"/>
          </p:cNvSpPr>
          <p:nvPr>
            <p:ph type="subTitle" idx="1"/>
          </p:nvPr>
        </p:nvSpPr>
        <p:spPr>
          <a:xfrm>
            <a:off x="2743200" y="3429000"/>
            <a:ext cx="9448800" cy="1691640"/>
          </a:xfrm>
        </p:spPr>
        <p:txBody>
          <a:bodyPr>
            <a:normAutofit/>
          </a:bodyPr>
          <a:lstStyle/>
          <a:p>
            <a:pPr algn="r"/>
            <a:r>
              <a:rPr lang="en-US" sz="3200" b="1" dirty="0">
                <a:ln>
                  <a:solidFill>
                    <a:schemeClr val="accent1"/>
                  </a:solidFill>
                </a:ln>
                <a:solidFill>
                  <a:schemeClr val="bg1"/>
                </a:solidFill>
              </a:rPr>
              <a:t>Week</a:t>
            </a:r>
            <a:r>
              <a:rPr lang="en-US" sz="3200" b="1" dirty="0">
                <a:solidFill>
                  <a:schemeClr val="bg1"/>
                </a:solidFill>
              </a:rPr>
              <a:t> 20</a:t>
            </a:r>
          </a:p>
          <a:p>
            <a:pPr algn="r"/>
            <a:r>
              <a:rPr lang="en-US" sz="3200" b="1" dirty="0">
                <a:ln>
                  <a:solidFill>
                    <a:schemeClr val="accent1"/>
                  </a:solidFill>
                </a:ln>
                <a:solidFill>
                  <a:schemeClr val="bg1"/>
                </a:solidFill>
              </a:rPr>
              <a:t>Political Cartoon 4:</a:t>
            </a:r>
            <a:br>
              <a:rPr lang="en-US" sz="3200" b="1" dirty="0">
                <a:ln>
                  <a:solidFill>
                    <a:schemeClr val="accent1"/>
                  </a:solidFill>
                </a:ln>
                <a:solidFill>
                  <a:schemeClr val="bg1"/>
                </a:solidFill>
              </a:rPr>
            </a:br>
            <a:r>
              <a:rPr lang="en-US" sz="3200" b="1" dirty="0">
                <a:ln>
                  <a:solidFill>
                    <a:schemeClr val="accent1"/>
                  </a:solidFill>
                </a:ln>
                <a:solidFill>
                  <a:schemeClr val="bg1"/>
                </a:solidFill>
              </a:rPr>
              <a:t>Guilting a Young Man to Enlist</a:t>
            </a:r>
          </a:p>
        </p:txBody>
      </p:sp>
      <p:pic>
        <p:nvPicPr>
          <p:cNvPr id="4" name="Picture 3" descr="A close up of a sign&#10;&#10;AI-generated content may be incorrect.">
            <a:extLst>
              <a:ext uri="{FF2B5EF4-FFF2-40B4-BE49-F238E27FC236}">
                <a16:creationId xmlns:a16="http://schemas.microsoft.com/office/drawing/2014/main" id="{6362CAFA-2FD5-5CBC-58FD-DAE7B87B8AC5}"/>
              </a:ext>
            </a:extLst>
          </p:cNvPr>
          <p:cNvPicPr>
            <a:picLocks noGrp="1" noRot="1" noMove="1" noResize="1" noEditPoints="1" noAdjustHandles="1" noChangeArrowheads="1" noChangeShapeType="1" noCrop="1"/>
          </p:cNvPicPr>
          <p:nvPr/>
        </p:nvPicPr>
        <p:blipFill>
          <a:blip r:embed="rId4"/>
          <a:stretch>
            <a:fillRect/>
          </a:stretch>
        </p:blipFill>
        <p:spPr>
          <a:xfrm>
            <a:off x="-276547" y="-9144"/>
            <a:ext cx="3857126" cy="995794"/>
          </a:xfrm>
          <a:prstGeom prst="rect">
            <a:avLst/>
          </a:prstGeom>
        </p:spPr>
      </p:pic>
    </p:spTree>
    <p:extLst>
      <p:ext uri="{BB962C8B-B14F-4D97-AF65-F5344CB8AC3E}">
        <p14:creationId xmlns:p14="http://schemas.microsoft.com/office/powerpoint/2010/main" val="82138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75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0B7E2-CF97-D03E-756C-ABFFD3B68485}"/>
              </a:ext>
            </a:extLst>
          </p:cNvPr>
          <p:cNvSpPr>
            <a:spLocks noGrp="1"/>
          </p:cNvSpPr>
          <p:nvPr>
            <p:ph type="title"/>
          </p:nvPr>
        </p:nvSpPr>
        <p:spPr>
          <a:xfrm>
            <a:off x="76200" y="139533"/>
            <a:ext cx="2316480" cy="378627"/>
          </a:xfrm>
        </p:spPr>
        <p:txBody>
          <a:bodyPr>
            <a:normAutofit fontScale="90000"/>
          </a:bodyPr>
          <a:lstStyle/>
          <a:p>
            <a:r>
              <a:rPr lang="en-US" b="1" dirty="0"/>
              <a:t>Monday</a:t>
            </a:r>
          </a:p>
        </p:txBody>
      </p:sp>
      <p:sp>
        <p:nvSpPr>
          <p:cNvPr id="10" name="Content Placeholder 2">
            <a:extLst>
              <a:ext uri="{FF2B5EF4-FFF2-40B4-BE49-F238E27FC236}">
                <a16:creationId xmlns:a16="http://schemas.microsoft.com/office/drawing/2014/main" id="{B82DF1BF-566B-FBA2-B902-12BF21B6EE42}"/>
              </a:ext>
            </a:extLst>
          </p:cNvPr>
          <p:cNvSpPr>
            <a:spLocks noGrp="1"/>
          </p:cNvSpPr>
          <p:nvPr>
            <p:ph sz="half" idx="1"/>
          </p:nvPr>
        </p:nvSpPr>
        <p:spPr>
          <a:xfrm>
            <a:off x="1" y="1416937"/>
            <a:ext cx="3048000" cy="4024125"/>
          </a:xfrm>
        </p:spPr>
        <p:txBody>
          <a:bodyPr/>
          <a:lstStyle/>
          <a:p>
            <a:r>
              <a:rPr lang="en-US" b="1" dirty="0"/>
              <a:t>Study the image. Make a jot list of what you notice.  </a:t>
            </a:r>
          </a:p>
          <a:p>
            <a:endParaRPr lang="en-US" b="1" dirty="0"/>
          </a:p>
          <a:p>
            <a:endParaRPr lang="en-US" dirty="0"/>
          </a:p>
        </p:txBody>
      </p:sp>
      <p:sp>
        <p:nvSpPr>
          <p:cNvPr id="3" name="Footer Placeholder 2">
            <a:extLst>
              <a:ext uri="{FF2B5EF4-FFF2-40B4-BE49-F238E27FC236}">
                <a16:creationId xmlns:a16="http://schemas.microsoft.com/office/drawing/2014/main" id="{DAC1E49E-FC28-2FD9-7517-04B2DE8979A2}"/>
              </a:ext>
            </a:extLst>
          </p:cNvPr>
          <p:cNvSpPr>
            <a:spLocks noGrp="1"/>
          </p:cNvSpPr>
          <p:nvPr>
            <p:ph type="ftr" sz="quarter" idx="11"/>
          </p:nvPr>
        </p:nvSpPr>
        <p:spPr/>
        <p:txBody>
          <a:bodyPr/>
          <a:lstStyle/>
          <a:p>
            <a:r>
              <a:rPr lang="en-US" dirty="0"/>
              <a:t>©Clairmont Press, Inc. </a:t>
            </a:r>
          </a:p>
        </p:txBody>
      </p:sp>
      <p:pic>
        <p:nvPicPr>
          <p:cNvPr id="4" name="Picture 3">
            <a:extLst>
              <a:ext uri="{FF2B5EF4-FFF2-40B4-BE49-F238E27FC236}">
                <a16:creationId xmlns:a16="http://schemas.microsoft.com/office/drawing/2014/main" id="{5AFCD3C0-6884-9C9F-FB90-FB86F20A073C}"/>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5887453" y="0"/>
            <a:ext cx="6304547" cy="6867778"/>
          </a:xfrm>
          <a:prstGeom prst="rect">
            <a:avLst/>
          </a:prstGeom>
        </p:spPr>
      </p:pic>
    </p:spTree>
    <p:extLst>
      <p:ext uri="{BB962C8B-B14F-4D97-AF65-F5344CB8AC3E}">
        <p14:creationId xmlns:p14="http://schemas.microsoft.com/office/powerpoint/2010/main" val="13312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B9BFAB5-C820-CFB4-92AF-12EC727591B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98CC8D-5BCB-C137-2BCB-847C9D98FC85}"/>
              </a:ext>
            </a:extLst>
          </p:cNvPr>
          <p:cNvSpPr>
            <a:spLocks noGrp="1"/>
          </p:cNvSpPr>
          <p:nvPr>
            <p:ph sz="half" idx="1"/>
          </p:nvPr>
        </p:nvSpPr>
        <p:spPr>
          <a:xfrm>
            <a:off x="-1" y="1444751"/>
            <a:ext cx="5126477" cy="3282891"/>
          </a:xfrm>
        </p:spPr>
        <p:txBody>
          <a:bodyPr>
            <a:normAutofit/>
          </a:bodyPr>
          <a:lstStyle/>
          <a:p>
            <a:r>
              <a:rPr lang="en-US" b="1" dirty="0"/>
              <a:t>What symbols did the cartoonist use, and what do they stand for? </a:t>
            </a:r>
          </a:p>
          <a:p>
            <a:endParaRPr lang="en-US" b="1" dirty="0"/>
          </a:p>
          <a:p>
            <a:endParaRPr lang="en-US" b="1" dirty="0"/>
          </a:p>
        </p:txBody>
      </p:sp>
      <p:sp>
        <p:nvSpPr>
          <p:cNvPr id="6" name="Title 1">
            <a:extLst>
              <a:ext uri="{FF2B5EF4-FFF2-40B4-BE49-F238E27FC236}">
                <a16:creationId xmlns:a16="http://schemas.microsoft.com/office/drawing/2014/main" id="{F79B6C73-1AE5-2602-3DA8-BA06122FE61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TUESDAY</a:t>
            </a:r>
          </a:p>
        </p:txBody>
      </p:sp>
      <p:sp>
        <p:nvSpPr>
          <p:cNvPr id="2" name="Footer Placeholder 1">
            <a:extLst>
              <a:ext uri="{FF2B5EF4-FFF2-40B4-BE49-F238E27FC236}">
                <a16:creationId xmlns:a16="http://schemas.microsoft.com/office/drawing/2014/main" id="{8F4EFF82-E630-E480-0C64-BC5CF3F3678F}"/>
              </a:ext>
            </a:extLst>
          </p:cNvPr>
          <p:cNvSpPr>
            <a:spLocks noGrp="1"/>
          </p:cNvSpPr>
          <p:nvPr>
            <p:ph type="ftr" sz="quarter" idx="11"/>
          </p:nvPr>
        </p:nvSpPr>
        <p:spPr/>
        <p:txBody>
          <a:bodyPr/>
          <a:lstStyle/>
          <a:p>
            <a:r>
              <a:rPr lang="en-US" dirty="0"/>
              <a:t>©Clairmont Press, Inc. </a:t>
            </a:r>
          </a:p>
        </p:txBody>
      </p:sp>
      <p:pic>
        <p:nvPicPr>
          <p:cNvPr id="4" name="Picture 3">
            <a:extLst>
              <a:ext uri="{FF2B5EF4-FFF2-40B4-BE49-F238E27FC236}">
                <a16:creationId xmlns:a16="http://schemas.microsoft.com/office/drawing/2014/main" id="{6DC1DB2C-84D2-B188-B74B-0CB024F9FEFA}"/>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5887453" y="0"/>
            <a:ext cx="6304547" cy="6867778"/>
          </a:xfrm>
          <a:prstGeom prst="rect">
            <a:avLst/>
          </a:prstGeom>
        </p:spPr>
      </p:pic>
    </p:spTree>
    <p:extLst>
      <p:ext uri="{BB962C8B-B14F-4D97-AF65-F5344CB8AC3E}">
        <p14:creationId xmlns:p14="http://schemas.microsoft.com/office/powerpoint/2010/main" val="311949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3CDA3423-C308-3424-3FEF-EFCD68F2DE7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198DA5-68BF-CBC2-8C1B-899FDF85CB66}"/>
              </a:ext>
            </a:extLst>
          </p:cNvPr>
          <p:cNvSpPr>
            <a:spLocks noGrp="1"/>
          </p:cNvSpPr>
          <p:nvPr>
            <p:ph sz="half" idx="1"/>
          </p:nvPr>
        </p:nvSpPr>
        <p:spPr>
          <a:xfrm>
            <a:off x="-1" y="1426464"/>
            <a:ext cx="4192621" cy="3252539"/>
          </a:xfrm>
        </p:spPr>
        <p:txBody>
          <a:bodyPr>
            <a:normAutofit/>
          </a:bodyPr>
          <a:lstStyle/>
          <a:p>
            <a:r>
              <a:rPr lang="en-US" b="1" dirty="0"/>
              <a:t>How do the words used help the artist convey his message? </a:t>
            </a:r>
          </a:p>
          <a:p>
            <a:endParaRPr lang="en-US" b="1" dirty="0"/>
          </a:p>
          <a:p>
            <a:endParaRPr lang="en-US" b="1" dirty="0"/>
          </a:p>
        </p:txBody>
      </p:sp>
      <p:sp>
        <p:nvSpPr>
          <p:cNvPr id="6" name="Title 1">
            <a:extLst>
              <a:ext uri="{FF2B5EF4-FFF2-40B4-BE49-F238E27FC236}">
                <a16:creationId xmlns:a16="http://schemas.microsoft.com/office/drawing/2014/main" id="{CB370504-26AF-7234-9434-484C1DC6663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WEDNESDAY</a:t>
            </a:r>
          </a:p>
        </p:txBody>
      </p:sp>
      <p:sp>
        <p:nvSpPr>
          <p:cNvPr id="2" name="Footer Placeholder 1">
            <a:extLst>
              <a:ext uri="{FF2B5EF4-FFF2-40B4-BE49-F238E27FC236}">
                <a16:creationId xmlns:a16="http://schemas.microsoft.com/office/drawing/2014/main" id="{CAC2D503-7E5C-4308-22B5-D6F508BB127F}"/>
              </a:ext>
            </a:extLst>
          </p:cNvPr>
          <p:cNvSpPr>
            <a:spLocks noGrp="1"/>
          </p:cNvSpPr>
          <p:nvPr>
            <p:ph type="ftr" sz="quarter" idx="11"/>
          </p:nvPr>
        </p:nvSpPr>
        <p:spPr/>
        <p:txBody>
          <a:bodyPr/>
          <a:lstStyle/>
          <a:p>
            <a:r>
              <a:rPr lang="en-US" dirty="0"/>
              <a:t>©Clairmont Press, Inc. </a:t>
            </a:r>
          </a:p>
        </p:txBody>
      </p:sp>
      <p:pic>
        <p:nvPicPr>
          <p:cNvPr id="4" name="Picture 3">
            <a:extLst>
              <a:ext uri="{FF2B5EF4-FFF2-40B4-BE49-F238E27FC236}">
                <a16:creationId xmlns:a16="http://schemas.microsoft.com/office/drawing/2014/main" id="{270B3443-0F7A-E941-244A-4C771EE8ECCF}"/>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5887453" y="0"/>
            <a:ext cx="6304547" cy="6867778"/>
          </a:xfrm>
          <a:prstGeom prst="rect">
            <a:avLst/>
          </a:prstGeom>
        </p:spPr>
      </p:pic>
    </p:spTree>
    <p:extLst>
      <p:ext uri="{BB962C8B-B14F-4D97-AF65-F5344CB8AC3E}">
        <p14:creationId xmlns:p14="http://schemas.microsoft.com/office/powerpoint/2010/main" val="78040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A26F67C-BEDE-F2DF-9F6A-3D7AE0CFDDD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7DFF6-FB3F-9999-E5A4-AC9CC14A9746}"/>
              </a:ext>
            </a:extLst>
          </p:cNvPr>
          <p:cNvSpPr>
            <a:spLocks noGrp="1"/>
          </p:cNvSpPr>
          <p:nvPr>
            <p:ph sz="half" idx="1"/>
          </p:nvPr>
        </p:nvSpPr>
        <p:spPr>
          <a:xfrm>
            <a:off x="0" y="1455112"/>
            <a:ext cx="4795736" cy="4216114"/>
          </a:xfrm>
        </p:spPr>
        <p:txBody>
          <a:bodyPr>
            <a:normAutofit/>
          </a:bodyPr>
          <a:lstStyle/>
          <a:p>
            <a:r>
              <a:rPr lang="en-US" b="1" dirty="0"/>
              <a:t>What is the location or setting of the cartoon? </a:t>
            </a:r>
          </a:p>
          <a:p>
            <a:r>
              <a:rPr lang="en-US" b="1" dirty="0"/>
              <a:t>Is it important to the message? </a:t>
            </a:r>
          </a:p>
          <a:p>
            <a:endParaRPr lang="en-US" b="1" dirty="0"/>
          </a:p>
          <a:p>
            <a:endParaRPr lang="en-US" b="1" dirty="0"/>
          </a:p>
        </p:txBody>
      </p:sp>
      <p:sp>
        <p:nvSpPr>
          <p:cNvPr id="6" name="Title 1">
            <a:extLst>
              <a:ext uri="{FF2B5EF4-FFF2-40B4-BE49-F238E27FC236}">
                <a16:creationId xmlns:a16="http://schemas.microsoft.com/office/drawing/2014/main" id="{422CAD7D-08FD-6869-C6F4-124E062E85D0}"/>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THURSDAY</a:t>
            </a:r>
          </a:p>
        </p:txBody>
      </p:sp>
      <p:sp>
        <p:nvSpPr>
          <p:cNvPr id="2" name="Footer Placeholder 1">
            <a:extLst>
              <a:ext uri="{FF2B5EF4-FFF2-40B4-BE49-F238E27FC236}">
                <a16:creationId xmlns:a16="http://schemas.microsoft.com/office/drawing/2014/main" id="{29040C43-9329-EF6B-5DB1-E800A31A2415}"/>
              </a:ext>
            </a:extLst>
          </p:cNvPr>
          <p:cNvSpPr>
            <a:spLocks noGrp="1"/>
          </p:cNvSpPr>
          <p:nvPr>
            <p:ph type="ftr" sz="quarter" idx="11"/>
          </p:nvPr>
        </p:nvSpPr>
        <p:spPr/>
        <p:txBody>
          <a:bodyPr/>
          <a:lstStyle/>
          <a:p>
            <a:r>
              <a:rPr lang="en-US" dirty="0"/>
              <a:t>©Clairmont Press, Inc. </a:t>
            </a:r>
          </a:p>
        </p:txBody>
      </p:sp>
      <p:pic>
        <p:nvPicPr>
          <p:cNvPr id="4" name="Picture 3">
            <a:extLst>
              <a:ext uri="{FF2B5EF4-FFF2-40B4-BE49-F238E27FC236}">
                <a16:creationId xmlns:a16="http://schemas.microsoft.com/office/drawing/2014/main" id="{96C6AD43-3077-FD28-3F36-ADC2327351B1}"/>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5887453" y="0"/>
            <a:ext cx="6304547" cy="6867778"/>
          </a:xfrm>
          <a:prstGeom prst="rect">
            <a:avLst/>
          </a:prstGeom>
        </p:spPr>
      </p:pic>
    </p:spTree>
    <p:extLst>
      <p:ext uri="{BB962C8B-B14F-4D97-AF65-F5344CB8AC3E}">
        <p14:creationId xmlns:p14="http://schemas.microsoft.com/office/powerpoint/2010/main" val="97984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990AD7E1-CA8A-067D-0766-D1900035F24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5F0B99-CB22-AACC-654A-EDB042980BD8}"/>
              </a:ext>
            </a:extLst>
          </p:cNvPr>
          <p:cNvSpPr>
            <a:spLocks noGrp="1"/>
          </p:cNvSpPr>
          <p:nvPr>
            <p:ph sz="half" idx="1"/>
          </p:nvPr>
        </p:nvSpPr>
        <p:spPr>
          <a:xfrm>
            <a:off x="-1" y="1416937"/>
            <a:ext cx="3745991" cy="4024125"/>
          </a:xfrm>
        </p:spPr>
        <p:txBody>
          <a:bodyPr/>
          <a:lstStyle/>
          <a:p>
            <a:r>
              <a:rPr lang="en-US" b="1" dirty="0"/>
              <a:t>Who is the artist supporting with his message? </a:t>
            </a:r>
          </a:p>
          <a:p>
            <a:r>
              <a:rPr lang="en-US" b="1" dirty="0"/>
              <a:t>What evidence do you see to defend your thinking? </a:t>
            </a:r>
          </a:p>
          <a:p>
            <a:pPr marL="0" indent="0">
              <a:buNone/>
            </a:pPr>
            <a:endParaRPr lang="en-US" b="1" dirty="0"/>
          </a:p>
          <a:p>
            <a:pPr marL="0" indent="0">
              <a:buNone/>
            </a:pPr>
            <a:endParaRPr lang="en-US" b="1" dirty="0"/>
          </a:p>
        </p:txBody>
      </p:sp>
      <p:sp>
        <p:nvSpPr>
          <p:cNvPr id="8" name="Title 1">
            <a:extLst>
              <a:ext uri="{FF2B5EF4-FFF2-40B4-BE49-F238E27FC236}">
                <a16:creationId xmlns:a16="http://schemas.microsoft.com/office/drawing/2014/main" id="{1E7516C2-7794-6CA8-8ECC-9CD02110C8C5}"/>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FRIDAY</a:t>
            </a:r>
          </a:p>
        </p:txBody>
      </p:sp>
      <p:sp>
        <p:nvSpPr>
          <p:cNvPr id="2" name="Footer Placeholder 1">
            <a:extLst>
              <a:ext uri="{FF2B5EF4-FFF2-40B4-BE49-F238E27FC236}">
                <a16:creationId xmlns:a16="http://schemas.microsoft.com/office/drawing/2014/main" id="{1F6E996C-2D9F-C12C-54AA-45290DCABA93}"/>
              </a:ext>
            </a:extLst>
          </p:cNvPr>
          <p:cNvSpPr>
            <a:spLocks noGrp="1"/>
          </p:cNvSpPr>
          <p:nvPr>
            <p:ph type="ftr" sz="quarter" idx="11"/>
          </p:nvPr>
        </p:nvSpPr>
        <p:spPr/>
        <p:txBody>
          <a:bodyPr/>
          <a:lstStyle/>
          <a:p>
            <a:r>
              <a:rPr lang="en-US" dirty="0"/>
              <a:t>©Clairmont Press, Inc. </a:t>
            </a:r>
          </a:p>
        </p:txBody>
      </p:sp>
      <p:pic>
        <p:nvPicPr>
          <p:cNvPr id="4" name="Picture 3">
            <a:extLst>
              <a:ext uri="{FF2B5EF4-FFF2-40B4-BE49-F238E27FC236}">
                <a16:creationId xmlns:a16="http://schemas.microsoft.com/office/drawing/2014/main" id="{7C9B1B37-759B-2A9B-C771-B83161A117E1}"/>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5887453" y="0"/>
            <a:ext cx="6304547" cy="6867778"/>
          </a:xfrm>
          <a:prstGeom prst="rect">
            <a:avLst/>
          </a:prstGeom>
        </p:spPr>
      </p:pic>
    </p:spTree>
    <p:extLst>
      <p:ext uri="{BB962C8B-B14F-4D97-AF65-F5344CB8AC3E}">
        <p14:creationId xmlns:p14="http://schemas.microsoft.com/office/powerpoint/2010/main" val="312425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5F551-EAAA-B872-683C-6B7A8FEFC36E}"/>
              </a:ext>
            </a:extLst>
          </p:cNvPr>
          <p:cNvSpPr txBox="1"/>
          <p:nvPr/>
        </p:nvSpPr>
        <p:spPr>
          <a:xfrm>
            <a:off x="8291549" y="6020300"/>
            <a:ext cx="3900451" cy="830997"/>
          </a:xfrm>
          <a:prstGeom prst="rect">
            <a:avLst/>
          </a:prstGeom>
          <a:noFill/>
        </p:spPr>
        <p:txBody>
          <a:bodyPr wrap="square" rtlCol="0">
            <a:spAutoFit/>
          </a:bodyPr>
          <a:lstStyle/>
          <a:p>
            <a:pPr algn="ctr"/>
            <a:r>
              <a:rPr lang="en-US" sz="1200" dirty="0">
                <a:solidFill>
                  <a:schemeClr val="bg1"/>
                </a:solidFill>
                <a:latin typeface="Avenir Light" panose="020B0402020203020204" pitchFamily="34" charset="77"/>
              </a:rPr>
              <a:t>Image credits: Title slide, West Virginia State Capitol, Charleston, WV, ©Shutterstock; End slide, Williams River Valley Overlook, Black Mountain, Monongahela National Forest, West Virginia, ©Shutterstock.</a:t>
            </a:r>
          </a:p>
        </p:txBody>
      </p:sp>
      <p:sp>
        <p:nvSpPr>
          <p:cNvPr id="3" name="Footer Placeholder 2">
            <a:extLst>
              <a:ext uri="{FF2B5EF4-FFF2-40B4-BE49-F238E27FC236}">
                <a16:creationId xmlns:a16="http://schemas.microsoft.com/office/drawing/2014/main" id="{5DEA308A-644B-6CDE-6972-DD967FFFCCDC}"/>
              </a:ext>
            </a:extLst>
          </p:cNvPr>
          <p:cNvSpPr>
            <a:spLocks noGrp="1"/>
          </p:cNvSpPr>
          <p:nvPr>
            <p:ph type="ftr" sz="quarter" idx="11"/>
          </p:nvPr>
        </p:nvSpPr>
        <p:spPr/>
        <p:txBody>
          <a:bodyPr/>
          <a:lstStyle/>
          <a:p>
            <a:r>
              <a:rPr lang="en-US" dirty="0">
                <a:solidFill>
                  <a:schemeClr val="bg1"/>
                </a:solidFill>
              </a:rPr>
              <a:t>©Clairmont Press, Inc. </a:t>
            </a:r>
          </a:p>
        </p:txBody>
      </p:sp>
    </p:spTree>
    <p:extLst>
      <p:ext uri="{BB962C8B-B14F-4D97-AF65-F5344CB8AC3E}">
        <p14:creationId xmlns:p14="http://schemas.microsoft.com/office/powerpoint/2010/main" val="311626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Vapor Trail</Template>
  <TotalTime>886</TotalTime>
  <Words>485</Words>
  <Application>Microsoft Macintosh PowerPoint</Application>
  <PresentationFormat>Widescreen</PresentationFormat>
  <Paragraphs>40</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Aptos</vt:lpstr>
      <vt:lpstr>Arial</vt:lpstr>
      <vt:lpstr>Avenir Light</vt:lpstr>
      <vt:lpstr>Century Gothic</vt:lpstr>
      <vt:lpstr>Vapor Trail</vt:lpstr>
      <vt:lpstr>Smart Skills</vt:lpstr>
      <vt:lpstr>Monday</vt:lpstr>
      <vt:lpstr>PowerPoint Presentation</vt:lpstr>
      <vt:lpstr>PowerPoint Presentation</vt:lpstr>
      <vt:lpstr>PowerPoint Presentation</vt:lpstr>
      <vt:lpstr>PowerPoint Presentation</vt:lpstr>
      <vt:lpstr>PowerPoint Presentation</vt:lpstr>
    </vt:vector>
  </TitlesOfParts>
  <Manager/>
  <Company>(c)2025 Clairmont Press, Inc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Skills </dc:title>
  <dc:subject>West Virginia: Our Beautiful Home </dc:subject>
  <dc:creator/>
  <cp:keywords/>
  <dc:description/>
  <cp:lastModifiedBy>Emmett Mullins</cp:lastModifiedBy>
  <cp:revision>18</cp:revision>
  <dcterms:created xsi:type="dcterms:W3CDTF">2025-06-26T12:29:05Z</dcterms:created>
  <dcterms:modified xsi:type="dcterms:W3CDTF">2025-06-29T23:05:25Z</dcterms:modified>
  <cp:category/>
</cp:coreProperties>
</file>