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0" r:id="rId1"/>
  </p:sldMasterIdLst>
  <p:notesMasterIdLst>
    <p:notesMasterId r:id="rId9"/>
  </p:notesMasterIdLst>
  <p:sldIdLst>
    <p:sldId id="256" r:id="rId2"/>
    <p:sldId id="259" r:id="rId3"/>
    <p:sldId id="260" r:id="rId4"/>
    <p:sldId id="261" r:id="rId5"/>
    <p:sldId id="262" r:id="rId6"/>
    <p:sldId id="263" r:id="rId7"/>
    <p:sldId id="258"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847"/>
    <p:restoredTop sz="82854"/>
  </p:normalViewPr>
  <p:slideViewPr>
    <p:cSldViewPr snapToGrid="0">
      <p:cViewPr varScale="1">
        <p:scale>
          <a:sx n="131" d="100"/>
          <a:sy n="131" d="100"/>
        </p:scale>
        <p:origin x="560" y="240"/>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737DAB-597A-6245-AD4E-5232EF7B64E3}" type="datetimeFigureOut">
              <a:rPr lang="en-US" smtClean="0"/>
              <a:t>6/29/25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24A4BA-6F3C-DE41-BD2B-44EE0949FA88}" type="slidenum">
              <a:rPr lang="en-US" smtClean="0"/>
              <a:t>‹#›</a:t>
            </a:fld>
            <a:endParaRPr lang="en-US" dirty="0"/>
          </a:p>
        </p:txBody>
      </p:sp>
    </p:spTree>
    <p:extLst>
      <p:ext uri="{BB962C8B-B14F-4D97-AF65-F5344CB8AC3E}">
        <p14:creationId xmlns:p14="http://schemas.microsoft.com/office/powerpoint/2010/main" val="141919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the Smart Skills directions on the Teacher Tech Website for </a:t>
            </a:r>
            <a:r>
              <a:rPr lang="en-US" i="1" dirty="0"/>
              <a:t>West Virginia: Our Beautiful Home</a:t>
            </a:r>
            <a:r>
              <a:rPr lang="en-US" i="0" dirty="0"/>
              <a:t> for teaching suggestions. </a:t>
            </a:r>
          </a:p>
          <a:p>
            <a:endParaRPr lang="en-US" i="0" dirty="0"/>
          </a:p>
          <a:p>
            <a:r>
              <a:rPr lang="en-US" dirty="0"/>
              <a:t>Teacher notes and answers will display in this space. </a:t>
            </a:r>
          </a:p>
        </p:txBody>
      </p:sp>
      <p:sp>
        <p:nvSpPr>
          <p:cNvPr id="4" name="Slide Number Placeholder 3"/>
          <p:cNvSpPr>
            <a:spLocks noGrp="1"/>
          </p:cNvSpPr>
          <p:nvPr>
            <p:ph type="sldNum" sz="quarter" idx="5"/>
          </p:nvPr>
        </p:nvSpPr>
        <p:spPr/>
        <p:txBody>
          <a:bodyPr/>
          <a:lstStyle/>
          <a:p>
            <a:fld id="{BE24A4BA-6F3C-DE41-BD2B-44EE0949FA88}" type="slidenum">
              <a:rPr lang="en-US" smtClean="0"/>
              <a:t>1</a:t>
            </a:fld>
            <a:endParaRPr lang="en-US" dirty="0"/>
          </a:p>
        </p:txBody>
      </p:sp>
    </p:spTree>
    <p:extLst>
      <p:ext uri="{BB962C8B-B14F-4D97-AF65-F5344CB8AC3E}">
        <p14:creationId xmlns:p14="http://schemas.microsoft.com/office/powerpoint/2010/main" val="2368155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Answers will vary. Focus the class discussion on observations only.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opener lets students view the image without a specific question to answer. A one- or two-minute silent study helps students notice details they might miss otherwise. Discuss responses as a group, and let students physically point out their findings on the projection to ensure all students see the details being discussed. </a:t>
            </a:r>
          </a:p>
          <a:p>
            <a:endParaRPr lang="en-US" dirty="0"/>
          </a:p>
        </p:txBody>
      </p:sp>
      <p:sp>
        <p:nvSpPr>
          <p:cNvPr id="4" name="Slide Number Placeholder 3"/>
          <p:cNvSpPr>
            <a:spLocks noGrp="1"/>
          </p:cNvSpPr>
          <p:nvPr>
            <p:ph type="sldNum" sz="quarter" idx="5"/>
          </p:nvPr>
        </p:nvSpPr>
        <p:spPr/>
        <p:txBody>
          <a:bodyPr/>
          <a:lstStyle/>
          <a:p>
            <a:fld id="{BE24A4BA-6F3C-DE41-BD2B-44EE0949FA88}" type="slidenum">
              <a:rPr lang="en-US" smtClean="0"/>
              <a:t>2</a:t>
            </a:fld>
            <a:endParaRPr lang="en-US" dirty="0"/>
          </a:p>
        </p:txBody>
      </p:sp>
    </p:spTree>
    <p:extLst>
      <p:ext uri="{BB962C8B-B14F-4D97-AF65-F5344CB8AC3E}">
        <p14:creationId xmlns:p14="http://schemas.microsoft.com/office/powerpoint/2010/main" val="1066921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mj-lt"/>
              <a:buNone/>
            </a:pPr>
            <a:r>
              <a:rPr lang="en-US" sz="1200" b="0" dirty="0">
                <a:solidFill>
                  <a:srgbClr val="00ADEF"/>
                </a:solidFill>
                <a:effectLst/>
                <a:latin typeface="Arial" panose="020B0604020202020204" pitchFamily="34" charset="0"/>
                <a:cs typeface="Arial" panose="020B0604020202020204" pitchFamily="34" charset="0"/>
              </a:rPr>
              <a:t>The people at the bottom of the wall are in traditional Chinese dress, symbolizing immigrants. The ladder symbolizes the path of immigrants to the United States. The flag is of the Know-Nothing party, which was known to favor policies against immigrants. The wall refers to the Great Wall of China, a symbol of that country. The immigrants are carrying the tools of laborers, symbolizing their willingness to work. </a:t>
            </a:r>
            <a:endParaRPr lang="en-US" b="0" dirty="0">
              <a:effectLst/>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BE24A4BA-6F3C-DE41-BD2B-44EE0949FA88}" type="slidenum">
              <a:rPr lang="en-US" smtClean="0"/>
              <a:t>3</a:t>
            </a:fld>
            <a:endParaRPr lang="en-US" dirty="0"/>
          </a:p>
        </p:txBody>
      </p:sp>
    </p:spTree>
    <p:extLst>
      <p:ext uri="{BB962C8B-B14F-4D97-AF65-F5344CB8AC3E}">
        <p14:creationId xmlns:p14="http://schemas.microsoft.com/office/powerpoint/2010/main" val="40703445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words are needed to label the flag, the wall, and the ladder to help explain the cartoon's meaning. Note the “e” on “Emigration.” That shows that the ladder was for the Chinese on the ground level to climb into the United States. </a:t>
            </a:r>
          </a:p>
          <a:p>
            <a:endParaRPr lang="en-US" dirty="0"/>
          </a:p>
        </p:txBody>
      </p:sp>
      <p:sp>
        <p:nvSpPr>
          <p:cNvPr id="4" name="Slide Number Placeholder 3"/>
          <p:cNvSpPr>
            <a:spLocks noGrp="1"/>
          </p:cNvSpPr>
          <p:nvPr>
            <p:ph type="sldNum" sz="quarter" idx="5"/>
          </p:nvPr>
        </p:nvSpPr>
        <p:spPr/>
        <p:txBody>
          <a:bodyPr/>
          <a:lstStyle/>
          <a:p>
            <a:fld id="{BE24A4BA-6F3C-DE41-BD2B-44EE0949FA88}" type="slidenum">
              <a:rPr lang="en-US" smtClean="0"/>
              <a:t>4</a:t>
            </a:fld>
            <a:endParaRPr lang="en-US" dirty="0"/>
          </a:p>
        </p:txBody>
      </p:sp>
    </p:spTree>
    <p:extLst>
      <p:ext uri="{BB962C8B-B14F-4D97-AF65-F5344CB8AC3E}">
        <p14:creationId xmlns:p14="http://schemas.microsoft.com/office/powerpoint/2010/main" val="9439231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effectLst/>
                <a:latin typeface="Arial" panose="020B0604020202020204" pitchFamily="34" charset="0"/>
                <a:cs typeface="Arial" panose="020B0604020202020204" pitchFamily="34" charset="0"/>
              </a:rPr>
              <a:t>The location is the border of the United States, but the reference is to the Great Wall of China, a geographic landmark of that country.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effectLst/>
                <a:latin typeface="Arial" panose="020B0604020202020204" pitchFamily="34" charset="0"/>
                <a:cs typeface="Arial" panose="020B0604020202020204" pitchFamily="34" charset="0"/>
              </a:rPr>
              <a:t>The wall’s location is essential to the message. The Great Wall was built to protect the Chinese from invaders. This cartoon implies that the Chinese are the invaders coming to the United States and must be pushed back. </a:t>
            </a:r>
          </a:p>
          <a:p>
            <a:endParaRPr lang="en-US" dirty="0"/>
          </a:p>
        </p:txBody>
      </p:sp>
      <p:sp>
        <p:nvSpPr>
          <p:cNvPr id="4" name="Slide Number Placeholder 3"/>
          <p:cNvSpPr>
            <a:spLocks noGrp="1"/>
          </p:cNvSpPr>
          <p:nvPr>
            <p:ph type="sldNum" sz="quarter" idx="5"/>
          </p:nvPr>
        </p:nvSpPr>
        <p:spPr/>
        <p:txBody>
          <a:bodyPr/>
          <a:lstStyle/>
          <a:p>
            <a:fld id="{BE24A4BA-6F3C-DE41-BD2B-44EE0949FA88}" type="slidenum">
              <a:rPr lang="en-US" smtClean="0"/>
              <a:t>5</a:t>
            </a:fld>
            <a:endParaRPr lang="en-US" dirty="0"/>
          </a:p>
        </p:txBody>
      </p:sp>
    </p:spTree>
    <p:extLst>
      <p:ext uri="{BB962C8B-B14F-4D97-AF65-F5344CB8AC3E}">
        <p14:creationId xmlns:p14="http://schemas.microsoft.com/office/powerpoint/2010/main" val="8082458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Answers will differ. The artist supports Chinese immigrants. By showing men on the wall alongside the Know-Nothings, he suggests that the people on the wall believe they embody "true" American values and oppose immigrants, even though they or their ancestors were immigrants. The Chinese immigrants are depicted as eager to work. </a:t>
            </a:r>
          </a:p>
        </p:txBody>
      </p:sp>
      <p:sp>
        <p:nvSpPr>
          <p:cNvPr id="4" name="Slide Number Placeholder 3"/>
          <p:cNvSpPr>
            <a:spLocks noGrp="1"/>
          </p:cNvSpPr>
          <p:nvPr>
            <p:ph type="sldNum" sz="quarter" idx="5"/>
          </p:nvPr>
        </p:nvSpPr>
        <p:spPr/>
        <p:txBody>
          <a:bodyPr/>
          <a:lstStyle/>
          <a:p>
            <a:fld id="{BE24A4BA-6F3C-DE41-BD2B-44EE0949FA88}" type="slidenum">
              <a:rPr lang="en-US" smtClean="0"/>
              <a:t>6</a:t>
            </a:fld>
            <a:endParaRPr lang="en-US" dirty="0"/>
          </a:p>
        </p:txBody>
      </p:sp>
    </p:spTree>
    <p:extLst>
      <p:ext uri="{BB962C8B-B14F-4D97-AF65-F5344CB8AC3E}">
        <p14:creationId xmlns:p14="http://schemas.microsoft.com/office/powerpoint/2010/main" val="18976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24A4BA-6F3C-DE41-BD2B-44EE0949FA88}" type="slidenum">
              <a:rPr lang="en-US" smtClean="0"/>
              <a:t>7</a:t>
            </a:fld>
            <a:endParaRPr lang="en-US" dirty="0"/>
          </a:p>
        </p:txBody>
      </p:sp>
    </p:spTree>
    <p:extLst>
      <p:ext uri="{BB962C8B-B14F-4D97-AF65-F5344CB8AC3E}">
        <p14:creationId xmlns:p14="http://schemas.microsoft.com/office/powerpoint/2010/main" val="27234033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E2DBC60F-F21C-6B41-9401-FA27236B0017}" type="datetime1">
              <a:rPr lang="en-US" smtClean="0"/>
              <a:t>6/29/25</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r>
              <a:rPr lang="en-US" dirty="0"/>
              <a:t>©Clairmont Press, Inc. </a:t>
            </a:r>
          </a:p>
        </p:txBody>
      </p:sp>
      <p:sp>
        <p:nvSpPr>
          <p:cNvPr id="6" name="Slide Number Placeholder 5"/>
          <p:cNvSpPr>
            <a:spLocks noGrp="1"/>
          </p:cNvSpPr>
          <p:nvPr>
            <p:ph type="sldNum" sz="quarter" idx="12"/>
          </p:nvPr>
        </p:nvSpPr>
        <p:spPr>
          <a:xfrm>
            <a:off x="8077200" y="1430866"/>
            <a:ext cx="2743200" cy="365125"/>
          </a:xfrm>
        </p:spPr>
        <p:txBody>
          <a:bodyPr/>
          <a:lstStyle/>
          <a:p>
            <a:fld id="{976C402E-B1C0-B342-B143-8B01E77D075E}" type="slidenum">
              <a:rPr lang="en-US" smtClean="0"/>
              <a:t>‹#›</a:t>
            </a:fld>
            <a:endParaRPr lang="en-US" dirty="0"/>
          </a:p>
        </p:txBody>
      </p:sp>
      <p:sp>
        <p:nvSpPr>
          <p:cNvPr id="9" name="TextBox 8">
            <a:extLst>
              <a:ext uri="{FF2B5EF4-FFF2-40B4-BE49-F238E27FC236}">
                <a16:creationId xmlns:a16="http://schemas.microsoft.com/office/drawing/2014/main" id="{8808D26F-4A15-7A3B-29F5-DF8B46497BE0}"/>
              </a:ext>
            </a:extLst>
          </p:cNvPr>
          <p:cNvSpPr txBox="1"/>
          <p:nvPr userDrawn="1"/>
        </p:nvSpPr>
        <p:spPr>
          <a:xfrm>
            <a:off x="200278" y="6488668"/>
            <a:ext cx="6097348" cy="246221"/>
          </a:xfrm>
          <a:prstGeom prst="rect">
            <a:avLst/>
          </a:prstGeom>
          <a:noFill/>
        </p:spPr>
        <p:txBody>
          <a:bodyPr wrap="square">
            <a:spAutoFit/>
          </a:bodyPr>
          <a:lstStyle/>
          <a:p>
            <a:r>
              <a:rPr lang="en-US" sz="1000" b="1" dirty="0"/>
              <a:t> </a:t>
            </a:r>
            <a:r>
              <a:rPr lang="en-US" sz="1000" b="1" dirty="0">
                <a:solidFill>
                  <a:schemeClr val="bg1"/>
                </a:solidFill>
              </a:rPr>
              <a:t>©Clairmont Press, Inc. </a:t>
            </a:r>
            <a:endParaRPr lang="en-US" sz="1000" b="1" dirty="0"/>
          </a:p>
        </p:txBody>
      </p:sp>
    </p:spTree>
    <p:extLst>
      <p:ext uri="{BB962C8B-B14F-4D97-AF65-F5344CB8AC3E}">
        <p14:creationId xmlns:p14="http://schemas.microsoft.com/office/powerpoint/2010/main" val="1675251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169289-1BA7-424F-B9C5-7D0862685863}" type="datetime1">
              <a:rPr lang="en-US" smtClean="0"/>
              <a:t>6/29/25</a:t>
            </a:fld>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dirty="0"/>
              <a:t>©Clairmont Press, Inc. </a:t>
            </a:r>
          </a:p>
        </p:txBody>
      </p:sp>
      <p:sp>
        <p:nvSpPr>
          <p:cNvPr id="6" name="Slide Number Placeholder 5"/>
          <p:cNvSpPr>
            <a:spLocks noGrp="1"/>
          </p:cNvSpPr>
          <p:nvPr>
            <p:ph type="sldNum" sz="quarter" idx="12"/>
          </p:nvPr>
        </p:nvSpPr>
        <p:spPr/>
        <p:txBody>
          <a:bodyPr/>
          <a:lstStyle/>
          <a:p>
            <a:fld id="{976C402E-B1C0-B342-B143-8B01E77D075E}" type="slidenum">
              <a:rPr lang="en-US" smtClean="0"/>
              <a:t>‹#›</a:t>
            </a:fld>
            <a:endParaRPr lang="en-US" dirty="0"/>
          </a:p>
        </p:txBody>
      </p:sp>
      <p:pic>
        <p:nvPicPr>
          <p:cNvPr id="7" name="Picture 6" descr="A flag with a blue border&#10;&#10;AI-generated content may be incorrect.">
            <a:extLst>
              <a:ext uri="{FF2B5EF4-FFF2-40B4-BE49-F238E27FC236}">
                <a16:creationId xmlns:a16="http://schemas.microsoft.com/office/drawing/2014/main" id="{058634D9-9F6F-7B07-5DCE-5DC6FD84D96A}"/>
              </a:ext>
            </a:extLst>
          </p:cNvPr>
          <p:cNvPicPr>
            <a:picLocks noChangeAspect="1"/>
          </p:cNvPicPr>
          <p:nvPr userDrawn="1"/>
        </p:nvPicPr>
        <p:blipFill>
          <a:blip r:embed="rId2"/>
          <a:stretch>
            <a:fillRect/>
          </a:stretch>
        </p:blipFill>
        <p:spPr>
          <a:xfrm>
            <a:off x="685800" y="6099958"/>
            <a:ext cx="608495" cy="320260"/>
          </a:xfrm>
          <a:prstGeom prst="rect">
            <a:avLst/>
          </a:prstGeom>
        </p:spPr>
      </p:pic>
    </p:spTree>
    <p:extLst>
      <p:ext uri="{BB962C8B-B14F-4D97-AF65-F5344CB8AC3E}">
        <p14:creationId xmlns:p14="http://schemas.microsoft.com/office/powerpoint/2010/main" val="3920072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alphaModFix amt="28292"/>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996D4BF-E760-AB47-B626-07C36D0A0C06}" type="datetime1">
              <a:rPr lang="en-US" smtClean="0"/>
              <a:t>6/29/25</a:t>
            </a:fld>
            <a:endParaRPr lang="en-US" dirty="0"/>
          </a:p>
        </p:txBody>
      </p:sp>
      <p:sp>
        <p:nvSpPr>
          <p:cNvPr id="6" name="Footer Placeholder 5"/>
          <p:cNvSpPr>
            <a:spLocks noGrp="1"/>
          </p:cNvSpPr>
          <p:nvPr>
            <p:ph type="ftr" sz="quarter" idx="11"/>
          </p:nvPr>
        </p:nvSpPr>
        <p:spPr/>
        <p:txBody>
          <a:bodyPr/>
          <a:lstStyle>
            <a:lvl1pPr>
              <a:defRPr>
                <a:solidFill>
                  <a:schemeClr val="tx1"/>
                </a:solidFill>
              </a:defRPr>
            </a:lvl1pPr>
          </a:lstStyle>
          <a:p>
            <a:r>
              <a:rPr lang="en-US" dirty="0"/>
              <a:t>©Clairmont Press, Inc. </a:t>
            </a:r>
          </a:p>
        </p:txBody>
      </p:sp>
      <p:sp>
        <p:nvSpPr>
          <p:cNvPr id="7" name="Slide Number Placeholder 6"/>
          <p:cNvSpPr>
            <a:spLocks noGrp="1"/>
          </p:cNvSpPr>
          <p:nvPr>
            <p:ph type="sldNum" sz="quarter" idx="12"/>
          </p:nvPr>
        </p:nvSpPr>
        <p:spPr/>
        <p:txBody>
          <a:bodyPr/>
          <a:lstStyle/>
          <a:p>
            <a:fld id="{976C402E-B1C0-B342-B143-8B01E77D075E}" type="slidenum">
              <a:rPr lang="en-US" smtClean="0"/>
              <a:t>‹#›</a:t>
            </a:fld>
            <a:endParaRPr lang="en-US" dirty="0"/>
          </a:p>
        </p:txBody>
      </p:sp>
      <p:pic>
        <p:nvPicPr>
          <p:cNvPr id="11" name="Picture 10" descr="A flag with a blue border&#10;&#10;AI-generated content may be incorrect.">
            <a:extLst>
              <a:ext uri="{FF2B5EF4-FFF2-40B4-BE49-F238E27FC236}">
                <a16:creationId xmlns:a16="http://schemas.microsoft.com/office/drawing/2014/main" id="{1149CCA8-C5E8-78A9-C8A7-B23751CB9593}"/>
              </a:ext>
            </a:extLst>
          </p:cNvPr>
          <p:cNvPicPr>
            <a:picLocks noChangeAspect="1"/>
          </p:cNvPicPr>
          <p:nvPr userDrawn="1"/>
        </p:nvPicPr>
        <p:blipFill>
          <a:blip r:embed="rId3"/>
          <a:stretch>
            <a:fillRect/>
          </a:stretch>
        </p:blipFill>
        <p:spPr>
          <a:xfrm>
            <a:off x="685800" y="6099958"/>
            <a:ext cx="608495" cy="320260"/>
          </a:xfrm>
          <a:prstGeom prst="rect">
            <a:avLst/>
          </a:prstGeom>
        </p:spPr>
      </p:pic>
    </p:spTree>
    <p:extLst>
      <p:ext uri="{BB962C8B-B14F-4D97-AF65-F5344CB8AC3E}">
        <p14:creationId xmlns:p14="http://schemas.microsoft.com/office/powerpoint/2010/main" val="1102527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3-HD-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0CB58A28-C61A-D040-9DF4-D6019F7DEB6C}" type="datetime1">
              <a:rPr lang="en-US" smtClean="0"/>
              <a:t>6/29/25</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b="1">
                <a:solidFill>
                  <a:schemeClr val="tx1"/>
                </a:solidFill>
              </a:defRPr>
            </a:lvl1pPr>
          </a:lstStyle>
          <a:p>
            <a:r>
              <a:rPr lang="en-US" dirty="0"/>
              <a:t>©Clairmont Press, Inc. </a:t>
            </a:r>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76C402E-B1C0-B342-B143-8B01E77D075E}" type="slidenum">
              <a:rPr lang="en-US" smtClean="0"/>
              <a:t>‹#›</a:t>
            </a:fld>
            <a:endParaRPr lang="en-US" dirty="0"/>
          </a:p>
        </p:txBody>
      </p:sp>
    </p:spTree>
    <p:extLst>
      <p:ext uri="{BB962C8B-B14F-4D97-AF65-F5344CB8AC3E}">
        <p14:creationId xmlns:p14="http://schemas.microsoft.com/office/powerpoint/2010/main" val="226799588"/>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4"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0C864-B288-0E05-F3C9-A099EA917303}"/>
              </a:ext>
            </a:extLst>
          </p:cNvPr>
          <p:cNvSpPr>
            <a:spLocks noGrp="1" noRot="1" noMove="1" noResize="1" noEditPoints="1" noAdjustHandles="1" noChangeArrowheads="1" noChangeShapeType="1"/>
          </p:cNvSpPr>
          <p:nvPr>
            <p:ph type="ctrTitle"/>
          </p:nvPr>
        </p:nvSpPr>
        <p:spPr>
          <a:xfrm>
            <a:off x="2743200" y="2482337"/>
            <a:ext cx="9448800" cy="1033582"/>
          </a:xfrm>
        </p:spPr>
        <p:txBody>
          <a:bodyPr/>
          <a:lstStyle/>
          <a:p>
            <a:pPr algn="r"/>
            <a:r>
              <a:rPr lang="en-US" b="1" dirty="0">
                <a:ln>
                  <a:solidFill>
                    <a:schemeClr val="accent1"/>
                  </a:solidFill>
                </a:ln>
                <a:solidFill>
                  <a:schemeClr val="bg1"/>
                </a:solidFill>
              </a:rPr>
              <a:t>Smart Skills</a:t>
            </a:r>
          </a:p>
        </p:txBody>
      </p:sp>
      <p:sp>
        <p:nvSpPr>
          <p:cNvPr id="3" name="Subtitle 2">
            <a:extLst>
              <a:ext uri="{FF2B5EF4-FFF2-40B4-BE49-F238E27FC236}">
                <a16:creationId xmlns:a16="http://schemas.microsoft.com/office/drawing/2014/main" id="{C9B5F76E-4E17-C190-779E-E0D19810A16A}"/>
              </a:ext>
            </a:extLst>
          </p:cNvPr>
          <p:cNvSpPr>
            <a:spLocks noGrp="1" noRot="1" noMove="1" noResize="1" noEditPoints="1" noAdjustHandles="1" noChangeArrowheads="1" noChangeShapeType="1"/>
          </p:cNvSpPr>
          <p:nvPr>
            <p:ph type="subTitle" idx="1"/>
          </p:nvPr>
        </p:nvSpPr>
        <p:spPr>
          <a:xfrm>
            <a:off x="2743200" y="3429000"/>
            <a:ext cx="9448800" cy="1691640"/>
          </a:xfrm>
        </p:spPr>
        <p:txBody>
          <a:bodyPr>
            <a:normAutofit/>
          </a:bodyPr>
          <a:lstStyle/>
          <a:p>
            <a:pPr algn="r"/>
            <a:r>
              <a:rPr lang="en-US" sz="3200" b="1" dirty="0">
                <a:ln>
                  <a:solidFill>
                    <a:schemeClr val="accent1"/>
                  </a:solidFill>
                </a:ln>
                <a:solidFill>
                  <a:schemeClr val="bg1"/>
                </a:solidFill>
              </a:rPr>
              <a:t>Week</a:t>
            </a:r>
            <a:r>
              <a:rPr lang="en-US" sz="3200" b="1" dirty="0">
                <a:solidFill>
                  <a:schemeClr val="bg1"/>
                </a:solidFill>
              </a:rPr>
              <a:t> 25</a:t>
            </a:r>
          </a:p>
          <a:p>
            <a:pPr algn="r"/>
            <a:r>
              <a:rPr lang="en-US" sz="3200" b="1" dirty="0">
                <a:ln>
                  <a:solidFill>
                    <a:schemeClr val="accent1"/>
                  </a:solidFill>
                </a:ln>
                <a:solidFill>
                  <a:schemeClr val="bg1"/>
                </a:solidFill>
              </a:rPr>
              <a:t>Political Cartoon 5:</a:t>
            </a:r>
          </a:p>
          <a:p>
            <a:pPr algn="r"/>
            <a:r>
              <a:rPr lang="en-US" sz="3200" b="1" dirty="0">
                <a:ln>
                  <a:solidFill>
                    <a:schemeClr val="accent1"/>
                  </a:solidFill>
                </a:ln>
                <a:solidFill>
                  <a:schemeClr val="bg1"/>
                </a:solidFill>
              </a:rPr>
              <a:t>Anti-Chinese Immigration</a:t>
            </a:r>
          </a:p>
        </p:txBody>
      </p:sp>
      <p:pic>
        <p:nvPicPr>
          <p:cNvPr id="4" name="Picture 3" descr="A close up of a sign&#10;&#10;AI-generated content may be incorrect.">
            <a:extLst>
              <a:ext uri="{FF2B5EF4-FFF2-40B4-BE49-F238E27FC236}">
                <a16:creationId xmlns:a16="http://schemas.microsoft.com/office/drawing/2014/main" id="{6ECD03C3-5A26-9CE1-0706-BFACA9C02DD7}"/>
              </a:ext>
            </a:extLst>
          </p:cNvPr>
          <p:cNvPicPr>
            <a:picLocks noGrp="1" noRot="1" noMove="1" noResize="1" noEditPoints="1" noAdjustHandles="1" noChangeArrowheads="1" noChangeShapeType="1" noCrop="1"/>
          </p:cNvPicPr>
          <p:nvPr/>
        </p:nvPicPr>
        <p:blipFill>
          <a:blip r:embed="rId4"/>
          <a:stretch>
            <a:fillRect/>
          </a:stretch>
        </p:blipFill>
        <p:spPr>
          <a:xfrm>
            <a:off x="-252163" y="-118178"/>
            <a:ext cx="3857126" cy="995794"/>
          </a:xfrm>
          <a:prstGeom prst="rect">
            <a:avLst/>
          </a:prstGeom>
        </p:spPr>
      </p:pic>
    </p:spTree>
    <p:extLst>
      <p:ext uri="{BB962C8B-B14F-4D97-AF65-F5344CB8AC3E}">
        <p14:creationId xmlns:p14="http://schemas.microsoft.com/office/powerpoint/2010/main" val="821389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100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iterate type="lt">
                                    <p:tmPct val="10000"/>
                                  </p:iterate>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iterate type="lt">
                                    <p:tmPct val="10000"/>
                                  </p:iterate>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mt="29389"/>
          </a:blip>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0B7E2-CF97-D03E-756C-ABFFD3B68485}"/>
              </a:ext>
            </a:extLst>
          </p:cNvPr>
          <p:cNvSpPr>
            <a:spLocks noGrp="1"/>
          </p:cNvSpPr>
          <p:nvPr>
            <p:ph type="title"/>
          </p:nvPr>
        </p:nvSpPr>
        <p:spPr>
          <a:xfrm>
            <a:off x="76200" y="139533"/>
            <a:ext cx="2316480" cy="378627"/>
          </a:xfrm>
        </p:spPr>
        <p:txBody>
          <a:bodyPr>
            <a:normAutofit fontScale="90000"/>
          </a:bodyPr>
          <a:lstStyle/>
          <a:p>
            <a:r>
              <a:rPr lang="en-US" b="1" dirty="0"/>
              <a:t>Monday</a:t>
            </a:r>
          </a:p>
        </p:txBody>
      </p:sp>
      <p:sp>
        <p:nvSpPr>
          <p:cNvPr id="10" name="Content Placeholder 2">
            <a:extLst>
              <a:ext uri="{FF2B5EF4-FFF2-40B4-BE49-F238E27FC236}">
                <a16:creationId xmlns:a16="http://schemas.microsoft.com/office/drawing/2014/main" id="{B82DF1BF-566B-FBA2-B902-12BF21B6EE42}"/>
              </a:ext>
            </a:extLst>
          </p:cNvPr>
          <p:cNvSpPr>
            <a:spLocks noGrp="1"/>
          </p:cNvSpPr>
          <p:nvPr>
            <p:ph sz="half" idx="1"/>
          </p:nvPr>
        </p:nvSpPr>
        <p:spPr>
          <a:xfrm>
            <a:off x="1" y="1416937"/>
            <a:ext cx="3048000" cy="4024125"/>
          </a:xfrm>
        </p:spPr>
        <p:txBody>
          <a:bodyPr/>
          <a:lstStyle/>
          <a:p>
            <a:r>
              <a:rPr lang="en-US" b="1" dirty="0"/>
              <a:t>Study the political cartoon from 1870. Record your observations. </a:t>
            </a:r>
          </a:p>
          <a:p>
            <a:endParaRPr lang="en-US" b="1" dirty="0"/>
          </a:p>
          <a:p>
            <a:pPr marL="0" indent="0">
              <a:buNone/>
            </a:pPr>
            <a:r>
              <a:rPr lang="en-US" b="1" dirty="0"/>
              <a:t> </a:t>
            </a:r>
          </a:p>
          <a:p>
            <a:endParaRPr lang="en-US" b="1" dirty="0"/>
          </a:p>
          <a:p>
            <a:endParaRPr lang="en-US" dirty="0"/>
          </a:p>
        </p:txBody>
      </p:sp>
      <p:sp>
        <p:nvSpPr>
          <p:cNvPr id="3" name="Footer Placeholder 2">
            <a:extLst>
              <a:ext uri="{FF2B5EF4-FFF2-40B4-BE49-F238E27FC236}">
                <a16:creationId xmlns:a16="http://schemas.microsoft.com/office/drawing/2014/main" id="{DAC1E49E-FC28-2FD9-7517-04B2DE8979A2}"/>
              </a:ext>
            </a:extLst>
          </p:cNvPr>
          <p:cNvSpPr>
            <a:spLocks noGrp="1"/>
          </p:cNvSpPr>
          <p:nvPr>
            <p:ph type="ftr" sz="quarter" idx="11"/>
          </p:nvPr>
        </p:nvSpPr>
        <p:spPr/>
        <p:txBody>
          <a:bodyPr/>
          <a:lstStyle/>
          <a:p>
            <a:r>
              <a:rPr lang="en-US" dirty="0"/>
              <a:t>©Clairmont Press, Inc. </a:t>
            </a:r>
          </a:p>
        </p:txBody>
      </p:sp>
      <p:pic>
        <p:nvPicPr>
          <p:cNvPr id="4" name="Picture 2" descr="A cartoon of people climbing a wall&#10;&#10;Description automatically generated">
            <a:extLst>
              <a:ext uri="{FF2B5EF4-FFF2-40B4-BE49-F238E27FC236}">
                <a16:creationId xmlns:a16="http://schemas.microsoft.com/office/drawing/2014/main" id="{720F0B55-C5AB-D8BC-811D-AA8AAFBD606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287962" y="0"/>
            <a:ext cx="69040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1213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mt="29389"/>
          </a:blip>
          <a:tile tx="0" ty="0" sx="100000" sy="100000" flip="none" algn="tl"/>
        </a:blipFill>
        <a:effectLst/>
      </p:bgPr>
    </p:bg>
    <p:spTree>
      <p:nvGrpSpPr>
        <p:cNvPr id="1" name="">
          <a:extLst>
            <a:ext uri="{FF2B5EF4-FFF2-40B4-BE49-F238E27FC236}">
              <a16:creationId xmlns:a16="http://schemas.microsoft.com/office/drawing/2014/main" id="{4B9BFAB5-C820-CFB4-92AF-12EC727591B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98CC8D-5BCB-C137-2BCB-847C9D98FC85}"/>
              </a:ext>
            </a:extLst>
          </p:cNvPr>
          <p:cNvSpPr>
            <a:spLocks noGrp="1"/>
          </p:cNvSpPr>
          <p:nvPr>
            <p:ph sz="half" idx="1"/>
          </p:nvPr>
        </p:nvSpPr>
        <p:spPr>
          <a:xfrm>
            <a:off x="-1" y="1444752"/>
            <a:ext cx="4153711" cy="2331720"/>
          </a:xfrm>
        </p:spPr>
        <p:txBody>
          <a:bodyPr>
            <a:normAutofit/>
          </a:bodyPr>
          <a:lstStyle/>
          <a:p>
            <a:r>
              <a:rPr lang="en-US" b="1" dirty="0"/>
              <a:t>What symbols did the artist use, and what do they stand for? </a:t>
            </a:r>
          </a:p>
          <a:p>
            <a:endParaRPr lang="en-US" b="1" dirty="0"/>
          </a:p>
          <a:p>
            <a:endParaRPr lang="en-US" b="1" dirty="0"/>
          </a:p>
        </p:txBody>
      </p:sp>
      <p:sp>
        <p:nvSpPr>
          <p:cNvPr id="6" name="Title 1">
            <a:extLst>
              <a:ext uri="{FF2B5EF4-FFF2-40B4-BE49-F238E27FC236}">
                <a16:creationId xmlns:a16="http://schemas.microsoft.com/office/drawing/2014/main" id="{F79B6C73-1AE5-2602-3DA8-BA06122FE618}"/>
              </a:ext>
            </a:extLst>
          </p:cNvPr>
          <p:cNvSpPr txBox="1">
            <a:spLocks/>
          </p:cNvSpPr>
          <p:nvPr/>
        </p:nvSpPr>
        <p:spPr>
          <a:xfrm>
            <a:off x="76200" y="139533"/>
            <a:ext cx="3745992" cy="499783"/>
          </a:xfrm>
          <a:prstGeom prst="rect">
            <a:avLst/>
          </a:prstGeom>
        </p:spPr>
        <p:txBody>
          <a:bodyPr vert="horz" lIns="91440" tIns="45720" rIns="91440" bIns="45720" rtlCol="0" anchor="ctr">
            <a:normAutofit fontScale="90000" lnSpcReduction="200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b="1" dirty="0"/>
              <a:t>TUESDAY</a:t>
            </a:r>
          </a:p>
        </p:txBody>
      </p:sp>
      <p:sp>
        <p:nvSpPr>
          <p:cNvPr id="2" name="Footer Placeholder 1">
            <a:extLst>
              <a:ext uri="{FF2B5EF4-FFF2-40B4-BE49-F238E27FC236}">
                <a16:creationId xmlns:a16="http://schemas.microsoft.com/office/drawing/2014/main" id="{8F4EFF82-E630-E480-0C64-BC5CF3F3678F}"/>
              </a:ext>
            </a:extLst>
          </p:cNvPr>
          <p:cNvSpPr>
            <a:spLocks noGrp="1"/>
          </p:cNvSpPr>
          <p:nvPr>
            <p:ph type="ftr" sz="quarter" idx="11"/>
          </p:nvPr>
        </p:nvSpPr>
        <p:spPr/>
        <p:txBody>
          <a:bodyPr/>
          <a:lstStyle/>
          <a:p>
            <a:r>
              <a:rPr lang="en-US" dirty="0"/>
              <a:t>©Clairmont Press, Inc. </a:t>
            </a:r>
          </a:p>
        </p:txBody>
      </p:sp>
      <p:pic>
        <p:nvPicPr>
          <p:cNvPr id="4" name="Picture 2" descr="A cartoon of people climbing a wall&#10;&#10;Description automatically generated">
            <a:extLst>
              <a:ext uri="{FF2B5EF4-FFF2-40B4-BE49-F238E27FC236}">
                <a16:creationId xmlns:a16="http://schemas.microsoft.com/office/drawing/2014/main" id="{FE9D4155-864B-4F32-6151-F2AFB89204D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287963" y="0"/>
            <a:ext cx="69040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9496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mt="29389"/>
          </a:blip>
          <a:tile tx="0" ty="0" sx="100000" sy="100000" flip="none" algn="tl"/>
        </a:blipFill>
        <a:effectLst/>
      </p:bgPr>
    </p:bg>
    <p:spTree>
      <p:nvGrpSpPr>
        <p:cNvPr id="1" name="">
          <a:extLst>
            <a:ext uri="{FF2B5EF4-FFF2-40B4-BE49-F238E27FC236}">
              <a16:creationId xmlns:a16="http://schemas.microsoft.com/office/drawing/2014/main" id="{3CDA3423-C308-3424-3FEF-EFCD68F2DE7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198DA5-68BF-CBC2-8C1B-899FDF85CB66}"/>
              </a:ext>
            </a:extLst>
          </p:cNvPr>
          <p:cNvSpPr>
            <a:spLocks noGrp="1"/>
          </p:cNvSpPr>
          <p:nvPr>
            <p:ph sz="half" idx="1"/>
          </p:nvPr>
        </p:nvSpPr>
        <p:spPr>
          <a:xfrm>
            <a:off x="0" y="1426465"/>
            <a:ext cx="3136392" cy="2377440"/>
          </a:xfrm>
        </p:spPr>
        <p:txBody>
          <a:bodyPr>
            <a:normAutofit/>
          </a:bodyPr>
          <a:lstStyle/>
          <a:p>
            <a:r>
              <a:rPr lang="en-US" b="1" dirty="0"/>
              <a:t>How do the words used help the cartoonist convey his message? </a:t>
            </a:r>
          </a:p>
          <a:p>
            <a:endParaRPr lang="en-US" b="1" dirty="0"/>
          </a:p>
          <a:p>
            <a:endParaRPr lang="en-US" b="1" dirty="0"/>
          </a:p>
        </p:txBody>
      </p:sp>
      <p:sp>
        <p:nvSpPr>
          <p:cNvPr id="6" name="Title 1">
            <a:extLst>
              <a:ext uri="{FF2B5EF4-FFF2-40B4-BE49-F238E27FC236}">
                <a16:creationId xmlns:a16="http://schemas.microsoft.com/office/drawing/2014/main" id="{CB370504-26AF-7234-9434-484C1DC66638}"/>
              </a:ext>
            </a:extLst>
          </p:cNvPr>
          <p:cNvSpPr txBox="1">
            <a:spLocks/>
          </p:cNvSpPr>
          <p:nvPr/>
        </p:nvSpPr>
        <p:spPr>
          <a:xfrm>
            <a:off x="76200" y="139533"/>
            <a:ext cx="3745992" cy="499783"/>
          </a:xfrm>
          <a:prstGeom prst="rect">
            <a:avLst/>
          </a:prstGeom>
        </p:spPr>
        <p:txBody>
          <a:bodyPr vert="horz" lIns="91440" tIns="45720" rIns="91440" bIns="45720" rtlCol="0" anchor="ctr">
            <a:normAutofit fontScale="90000" lnSpcReduction="200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b="1" dirty="0"/>
              <a:t>WEDNESDAY</a:t>
            </a:r>
          </a:p>
        </p:txBody>
      </p:sp>
      <p:sp>
        <p:nvSpPr>
          <p:cNvPr id="2" name="Footer Placeholder 1">
            <a:extLst>
              <a:ext uri="{FF2B5EF4-FFF2-40B4-BE49-F238E27FC236}">
                <a16:creationId xmlns:a16="http://schemas.microsoft.com/office/drawing/2014/main" id="{CAC2D503-7E5C-4308-22B5-D6F508BB127F}"/>
              </a:ext>
            </a:extLst>
          </p:cNvPr>
          <p:cNvSpPr>
            <a:spLocks noGrp="1"/>
          </p:cNvSpPr>
          <p:nvPr>
            <p:ph type="ftr" sz="quarter" idx="11"/>
          </p:nvPr>
        </p:nvSpPr>
        <p:spPr/>
        <p:txBody>
          <a:bodyPr/>
          <a:lstStyle/>
          <a:p>
            <a:r>
              <a:rPr lang="en-US" dirty="0"/>
              <a:t>©Clairmont Press, Inc. </a:t>
            </a:r>
          </a:p>
        </p:txBody>
      </p:sp>
      <p:pic>
        <p:nvPicPr>
          <p:cNvPr id="4" name="Picture 2" descr="A cartoon of people climbing a wall&#10;&#10;Description automatically generated">
            <a:extLst>
              <a:ext uri="{FF2B5EF4-FFF2-40B4-BE49-F238E27FC236}">
                <a16:creationId xmlns:a16="http://schemas.microsoft.com/office/drawing/2014/main" id="{5C9BB624-C8ED-DDA8-D6B6-5ED74CC343E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287963" y="0"/>
            <a:ext cx="69040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0406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mt="29389"/>
          </a:blip>
          <a:tile tx="0" ty="0" sx="100000" sy="100000" flip="none" algn="tl"/>
        </a:blipFill>
        <a:effectLst/>
      </p:bgPr>
    </p:bg>
    <p:spTree>
      <p:nvGrpSpPr>
        <p:cNvPr id="1" name="">
          <a:extLst>
            <a:ext uri="{FF2B5EF4-FFF2-40B4-BE49-F238E27FC236}">
              <a16:creationId xmlns:a16="http://schemas.microsoft.com/office/drawing/2014/main" id="{4A26F67C-BEDE-F2DF-9F6A-3D7AE0CFDDD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B7DFF6-FB3F-9999-E5A4-AC9CC14A9746}"/>
              </a:ext>
            </a:extLst>
          </p:cNvPr>
          <p:cNvSpPr>
            <a:spLocks noGrp="1"/>
          </p:cNvSpPr>
          <p:nvPr>
            <p:ph sz="half" idx="1"/>
          </p:nvPr>
        </p:nvSpPr>
        <p:spPr>
          <a:xfrm>
            <a:off x="-1" y="1455112"/>
            <a:ext cx="4319081" cy="2897432"/>
          </a:xfrm>
        </p:spPr>
        <p:txBody>
          <a:bodyPr>
            <a:normAutofit/>
          </a:bodyPr>
          <a:lstStyle/>
          <a:p>
            <a:r>
              <a:rPr lang="en-US" b="1" dirty="0"/>
              <a:t>What is the location or setting of the cartoon? </a:t>
            </a:r>
          </a:p>
          <a:p>
            <a:r>
              <a:rPr lang="en-US" b="1" dirty="0"/>
              <a:t>Is it important to the message? </a:t>
            </a:r>
          </a:p>
          <a:p>
            <a:endParaRPr lang="en-US" b="1" dirty="0"/>
          </a:p>
          <a:p>
            <a:endParaRPr lang="en-US" b="1" dirty="0"/>
          </a:p>
        </p:txBody>
      </p:sp>
      <p:sp>
        <p:nvSpPr>
          <p:cNvPr id="6" name="Title 1">
            <a:extLst>
              <a:ext uri="{FF2B5EF4-FFF2-40B4-BE49-F238E27FC236}">
                <a16:creationId xmlns:a16="http://schemas.microsoft.com/office/drawing/2014/main" id="{422CAD7D-08FD-6869-C6F4-124E062E85D0}"/>
              </a:ext>
            </a:extLst>
          </p:cNvPr>
          <p:cNvSpPr txBox="1">
            <a:spLocks/>
          </p:cNvSpPr>
          <p:nvPr/>
        </p:nvSpPr>
        <p:spPr>
          <a:xfrm>
            <a:off x="76200" y="139533"/>
            <a:ext cx="3745992" cy="499783"/>
          </a:xfrm>
          <a:prstGeom prst="rect">
            <a:avLst/>
          </a:prstGeom>
        </p:spPr>
        <p:txBody>
          <a:bodyPr vert="horz" lIns="91440" tIns="45720" rIns="91440" bIns="45720" rtlCol="0" anchor="ctr">
            <a:normAutofit fontScale="90000" lnSpcReduction="200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b="1" dirty="0"/>
              <a:t>THURSDAY</a:t>
            </a:r>
          </a:p>
        </p:txBody>
      </p:sp>
      <p:sp>
        <p:nvSpPr>
          <p:cNvPr id="2" name="Footer Placeholder 1">
            <a:extLst>
              <a:ext uri="{FF2B5EF4-FFF2-40B4-BE49-F238E27FC236}">
                <a16:creationId xmlns:a16="http://schemas.microsoft.com/office/drawing/2014/main" id="{29040C43-9329-EF6B-5DB1-E800A31A2415}"/>
              </a:ext>
            </a:extLst>
          </p:cNvPr>
          <p:cNvSpPr>
            <a:spLocks noGrp="1"/>
          </p:cNvSpPr>
          <p:nvPr>
            <p:ph type="ftr" sz="quarter" idx="11"/>
          </p:nvPr>
        </p:nvSpPr>
        <p:spPr/>
        <p:txBody>
          <a:bodyPr/>
          <a:lstStyle/>
          <a:p>
            <a:r>
              <a:rPr lang="en-US" dirty="0"/>
              <a:t>©Clairmont Press, Inc. </a:t>
            </a:r>
          </a:p>
        </p:txBody>
      </p:sp>
      <p:pic>
        <p:nvPicPr>
          <p:cNvPr id="4" name="Picture 2" descr="A cartoon of people climbing a wall&#10;&#10;Description automatically generated">
            <a:extLst>
              <a:ext uri="{FF2B5EF4-FFF2-40B4-BE49-F238E27FC236}">
                <a16:creationId xmlns:a16="http://schemas.microsoft.com/office/drawing/2014/main" id="{CB683DE6-F65C-484F-3330-F6FD3195EFC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287963" y="0"/>
            <a:ext cx="69040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9847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mt="29389"/>
          </a:blip>
          <a:tile tx="0" ty="0" sx="100000" sy="100000" flip="none" algn="tl"/>
        </a:blipFill>
        <a:effectLst/>
      </p:bgPr>
    </p:bg>
    <p:spTree>
      <p:nvGrpSpPr>
        <p:cNvPr id="1" name="">
          <a:extLst>
            <a:ext uri="{FF2B5EF4-FFF2-40B4-BE49-F238E27FC236}">
              <a16:creationId xmlns:a16="http://schemas.microsoft.com/office/drawing/2014/main" id="{990AD7E1-CA8A-067D-0766-D1900035F24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5F0B99-CB22-AACC-654A-EDB042980BD8}"/>
              </a:ext>
            </a:extLst>
          </p:cNvPr>
          <p:cNvSpPr>
            <a:spLocks noGrp="1"/>
          </p:cNvSpPr>
          <p:nvPr>
            <p:ph sz="half" idx="1"/>
          </p:nvPr>
        </p:nvSpPr>
        <p:spPr>
          <a:xfrm>
            <a:off x="0" y="1416937"/>
            <a:ext cx="4231532" cy="4024125"/>
          </a:xfrm>
        </p:spPr>
        <p:txBody>
          <a:bodyPr/>
          <a:lstStyle/>
          <a:p>
            <a:r>
              <a:rPr lang="en-US" b="1" dirty="0"/>
              <a:t>Who is the artist supporting with his message? </a:t>
            </a:r>
          </a:p>
          <a:p>
            <a:r>
              <a:rPr lang="en-US" b="1" dirty="0"/>
              <a:t>What evidence do you see to defend your thinking? </a:t>
            </a:r>
          </a:p>
          <a:p>
            <a:pPr marL="0" indent="0">
              <a:buNone/>
            </a:pPr>
            <a:endParaRPr lang="en-US" b="1" dirty="0"/>
          </a:p>
          <a:p>
            <a:pPr marL="0" indent="0">
              <a:buNone/>
            </a:pPr>
            <a:endParaRPr lang="en-US" b="1" dirty="0"/>
          </a:p>
        </p:txBody>
      </p:sp>
      <p:sp>
        <p:nvSpPr>
          <p:cNvPr id="8" name="Title 1">
            <a:extLst>
              <a:ext uri="{FF2B5EF4-FFF2-40B4-BE49-F238E27FC236}">
                <a16:creationId xmlns:a16="http://schemas.microsoft.com/office/drawing/2014/main" id="{1E7516C2-7794-6CA8-8ECC-9CD02110C8C5}"/>
              </a:ext>
            </a:extLst>
          </p:cNvPr>
          <p:cNvSpPr txBox="1">
            <a:spLocks/>
          </p:cNvSpPr>
          <p:nvPr/>
        </p:nvSpPr>
        <p:spPr>
          <a:xfrm>
            <a:off x="76200" y="139533"/>
            <a:ext cx="3745992" cy="499783"/>
          </a:xfrm>
          <a:prstGeom prst="rect">
            <a:avLst/>
          </a:prstGeom>
        </p:spPr>
        <p:txBody>
          <a:bodyPr vert="horz" lIns="91440" tIns="45720" rIns="91440" bIns="45720" rtlCol="0" anchor="ctr">
            <a:normAutofit fontScale="90000" lnSpcReduction="200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b="1" dirty="0"/>
              <a:t>FRIDAY</a:t>
            </a:r>
          </a:p>
        </p:txBody>
      </p:sp>
      <p:sp>
        <p:nvSpPr>
          <p:cNvPr id="2" name="Footer Placeholder 1">
            <a:extLst>
              <a:ext uri="{FF2B5EF4-FFF2-40B4-BE49-F238E27FC236}">
                <a16:creationId xmlns:a16="http://schemas.microsoft.com/office/drawing/2014/main" id="{1F6E996C-2D9F-C12C-54AA-45290DCABA93}"/>
              </a:ext>
            </a:extLst>
          </p:cNvPr>
          <p:cNvSpPr>
            <a:spLocks noGrp="1"/>
          </p:cNvSpPr>
          <p:nvPr>
            <p:ph type="ftr" sz="quarter" idx="11"/>
          </p:nvPr>
        </p:nvSpPr>
        <p:spPr/>
        <p:txBody>
          <a:bodyPr/>
          <a:lstStyle/>
          <a:p>
            <a:r>
              <a:rPr lang="en-US" dirty="0"/>
              <a:t>©Clairmont Press, Inc. </a:t>
            </a:r>
          </a:p>
        </p:txBody>
      </p:sp>
      <p:pic>
        <p:nvPicPr>
          <p:cNvPr id="4" name="Picture 2" descr="A cartoon of people climbing a wall&#10;&#10;Description automatically generated">
            <a:extLst>
              <a:ext uri="{FF2B5EF4-FFF2-40B4-BE49-F238E27FC236}">
                <a16:creationId xmlns:a16="http://schemas.microsoft.com/office/drawing/2014/main" id="{C08F0E8A-26E0-C54B-5593-EEED63E0C34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287963" y="0"/>
            <a:ext cx="69040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257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2B5F551-EAAA-B872-683C-6B7A8FEFC36E}"/>
              </a:ext>
            </a:extLst>
          </p:cNvPr>
          <p:cNvSpPr txBox="1"/>
          <p:nvPr/>
        </p:nvSpPr>
        <p:spPr>
          <a:xfrm>
            <a:off x="8291549" y="6020300"/>
            <a:ext cx="3900451" cy="830997"/>
          </a:xfrm>
          <a:prstGeom prst="rect">
            <a:avLst/>
          </a:prstGeom>
          <a:noFill/>
        </p:spPr>
        <p:txBody>
          <a:bodyPr wrap="square" rtlCol="0">
            <a:spAutoFit/>
          </a:bodyPr>
          <a:lstStyle/>
          <a:p>
            <a:pPr algn="ctr"/>
            <a:r>
              <a:rPr lang="en-US" sz="1200" dirty="0">
                <a:solidFill>
                  <a:schemeClr val="bg1"/>
                </a:solidFill>
                <a:latin typeface="Avenir Light" panose="020B0402020203020204" pitchFamily="34" charset="77"/>
              </a:rPr>
              <a:t>Image credits: Title slide, West Virginia State Capitol, Charleston, WV, ©Shutterstock; End slide, Williams River Valley Overlook, Black Mountain, Monongahela National Forest, West Virginia, ©Shutterstock.</a:t>
            </a:r>
          </a:p>
        </p:txBody>
      </p:sp>
      <p:sp>
        <p:nvSpPr>
          <p:cNvPr id="3" name="Footer Placeholder 2">
            <a:extLst>
              <a:ext uri="{FF2B5EF4-FFF2-40B4-BE49-F238E27FC236}">
                <a16:creationId xmlns:a16="http://schemas.microsoft.com/office/drawing/2014/main" id="{5DEA308A-644B-6CDE-6972-DD967FFFCCDC}"/>
              </a:ext>
            </a:extLst>
          </p:cNvPr>
          <p:cNvSpPr>
            <a:spLocks noGrp="1"/>
          </p:cNvSpPr>
          <p:nvPr>
            <p:ph type="ftr" sz="quarter" idx="11"/>
          </p:nvPr>
        </p:nvSpPr>
        <p:spPr/>
        <p:txBody>
          <a:bodyPr/>
          <a:lstStyle/>
          <a:p>
            <a:r>
              <a:rPr lang="en-US" dirty="0">
                <a:solidFill>
                  <a:schemeClr val="bg1"/>
                </a:solidFill>
              </a:rPr>
              <a:t>©Clairmont Press, Inc. </a:t>
            </a:r>
          </a:p>
        </p:txBody>
      </p:sp>
    </p:spTree>
    <p:extLst>
      <p:ext uri="{BB962C8B-B14F-4D97-AF65-F5344CB8AC3E}">
        <p14:creationId xmlns:p14="http://schemas.microsoft.com/office/powerpoint/2010/main" val="3116261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C4220D"/>
      </a:accent1>
      <a:accent2>
        <a:srgbClr val="EB7712"/>
      </a:accent2>
      <a:accent3>
        <a:srgbClr val="ECBD31"/>
      </a:accent3>
      <a:accent4>
        <a:srgbClr val="92CE4A"/>
      </a:accent4>
      <a:accent5>
        <a:srgbClr val="50CFB4"/>
      </a:accent5>
      <a:accent6>
        <a:srgbClr val="0D8EC5"/>
      </a:accent6>
      <a:hlink>
        <a:srgbClr val="EA5A0C"/>
      </a:hlink>
      <a:folHlink>
        <a:srgbClr val="F09D3A"/>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FE1EB5C7-81A8-4CBA-AE6E-B3BF73DC389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Vapor Trail</Template>
  <TotalTime>877</TotalTime>
  <Words>526</Words>
  <Application>Microsoft Macintosh PowerPoint</Application>
  <PresentationFormat>Widescreen</PresentationFormat>
  <Paragraphs>43</Paragraphs>
  <Slides>7</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Aptos</vt:lpstr>
      <vt:lpstr>Arial</vt:lpstr>
      <vt:lpstr>Avenir Light</vt:lpstr>
      <vt:lpstr>Century Gothic</vt:lpstr>
      <vt:lpstr>Vapor Trail</vt:lpstr>
      <vt:lpstr>Smart Skills</vt:lpstr>
      <vt:lpstr>Monday</vt:lpstr>
      <vt:lpstr>PowerPoint Presentation</vt:lpstr>
      <vt:lpstr>PowerPoint Presentation</vt:lpstr>
      <vt:lpstr>PowerPoint Presentation</vt:lpstr>
      <vt:lpstr>PowerPoint Presentation</vt:lpstr>
      <vt:lpstr>PowerPoint Presentation</vt:lpstr>
    </vt:vector>
  </TitlesOfParts>
  <Manager/>
  <Company>(c)2025 Clairmont Press, Inc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Smart Skills </dc:title>
  <dc:subject>West Virginia: Our Beautiful Home </dc:subject>
  <dc:creator/>
  <cp:keywords/>
  <dc:description/>
  <cp:lastModifiedBy>Emmett Mullins</cp:lastModifiedBy>
  <cp:revision>18</cp:revision>
  <dcterms:created xsi:type="dcterms:W3CDTF">2025-06-26T12:29:05Z</dcterms:created>
  <dcterms:modified xsi:type="dcterms:W3CDTF">2025-06-29T23:07:43Z</dcterms:modified>
  <cp:category/>
</cp:coreProperties>
</file>