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9"/>
  </p:notesMasterIdLst>
  <p:sldIdLst>
    <p:sldId id="256" r:id="rId2"/>
    <p:sldId id="259" r:id="rId3"/>
    <p:sldId id="260" r:id="rId4"/>
    <p:sldId id="261" r:id="rId5"/>
    <p:sldId id="262" r:id="rId6"/>
    <p:sldId id="263" r:id="rId7"/>
    <p:sldId id="258"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59"/>
    <p:restoredTop sz="82900"/>
  </p:normalViewPr>
  <p:slideViewPr>
    <p:cSldViewPr snapToGrid="0">
      <p:cViewPr varScale="1">
        <p:scale>
          <a:sx n="140" d="100"/>
          <a:sy n="140" d="100"/>
        </p:scale>
        <p:origin x="968"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6/29/25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opener allows students to view the map with no specific question to answer. Often, it is beneficial to study a map and its components before searching for a specific answer.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Allow at least one minute for students to silently study the map and create a jot list before discussing responses as a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may notice that this is a map of the United States, with states and their capitals identified. There is a compass rose. Students may notice that there are no physical features labeled, even though they are shown. There are lines of latitude and longitude.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2634062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Dots mark large cities; stars mark state capitals. The circled star marks the national capital, Washington, D.C. </a:t>
            </a:r>
          </a:p>
          <a:p>
            <a:pPr marL="228600" indent="-228600">
              <a:buAutoNum type="arabicPeriod"/>
            </a:pPr>
            <a:r>
              <a:rPr lang="en-US" dirty="0"/>
              <a:t>star</a:t>
            </a:r>
          </a:p>
          <a:p>
            <a:pPr marL="228600" indent="-228600">
              <a:buAutoNum type="arabicPeriod"/>
            </a:pPr>
            <a:r>
              <a:rPr lang="en-US" dirty="0"/>
              <a:t>The state capital, Charleston</a:t>
            </a:r>
          </a:p>
          <a:p>
            <a:pPr marL="228600" indent="-228600">
              <a:buAutoNum type="arabicPeriod"/>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788820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Ohio, Pennsylvania, Maryland, Virginia, Kentucky</a:t>
            </a:r>
          </a:p>
          <a:p>
            <a:pPr marL="228600" indent="-228600">
              <a:buFont typeface="+mj-lt"/>
              <a:buAutoNum type="arabicPeriod"/>
            </a:pPr>
            <a:r>
              <a:rPr lang="en-US" dirty="0"/>
              <a:t>Lake Erie</a:t>
            </a:r>
          </a:p>
          <a:p>
            <a:pPr marL="228600" indent="-228600">
              <a:buFont typeface="+mj-lt"/>
              <a:buAutoNum type="arabicPeriod"/>
            </a:pPr>
            <a:r>
              <a:rPr lang="en-US" dirty="0"/>
              <a:t>Lake Superior</a:t>
            </a:r>
          </a:p>
          <a:p>
            <a:pPr marL="228600" indent="-228600">
              <a:buFont typeface="+mj-lt"/>
              <a:buAutoNum type="arabicPeriod"/>
            </a:pPr>
            <a:r>
              <a:rPr lang="en-US" dirty="0"/>
              <a:t>Atlantic Ocean</a:t>
            </a:r>
          </a:p>
          <a:p>
            <a:pPr marL="0" indent="0">
              <a:buFont typeface="+mj-lt"/>
              <a:buNone/>
            </a:pPr>
            <a:endParaRPr lang="en-US" dirty="0"/>
          </a:p>
          <a:p>
            <a:pPr marL="0" indent="0">
              <a:buFont typeface="+mj-lt"/>
              <a:buNone/>
            </a:pPr>
            <a:r>
              <a:rPr lang="en-US" dirty="0"/>
              <a:t>Have students point out these locations on the map for the group as part of the discussion. </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46788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Canada, Mexico, Russia, and the Bahamas. Note that Cuba is shown in the southeast corner of the map but is not labeled. </a:t>
            </a:r>
          </a:p>
          <a:p>
            <a:pPr marL="228600" indent="-228600">
              <a:buAutoNum type="arabicPeriod"/>
            </a:pPr>
            <a:r>
              <a:rPr lang="en-US" dirty="0"/>
              <a:t>To show Alaska and Hawaii, which are states but are not contiguous with the other states. </a:t>
            </a:r>
          </a:p>
          <a:p>
            <a:pPr marL="228600" indent="-228600">
              <a:buAutoNum type="arabicPeriod"/>
            </a:pPr>
            <a:endParaRPr lang="en-US" dirty="0"/>
          </a:p>
          <a:p>
            <a:pPr marL="0" indent="0">
              <a:buNone/>
            </a:pPr>
            <a:r>
              <a:rPr lang="en-US" dirty="0"/>
              <a:t>Have different students point out the location of the countries. </a:t>
            </a:r>
          </a:p>
          <a:p>
            <a:pPr marL="0" indent="0">
              <a:buNone/>
            </a:pPr>
            <a:endParaRPr lang="en-US" dirty="0"/>
          </a:p>
          <a:p>
            <a:pPr marL="0" indent="0">
              <a:buNone/>
            </a:pPr>
            <a:r>
              <a:rPr lang="en-US" dirty="0"/>
              <a:t>Discuss the need for the inset maps in order to show Alaska and Hawaii. Ask why these states might have been shown in inset maps. Both states are non-contiguous, that is, they are not connected to the continuous landmass of the other 48 states and the District of Columbia. </a:t>
            </a:r>
          </a:p>
          <a:p>
            <a:pPr marL="0" indent="0">
              <a:buNone/>
            </a:pPr>
            <a:endParaRPr lang="en-US" dirty="0"/>
          </a:p>
          <a:p>
            <a:pPr marL="0" indent="0">
              <a:buNone/>
            </a:pPr>
            <a:r>
              <a:rPr lang="en-US" dirty="0"/>
              <a:t>It is difficult to show these two states on a map at the same scale as the contiguous states. The total landmass of Hawaii is slightly larger than that of Connecticut. However, if you overlaid maps of the same scale, the Hawaiian Islands would stretch from Houston, Texas, to San Francisco, California. The total landmass of Alaska is almost 2.5 times the size of Texas. An overlay of the maps would show Alaska and its islands stretching from about Savannah, Georgia to Los Angeles, California, and north to the Canadian border.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161840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West Virginia, Virginia, North Carolina, South Carolina, Georgia, Florida</a:t>
            </a:r>
          </a:p>
          <a:p>
            <a:pPr marL="228600" indent="-228600">
              <a:buAutoNum type="arabicPeriod"/>
            </a:pPr>
            <a:r>
              <a:rPr lang="en-US" dirty="0"/>
              <a:t>southwest</a:t>
            </a:r>
          </a:p>
          <a:p>
            <a:pPr marL="0" indent="0">
              <a:buNone/>
            </a:pPr>
            <a:endParaRPr lang="en-US" dirty="0"/>
          </a:p>
          <a:p>
            <a:pPr marL="0" indent="0">
              <a:buNone/>
            </a:pPr>
            <a:endParaRPr lang="en-US" dirty="0"/>
          </a:p>
          <a:p>
            <a:pPr marL="0" indent="0">
              <a:buNone/>
            </a:pPr>
            <a:r>
              <a:rPr lang="en-US" dirty="0"/>
              <a:t>If there is time, have students write a question that could be answered using information on the map. Have them share the question with an elbow partner and see if they agree on the answer. Allow time for students to share their questions with the larger group. </a:t>
            </a:r>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4057584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6/29/25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6/29/25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6/29/25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6/29/25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310502"/>
          </a:xfrm>
        </p:spPr>
        <p:txBody>
          <a:bodyPr>
            <a:normAutofit/>
          </a:bodyPr>
          <a:lstStyle/>
          <a:p>
            <a:pPr algn="r"/>
            <a:r>
              <a:rPr lang="en-US" sz="3200" b="1" dirty="0">
                <a:ln>
                  <a:solidFill>
                    <a:schemeClr val="accent1"/>
                  </a:solidFill>
                </a:ln>
                <a:solidFill>
                  <a:schemeClr val="bg1"/>
                </a:solidFill>
              </a:rPr>
              <a:t>Week 26</a:t>
            </a:r>
            <a:br>
              <a:rPr lang="en-US" sz="3200" b="1" dirty="0">
                <a:ln>
                  <a:solidFill>
                    <a:schemeClr val="accent1"/>
                  </a:solidFill>
                </a:ln>
                <a:solidFill>
                  <a:schemeClr val="bg1"/>
                </a:solidFill>
              </a:rPr>
            </a:br>
            <a:r>
              <a:rPr lang="en-US" sz="3200" b="1" dirty="0">
                <a:ln>
                  <a:solidFill>
                    <a:schemeClr val="accent1"/>
                  </a:solidFill>
                </a:ln>
                <a:solidFill>
                  <a:schemeClr val="bg1"/>
                </a:solidFill>
              </a:rPr>
              <a:t>Map 6: United States Map</a:t>
            </a:r>
          </a:p>
        </p:txBody>
      </p:sp>
      <p:pic>
        <p:nvPicPr>
          <p:cNvPr id="4" name="Picture 3" descr="A close up of a sign&#10;&#10;AI-generated content may be incorrect.">
            <a:extLst>
              <a:ext uri="{FF2B5EF4-FFF2-40B4-BE49-F238E27FC236}">
                <a16:creationId xmlns:a16="http://schemas.microsoft.com/office/drawing/2014/main" id="{6ECD03C3-5A26-9CE1-0706-BFACA9C02DD7}"/>
              </a:ext>
            </a:extLst>
          </p:cNvPr>
          <p:cNvPicPr>
            <a:picLocks noGrp="1" noRot="1" noMove="1" noResize="1" noEditPoints="1" noAdjustHandles="1" noChangeArrowheads="1" noChangeShapeType="1" noCrop="1"/>
          </p:cNvPicPr>
          <p:nvPr/>
        </p:nvPicPr>
        <p:blipFill>
          <a:blip r:embed="rId4"/>
          <a:stretch>
            <a:fillRect/>
          </a:stretch>
        </p:blipFill>
        <p:spPr>
          <a:xfrm>
            <a:off x="-294835" y="0"/>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0" y="1416937"/>
            <a:ext cx="2554057" cy="4024125"/>
          </a:xfrm>
        </p:spPr>
        <p:txBody>
          <a:bodyPr/>
          <a:lstStyle/>
          <a:p>
            <a:r>
              <a:rPr lang="en-US" b="1" dirty="0"/>
              <a:t>Study the map. What do you notice about it? In the time given by your teacher, jot down the things that you notice about the map. </a:t>
            </a:r>
            <a:endParaRPr lang="en-US" dirty="0"/>
          </a:p>
          <a:p>
            <a:pPr marL="0" indent="0">
              <a:buNone/>
            </a:pPr>
            <a:endParaRPr lang="en-US" dirty="0"/>
          </a:p>
        </p:txBody>
      </p:sp>
      <p:pic>
        <p:nvPicPr>
          <p:cNvPr id="5" name="Content Placeholder 4" descr="A map of the united states&#10;&#10;AI-generated content may be incorrect.">
            <a:extLst>
              <a:ext uri="{FF2B5EF4-FFF2-40B4-BE49-F238E27FC236}">
                <a16:creationId xmlns:a16="http://schemas.microsoft.com/office/drawing/2014/main" id="{C80F39B7-FDCE-7CAB-C6EF-91EF02756DCB}"/>
              </a:ext>
            </a:extLst>
          </p:cNvPr>
          <p:cNvPicPr>
            <a:picLocks noGrp="1" noChangeAspect="1"/>
          </p:cNvPicPr>
          <p:nvPr>
            <p:ph sz="half" idx="2"/>
          </p:nvPr>
        </p:nvPicPr>
        <p:blipFill>
          <a:blip r:embed="rId4"/>
          <a:srcRect t="7541" b="16719"/>
          <a:stretch>
            <a:fillRect/>
          </a:stretch>
        </p:blipFill>
        <p:spPr>
          <a:xfrm>
            <a:off x="2554057" y="0"/>
            <a:ext cx="9637943" cy="5702710"/>
          </a:xfrm>
          <a:ln w="3175">
            <a:solidFill>
              <a:schemeClr val="accent1"/>
            </a:solidFill>
          </a:ln>
        </p:spPr>
      </p:pic>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CC8D-5BCB-C137-2BCB-847C9D98FC85}"/>
              </a:ext>
            </a:extLst>
          </p:cNvPr>
          <p:cNvSpPr>
            <a:spLocks noGrp="1"/>
          </p:cNvSpPr>
          <p:nvPr>
            <p:ph sz="half" idx="1"/>
          </p:nvPr>
        </p:nvSpPr>
        <p:spPr>
          <a:xfrm>
            <a:off x="0" y="1416937"/>
            <a:ext cx="2554057" cy="4024125"/>
          </a:xfrm>
        </p:spPr>
        <p:txBody>
          <a:bodyPr/>
          <a:lstStyle/>
          <a:p>
            <a:r>
              <a:rPr lang="en-US" b="1" dirty="0"/>
              <a:t>What do the dots and stars on the map represent? </a:t>
            </a:r>
          </a:p>
          <a:p>
            <a:r>
              <a:rPr lang="en-US" b="1" dirty="0"/>
              <a:t>Which of these symbols is used in West Virginia on the map? </a:t>
            </a:r>
          </a:p>
          <a:p>
            <a:r>
              <a:rPr lang="en-US" b="1" dirty="0"/>
              <a:t>What does it represent? </a:t>
            </a:r>
            <a:endParaRPr lang="en-US" dirty="0"/>
          </a:p>
        </p:txBody>
      </p:sp>
      <p:sp>
        <p:nvSpPr>
          <p:cNvPr id="4" name="Content Placeholder 3">
            <a:extLst>
              <a:ext uri="{FF2B5EF4-FFF2-40B4-BE49-F238E27FC236}">
                <a16:creationId xmlns:a16="http://schemas.microsoft.com/office/drawing/2014/main" id="{6E9E928D-B950-6F52-3387-6E181CE993F5}"/>
              </a:ext>
            </a:extLst>
          </p:cNvPr>
          <p:cNvSpPr>
            <a:spLocks noGrp="1"/>
          </p:cNvSpPr>
          <p:nvPr>
            <p:ph sz="half" idx="2"/>
          </p:nvPr>
        </p:nvSpPr>
        <p:spPr/>
        <p:txBody>
          <a:bodyPr/>
          <a:lstStyle/>
          <a:p>
            <a:endParaRPr lang="en-US" dirty="0"/>
          </a:p>
        </p:txBody>
      </p:sp>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pic>
        <p:nvPicPr>
          <p:cNvPr id="5" name="Content Placeholder 4" descr="A map of the united states&#10;&#10;AI-generated content may be incorrect.">
            <a:extLst>
              <a:ext uri="{FF2B5EF4-FFF2-40B4-BE49-F238E27FC236}">
                <a16:creationId xmlns:a16="http://schemas.microsoft.com/office/drawing/2014/main" id="{223CC37F-F24B-73E1-3225-AA0F53EC209B}"/>
              </a:ext>
            </a:extLst>
          </p:cNvPr>
          <p:cNvPicPr>
            <a:picLocks noChangeAspect="1"/>
          </p:cNvPicPr>
          <p:nvPr/>
        </p:nvPicPr>
        <p:blipFill>
          <a:blip r:embed="rId4"/>
          <a:srcRect t="7541" b="16719"/>
          <a:stretch>
            <a:fillRect/>
          </a:stretch>
        </p:blipFill>
        <p:spPr>
          <a:xfrm>
            <a:off x="2554057" y="0"/>
            <a:ext cx="9637943" cy="5702710"/>
          </a:xfrm>
          <a:prstGeom prst="rect">
            <a:avLst/>
          </a:prstGeom>
          <a:ln w="3175">
            <a:solidFill>
              <a:schemeClr val="accent1"/>
            </a:solidFill>
          </a:ln>
        </p:spPr>
      </p:pic>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98DA5-68BF-CBC2-8C1B-899FDF85CB66}"/>
              </a:ext>
            </a:extLst>
          </p:cNvPr>
          <p:cNvSpPr>
            <a:spLocks noGrp="1"/>
          </p:cNvSpPr>
          <p:nvPr>
            <p:ph sz="half" idx="1"/>
          </p:nvPr>
        </p:nvSpPr>
        <p:spPr>
          <a:xfrm>
            <a:off x="0" y="1416937"/>
            <a:ext cx="2554057" cy="4511915"/>
          </a:xfrm>
        </p:spPr>
        <p:txBody>
          <a:bodyPr>
            <a:normAutofit lnSpcReduction="10000"/>
          </a:bodyPr>
          <a:lstStyle/>
          <a:p>
            <a:r>
              <a:rPr lang="en-US" b="1" dirty="0"/>
              <a:t>What states border West Virginia?</a:t>
            </a:r>
          </a:p>
          <a:p>
            <a:r>
              <a:rPr lang="en-US" b="1" dirty="0"/>
              <a:t>Which of the Great Lakes is closest to West Virginia?</a:t>
            </a:r>
          </a:p>
          <a:p>
            <a:r>
              <a:rPr lang="en-US" b="1" dirty="0"/>
              <a:t>Which of the Great Lakes is furthest from West Virginia? </a:t>
            </a:r>
          </a:p>
          <a:p>
            <a:r>
              <a:rPr lang="en-US" b="1" dirty="0"/>
              <a:t>Which ocean is closest to West Virginia? </a:t>
            </a:r>
          </a:p>
          <a:p>
            <a:pPr marL="0" indent="0">
              <a:buNone/>
            </a:pPr>
            <a:endParaRPr lang="en-US" b="1" dirty="0"/>
          </a:p>
        </p:txBody>
      </p:sp>
      <p:sp>
        <p:nvSpPr>
          <p:cNvPr id="4" name="Content Placeholder 3">
            <a:extLst>
              <a:ext uri="{FF2B5EF4-FFF2-40B4-BE49-F238E27FC236}">
                <a16:creationId xmlns:a16="http://schemas.microsoft.com/office/drawing/2014/main" id="{553B0DEF-E3C4-89ED-F4A8-AF9ACC5C8173}"/>
              </a:ext>
            </a:extLst>
          </p:cNvPr>
          <p:cNvSpPr>
            <a:spLocks noGrp="1"/>
          </p:cNvSpPr>
          <p:nvPr>
            <p:ph sz="half" idx="2"/>
          </p:nvPr>
        </p:nvSpPr>
        <p:spPr/>
        <p:txBody>
          <a:bodyPr>
            <a:normAutofit lnSpcReduction="10000"/>
          </a:bodyPr>
          <a:lstStyle/>
          <a:p>
            <a:endParaRPr lang="en-US" dirty="0"/>
          </a:p>
        </p:txBody>
      </p:sp>
      <p:sp>
        <p:nvSpPr>
          <p:cNvPr id="6" name="Title 1">
            <a:extLst>
              <a:ext uri="{FF2B5EF4-FFF2-40B4-BE49-F238E27FC236}">
                <a16:creationId xmlns:a16="http://schemas.microsoft.com/office/drawing/2014/main" id="{CB370504-26AF-7234-9434-484C1DC66638}"/>
              </a:ext>
            </a:extLst>
          </p:cNvPr>
          <p:cNvSpPr txBox="1">
            <a:spLocks/>
          </p:cNvSpPr>
          <p:nvPr/>
        </p:nvSpPr>
        <p:spPr>
          <a:xfrm>
            <a:off x="17208" y="139533"/>
            <a:ext cx="3745992" cy="499783"/>
          </a:xfrm>
          <a:prstGeom prst="rect">
            <a:avLst/>
          </a:prstGeom>
        </p:spPr>
        <p:txBody>
          <a:bodyPr vert="horz" lIns="91440" tIns="45720" rIns="91440" bIns="45720" rtlCol="0" anchor="ctr">
            <a:normAutofit fontScale="90000"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sz="3600" b="1" dirty="0"/>
              <a:t>WEDNESDAY</a:t>
            </a:r>
            <a:endParaRPr lang="en-US" b="1" dirty="0"/>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pic>
        <p:nvPicPr>
          <p:cNvPr id="5" name="Content Placeholder 4" descr="A map of the united states&#10;&#10;AI-generated content may be incorrect.">
            <a:extLst>
              <a:ext uri="{FF2B5EF4-FFF2-40B4-BE49-F238E27FC236}">
                <a16:creationId xmlns:a16="http://schemas.microsoft.com/office/drawing/2014/main" id="{66EA6A10-FEAC-B172-E378-E07D26D847AA}"/>
              </a:ext>
            </a:extLst>
          </p:cNvPr>
          <p:cNvPicPr>
            <a:picLocks noChangeAspect="1"/>
          </p:cNvPicPr>
          <p:nvPr/>
        </p:nvPicPr>
        <p:blipFill>
          <a:blip r:embed="rId4"/>
          <a:srcRect t="7541" b="16719"/>
          <a:stretch>
            <a:fillRect/>
          </a:stretch>
        </p:blipFill>
        <p:spPr>
          <a:xfrm>
            <a:off x="2554057" y="0"/>
            <a:ext cx="9637943" cy="5702710"/>
          </a:xfrm>
          <a:prstGeom prst="rect">
            <a:avLst/>
          </a:prstGeom>
          <a:ln w="3175">
            <a:solidFill>
              <a:schemeClr val="accent1"/>
            </a:solidFill>
          </a:ln>
        </p:spPr>
      </p:pic>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A26F67C-BEDE-F2DF-9F6A-3D7AE0CFDD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7DFF6-FB3F-9999-E5A4-AC9CC14A9746}"/>
              </a:ext>
            </a:extLst>
          </p:cNvPr>
          <p:cNvSpPr>
            <a:spLocks noGrp="1"/>
          </p:cNvSpPr>
          <p:nvPr>
            <p:ph sz="half" idx="1"/>
          </p:nvPr>
        </p:nvSpPr>
        <p:spPr>
          <a:xfrm>
            <a:off x="0" y="1416937"/>
            <a:ext cx="2554057" cy="4024125"/>
          </a:xfrm>
        </p:spPr>
        <p:txBody>
          <a:bodyPr/>
          <a:lstStyle/>
          <a:p>
            <a:r>
              <a:rPr lang="en-US" b="1" dirty="0"/>
              <a:t>Besides the United States, what countries are shown?</a:t>
            </a:r>
          </a:p>
          <a:p>
            <a:r>
              <a:rPr lang="en-US" b="1" dirty="0"/>
              <a:t>What is the purpose of the small (inset) maps in the bottom-left corner? </a:t>
            </a:r>
          </a:p>
        </p:txBody>
      </p:sp>
      <p:sp>
        <p:nvSpPr>
          <p:cNvPr id="4" name="Content Placeholder 3">
            <a:extLst>
              <a:ext uri="{FF2B5EF4-FFF2-40B4-BE49-F238E27FC236}">
                <a16:creationId xmlns:a16="http://schemas.microsoft.com/office/drawing/2014/main" id="{7C3E652C-D179-EC78-52AD-C677AADA8C1E}"/>
              </a:ext>
            </a:extLst>
          </p:cNvPr>
          <p:cNvSpPr>
            <a:spLocks noGrp="1"/>
          </p:cNvSpPr>
          <p:nvPr>
            <p:ph sz="half" idx="2"/>
          </p:nvPr>
        </p:nvSpPr>
        <p:spPr/>
        <p:txBody>
          <a:bodyPr/>
          <a:lstStyle/>
          <a:p>
            <a:endParaRPr lang="en-US" dirty="0"/>
          </a:p>
        </p:txBody>
      </p:sp>
      <p:sp>
        <p:nvSpPr>
          <p:cNvPr id="6" name="Title 1">
            <a:extLst>
              <a:ext uri="{FF2B5EF4-FFF2-40B4-BE49-F238E27FC236}">
                <a16:creationId xmlns:a16="http://schemas.microsoft.com/office/drawing/2014/main" id="{422CAD7D-08FD-6869-C6F4-124E062E85D0}"/>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THURSDAY</a:t>
            </a:r>
          </a:p>
        </p:txBody>
      </p:sp>
      <p:sp>
        <p:nvSpPr>
          <p:cNvPr id="2" name="Footer Placeholder 1">
            <a:extLst>
              <a:ext uri="{FF2B5EF4-FFF2-40B4-BE49-F238E27FC236}">
                <a16:creationId xmlns:a16="http://schemas.microsoft.com/office/drawing/2014/main" id="{29040C43-9329-EF6B-5DB1-E800A31A2415}"/>
              </a:ext>
            </a:extLst>
          </p:cNvPr>
          <p:cNvSpPr>
            <a:spLocks noGrp="1"/>
          </p:cNvSpPr>
          <p:nvPr>
            <p:ph type="ftr" sz="quarter" idx="11"/>
          </p:nvPr>
        </p:nvSpPr>
        <p:spPr/>
        <p:txBody>
          <a:bodyPr/>
          <a:lstStyle/>
          <a:p>
            <a:r>
              <a:rPr lang="en-US" dirty="0"/>
              <a:t>©Clairmont Press, Inc. </a:t>
            </a:r>
          </a:p>
        </p:txBody>
      </p:sp>
      <p:pic>
        <p:nvPicPr>
          <p:cNvPr id="5" name="Content Placeholder 4" descr="A map of the united states&#10;&#10;AI-generated content may be incorrect.">
            <a:extLst>
              <a:ext uri="{FF2B5EF4-FFF2-40B4-BE49-F238E27FC236}">
                <a16:creationId xmlns:a16="http://schemas.microsoft.com/office/drawing/2014/main" id="{E8F416FE-3823-241E-5C46-82856DA4C779}"/>
              </a:ext>
            </a:extLst>
          </p:cNvPr>
          <p:cNvPicPr>
            <a:picLocks noChangeAspect="1"/>
          </p:cNvPicPr>
          <p:nvPr/>
        </p:nvPicPr>
        <p:blipFill>
          <a:blip r:embed="rId4"/>
          <a:srcRect t="7541" b="16719"/>
          <a:stretch>
            <a:fillRect/>
          </a:stretch>
        </p:blipFill>
        <p:spPr>
          <a:xfrm>
            <a:off x="2554057" y="0"/>
            <a:ext cx="9637943" cy="5702710"/>
          </a:xfrm>
          <a:prstGeom prst="rect">
            <a:avLst/>
          </a:prstGeom>
          <a:ln w="3175">
            <a:solidFill>
              <a:schemeClr val="accent1"/>
            </a:solidFill>
          </a:ln>
        </p:spPr>
      </p:pic>
    </p:spTree>
    <p:extLst>
      <p:ext uri="{BB962C8B-B14F-4D97-AF65-F5344CB8AC3E}">
        <p14:creationId xmlns:p14="http://schemas.microsoft.com/office/powerpoint/2010/main" val="9798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F0B99-CB22-AACC-654A-EDB042980BD8}"/>
              </a:ext>
            </a:extLst>
          </p:cNvPr>
          <p:cNvSpPr>
            <a:spLocks noGrp="1"/>
          </p:cNvSpPr>
          <p:nvPr>
            <p:ph sz="half" idx="1"/>
          </p:nvPr>
        </p:nvSpPr>
        <p:spPr>
          <a:xfrm>
            <a:off x="0" y="1416937"/>
            <a:ext cx="2554057" cy="4024125"/>
          </a:xfrm>
        </p:spPr>
        <p:txBody>
          <a:bodyPr>
            <a:normAutofit lnSpcReduction="10000"/>
          </a:bodyPr>
          <a:lstStyle/>
          <a:p>
            <a:r>
              <a:rPr lang="en-US" b="1" dirty="0"/>
              <a:t>If a person were to fly due south from Charleston, WV, to Cuba, what states would they fly over? </a:t>
            </a:r>
          </a:p>
          <a:p>
            <a:r>
              <a:rPr lang="en-US" b="1" dirty="0"/>
              <a:t>In which general direction is El Paso, TX, from Charleston, WV?</a:t>
            </a:r>
          </a:p>
        </p:txBody>
      </p:sp>
      <p:sp>
        <p:nvSpPr>
          <p:cNvPr id="4" name="Content Placeholder 3">
            <a:extLst>
              <a:ext uri="{FF2B5EF4-FFF2-40B4-BE49-F238E27FC236}">
                <a16:creationId xmlns:a16="http://schemas.microsoft.com/office/drawing/2014/main" id="{6689AEBB-ABF4-A727-D20C-86A1B4B290FE}"/>
              </a:ext>
            </a:extLst>
          </p:cNvPr>
          <p:cNvSpPr>
            <a:spLocks noGrp="1"/>
          </p:cNvSpPr>
          <p:nvPr>
            <p:ph sz="half" idx="2"/>
          </p:nvPr>
        </p:nvSpPr>
        <p:spPr/>
        <p:txBody>
          <a:bodyPr>
            <a:normAutofit lnSpcReduction="10000"/>
          </a:bodyPr>
          <a:lstStyle/>
          <a:p>
            <a:endParaRPr lang="en-US" dirty="0"/>
          </a:p>
        </p:txBody>
      </p:sp>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pic>
        <p:nvPicPr>
          <p:cNvPr id="5" name="Content Placeholder 4" descr="A map of the united states&#10;&#10;AI-generated content may be incorrect.">
            <a:extLst>
              <a:ext uri="{FF2B5EF4-FFF2-40B4-BE49-F238E27FC236}">
                <a16:creationId xmlns:a16="http://schemas.microsoft.com/office/drawing/2014/main" id="{3577AFBD-A931-9FBF-EF7E-4C42C6CA09B2}"/>
              </a:ext>
            </a:extLst>
          </p:cNvPr>
          <p:cNvPicPr>
            <a:picLocks noChangeAspect="1"/>
          </p:cNvPicPr>
          <p:nvPr/>
        </p:nvPicPr>
        <p:blipFill>
          <a:blip r:embed="rId4"/>
          <a:srcRect t="7541" b="16719"/>
          <a:stretch>
            <a:fillRect/>
          </a:stretch>
        </p:blipFill>
        <p:spPr>
          <a:xfrm>
            <a:off x="2554057" y="0"/>
            <a:ext cx="9637943" cy="5702710"/>
          </a:xfrm>
          <a:prstGeom prst="rect">
            <a:avLst/>
          </a:prstGeom>
          <a:ln w="3175">
            <a:solidFill>
              <a:schemeClr val="accent1"/>
            </a:solidFill>
          </a:ln>
        </p:spPr>
      </p:pic>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1236</TotalTime>
  <Words>740</Words>
  <Application>Microsoft Macintosh PowerPoint</Application>
  <PresentationFormat>Widescreen</PresentationFormat>
  <Paragraphs>61</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Arial</vt:lpstr>
      <vt:lpstr>Avenir Light</vt:lpstr>
      <vt:lpstr>Century Gothic</vt:lpstr>
      <vt:lpstr>Vapor Trail</vt:lpstr>
      <vt:lpstr>Smart Skills</vt:lpstr>
      <vt:lpstr>Monday</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18</cp:revision>
  <dcterms:created xsi:type="dcterms:W3CDTF">2025-06-26T12:29:05Z</dcterms:created>
  <dcterms:modified xsi:type="dcterms:W3CDTF">2025-06-29T23:08:10Z</dcterms:modified>
  <cp:category/>
</cp:coreProperties>
</file>