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50" r:id="rId1"/>
  </p:sldMasterIdLst>
  <p:notesMasterIdLst>
    <p:notesMasterId r:id="rId9"/>
  </p:notesMasterIdLst>
  <p:sldIdLst>
    <p:sldId id="256" r:id="rId2"/>
    <p:sldId id="259" r:id="rId3"/>
    <p:sldId id="260" r:id="rId4"/>
    <p:sldId id="261" r:id="rId5"/>
    <p:sldId id="262" r:id="rId6"/>
    <p:sldId id="263" r:id="rId7"/>
    <p:sldId id="258" r:id="rId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837"/>
    <p:restoredTop sz="82848"/>
  </p:normalViewPr>
  <p:slideViewPr>
    <p:cSldViewPr snapToGrid="0">
      <p:cViewPr varScale="1">
        <p:scale>
          <a:sx n="140" d="100"/>
          <a:sy n="140" d="100"/>
        </p:scale>
        <p:origin x="1072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737DAB-597A-6245-AD4E-5232EF7B64E3}" type="datetimeFigureOut">
              <a:rPr lang="en-US" smtClean="0"/>
              <a:t>7/1/25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E24A4BA-6F3C-DE41-BD2B-44EE0949FA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192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See the Smart Skills directions on the Teacher Tech Website for </a:t>
            </a:r>
            <a:r>
              <a:rPr lang="en-US" i="1" dirty="0"/>
              <a:t>West Virginia: Our Beautiful Home</a:t>
            </a:r>
            <a:r>
              <a:rPr lang="en-US" i="0" dirty="0"/>
              <a:t> for teaching suggestions. </a:t>
            </a:r>
          </a:p>
          <a:p>
            <a:endParaRPr lang="en-US" i="0" dirty="0"/>
          </a:p>
          <a:p>
            <a:r>
              <a:rPr lang="en-US" dirty="0"/>
              <a:t>Teacher notes and answers will display in this space.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155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Answers will vary. Discuss only observations.</a:t>
            </a:r>
          </a:p>
          <a:p>
            <a:endParaRPr lang="en-US" b="0" i="0" u="none" strike="noStrike" dirty="0">
              <a:solidFill>
                <a:srgbClr val="202124"/>
              </a:solidFill>
              <a:effectLst/>
              <a:latin typeface="arial" panose="020B0604020202020204" pitchFamily="34" charset="0"/>
            </a:endParaRPr>
          </a:p>
          <a:p>
            <a:r>
              <a:rPr lang="en-US" b="0" i="0" u="none" strike="noStrike" dirty="0">
                <a:solidFill>
                  <a:srgbClr val="202124"/>
                </a:solidFill>
                <a:effectLst/>
                <a:latin typeface="arial" panose="020B0604020202020204" pitchFamily="34" charset="0"/>
              </a:rPr>
              <a:t>TEACHER’S NOTE: This photograph is from 1908 and has been colorized. The three boys worked in a coal mine in Gary, West Virginia.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8986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Answers will vary.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1200" dirty="0">
                <a:latin typeface="Trebuchet MS" pitchFamily="34" charset="0"/>
                <a:ea typeface="Trebuchet MS" pitchFamily="34" charset="0"/>
                <a:cs typeface="Trebuchet MS" pitchFamily="34" charset="0"/>
              </a:rPr>
              <a:t>During the class discussion, encourage students to explain their thinking regarding an object’s purpose.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8982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Answers will vary. The location is a coal mine in West Virginia. Students should use evidence from the image to support their thinking, even if their current guess about the location is incorrect.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665579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Answers will vary, but some students may have an idea that the boys are a part of the labor force for the mine.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1119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0" i="0" u="none" strike="noStrike" dirty="0">
                <a:solidFill>
                  <a:srgbClr val="5C5C5C"/>
                </a:solidFill>
                <a:effectLst/>
                <a:latin typeface="Georgia Pro" panose="020F0502020204030204" pitchFamily="34" charset="0"/>
              </a:rPr>
              <a:t>Answers will vary. It is possible that Hines sought to draw attention to the issue of child labor in the early 20th century.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0987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E24A4BA-6F3C-DE41-BD2B-44EE0949FA88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34033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E2DBC60F-F21C-6B41-9401-FA27236B0017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808D26F-4A15-7A3B-29F5-DF8B46497BE0}"/>
              </a:ext>
            </a:extLst>
          </p:cNvPr>
          <p:cNvSpPr txBox="1"/>
          <p:nvPr userDrawn="1"/>
        </p:nvSpPr>
        <p:spPr>
          <a:xfrm>
            <a:off x="200278" y="6488668"/>
            <a:ext cx="6097348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00" b="1" dirty="0"/>
              <a:t> </a:t>
            </a:r>
            <a:r>
              <a:rPr lang="en-US" sz="1000" b="1" dirty="0">
                <a:solidFill>
                  <a:schemeClr val="bg1"/>
                </a:solidFill>
              </a:rPr>
              <a:t>©Clairmont Press, Inc. </a:t>
            </a:r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1675251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69289-1BA7-424F-B9C5-7D0862685863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A flag with a blue border&#10;&#10;AI-generated content may be incorrect.">
            <a:extLst>
              <a:ext uri="{FF2B5EF4-FFF2-40B4-BE49-F238E27FC236}">
                <a16:creationId xmlns:a16="http://schemas.microsoft.com/office/drawing/2014/main" id="{058634D9-9F6F-7B07-5DCE-5DC6FD84D9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072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alphaModFix amt="28292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6D4BF-E760-AB47-B626-07C36D0A0C06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 descr="A flag with a blue border&#10;&#10;AI-generated content may be incorrect.">
            <a:extLst>
              <a:ext uri="{FF2B5EF4-FFF2-40B4-BE49-F238E27FC236}">
                <a16:creationId xmlns:a16="http://schemas.microsoft.com/office/drawing/2014/main" id="{1149CCA8-C5E8-78A9-C8A7-B23751CB959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5800" y="6099958"/>
            <a:ext cx="608495" cy="320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52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3-HD-TOP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B58A28-C61A-D040-9DF4-D6019F7DEB6C}" type="datetime1">
              <a:rPr lang="en-US" smtClean="0"/>
              <a:t>7/1/25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b="1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©Clairmont Press, Inc.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6C402E-B1C0-B342-B143-8B01E77D07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99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4" r:id="rId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0C864-B288-0E05-F3C9-A099EA91730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ctrTitle"/>
          </p:nvPr>
        </p:nvSpPr>
        <p:spPr>
          <a:xfrm>
            <a:off x="2743200" y="2482337"/>
            <a:ext cx="9448800" cy="1033582"/>
          </a:xfrm>
        </p:spPr>
        <p:txBody>
          <a:bodyPr/>
          <a:lstStyle/>
          <a:p>
            <a:pPr algn="r"/>
            <a:r>
              <a:rPr lang="en-US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Smart Skills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9B5F76E-4E17-C190-779E-E0D19810A16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>
            <p:ph type="subTitle" idx="1"/>
          </p:nvPr>
        </p:nvSpPr>
        <p:spPr>
          <a:xfrm>
            <a:off x="2743200" y="3429000"/>
            <a:ext cx="9448800" cy="1310502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Week</a:t>
            </a:r>
            <a:r>
              <a:rPr lang="en-US" sz="3200" b="1" dirty="0">
                <a:solidFill>
                  <a:schemeClr val="bg1"/>
                </a:solidFill>
              </a:rPr>
              <a:t> 28</a:t>
            </a:r>
          </a:p>
          <a:p>
            <a:pPr algn="r"/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Art &amp; Artifacts 6:</a:t>
            </a:r>
            <a:b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</a:br>
            <a:r>
              <a:rPr lang="en-US" sz="3200" b="1" dirty="0">
                <a:ln>
                  <a:solidFill>
                    <a:schemeClr val="accent1"/>
                  </a:solidFill>
                </a:ln>
                <a:solidFill>
                  <a:schemeClr val="bg1"/>
                </a:solidFill>
              </a:rPr>
              <a:t> 1908 Photograph</a:t>
            </a:r>
          </a:p>
        </p:txBody>
      </p:sp>
      <p:pic>
        <p:nvPicPr>
          <p:cNvPr id="4" name="Picture 3" descr="A close up of a sign&#10;&#10;AI-generated content may be incorrect.">
            <a:extLst>
              <a:ext uri="{FF2B5EF4-FFF2-40B4-BE49-F238E27FC236}">
                <a16:creationId xmlns:a16="http://schemas.microsoft.com/office/drawing/2014/main" id="{6ECD03C3-5A26-9CE1-0706-BFACA9C02DD7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39971" y="0"/>
            <a:ext cx="3857126" cy="995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389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0B7E2-CF97-D03E-756C-ABFFD3B684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" y="139533"/>
            <a:ext cx="2316480" cy="378627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Monday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82DF1BF-566B-FBA2-B902-12BF21B6EE4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017520" cy="4024125"/>
          </a:xfrm>
        </p:spPr>
        <p:txBody>
          <a:bodyPr/>
          <a:lstStyle/>
          <a:p>
            <a:r>
              <a:rPr lang="en-US" b="1" dirty="0"/>
              <a:t>Study the picture. What do you notice? Record observations only.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AC1E49E-FC28-2FD9-7517-04B2DE897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E29FC23-8623-CEE9-6C6A-912DA4E60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96" y="137030"/>
            <a:ext cx="8841897" cy="61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21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9BFAB5-C820-CFB4-92AF-12EC727591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8CC8D-5BCB-C137-2BCB-847C9D98FC8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127248" cy="4024125"/>
          </a:xfrm>
        </p:spPr>
        <p:txBody>
          <a:bodyPr/>
          <a:lstStyle/>
          <a:p>
            <a:r>
              <a:rPr lang="en-US" b="1" dirty="0"/>
              <a:t>What objects do you notice? </a:t>
            </a:r>
          </a:p>
          <a:p>
            <a:r>
              <a:rPr lang="en-US" b="1" dirty="0"/>
              <a:t>What might be their purpose? </a:t>
            </a:r>
          </a:p>
          <a:p>
            <a:endParaRPr lang="en-US" b="1" dirty="0"/>
          </a:p>
          <a:p>
            <a:endParaRPr lang="en-US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F79B6C73-1AE5-2602-3DA8-BA06122FE61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TUESDAY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8F4EFF82-E630-E480-0C64-BC5CF3F367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AC2975-4985-29D4-BF51-5ADE06795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97" y="137030"/>
            <a:ext cx="8841897" cy="61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496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CDA3423-C308-3424-3FEF-EFCD68F2DE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198DA5-68BF-CBC2-8C1B-899FDF85CB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209197" cy="4024125"/>
          </a:xfrm>
        </p:spPr>
        <p:txBody>
          <a:bodyPr/>
          <a:lstStyle/>
          <a:p>
            <a:r>
              <a:rPr lang="en-US" b="1" dirty="0"/>
              <a:t>Where do you think this photograph was taken? </a:t>
            </a:r>
          </a:p>
          <a:p>
            <a:r>
              <a:rPr lang="en-US" b="1" dirty="0"/>
              <a:t>What evidence do you have to support your thinking?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CB370504-26AF-7234-9434-484C1DC66638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WEDNESDAY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AC2D503-7E5C-4308-22B5-D6F508BB1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8742C4-284D-CE5E-5E39-A19B95C5A6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97" y="137030"/>
            <a:ext cx="8841897" cy="61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406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A26F67C-BEDE-F2DF-9F6A-3D7AE0CFDD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B7DFF6-FB3F-9999-E5A4-AC9CC14A9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16937"/>
            <a:ext cx="3209197" cy="4024125"/>
          </a:xfrm>
        </p:spPr>
        <p:txBody>
          <a:bodyPr/>
          <a:lstStyle/>
          <a:p>
            <a:r>
              <a:rPr lang="en-US" b="1" dirty="0"/>
              <a:t>Why do you think these boys are in this location? Explain your thinking. </a:t>
            </a:r>
          </a:p>
          <a:p>
            <a:endParaRPr lang="en-US" b="1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422CAD7D-08FD-6869-C6F4-124E062E85D0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THURSDAY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29040C43-9329-EF6B-5DB1-E800A31A24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0DCF9E-BE0D-6421-788E-6201BBD3C1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97" y="137030"/>
            <a:ext cx="8841897" cy="61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9847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 amt="29389"/>
          </a:blip>
          <a:tile tx="0" ty="0" sx="100000" sy="100000" flip="none" algn="tl"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0AD7E1-CA8A-067D-0766-D1900035F2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5F0B99-CB22-AACC-654A-EDB042980B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0" y="1481710"/>
            <a:ext cx="3209197" cy="4024125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The photographer, Lewis Wickes Hine, took this photo in 1908. </a:t>
            </a:r>
          </a:p>
          <a:p>
            <a:r>
              <a:rPr lang="en-US" b="1" dirty="0"/>
              <a:t>What might have drawn him to these boys in this place? 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E7516C2-7794-6CA8-8ECC-9CD02110C8C5}"/>
              </a:ext>
            </a:extLst>
          </p:cNvPr>
          <p:cNvSpPr txBox="1">
            <a:spLocks/>
          </p:cNvSpPr>
          <p:nvPr/>
        </p:nvSpPr>
        <p:spPr>
          <a:xfrm>
            <a:off x="76200" y="139533"/>
            <a:ext cx="3745992" cy="4997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b="1" dirty="0"/>
              <a:t>FRIDAY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1F6E996C-2D9F-C12C-54AA-45290DCABA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©Clairmont Press, Inc.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849681-F1C4-7B70-9BEC-EEE847F09F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197" y="201803"/>
            <a:ext cx="8841897" cy="61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257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2B5F551-EAAA-B872-683C-6B7A8FEFC36E}"/>
              </a:ext>
            </a:extLst>
          </p:cNvPr>
          <p:cNvSpPr txBox="1"/>
          <p:nvPr/>
        </p:nvSpPr>
        <p:spPr>
          <a:xfrm>
            <a:off x="8291549" y="6020300"/>
            <a:ext cx="39004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venir Light" panose="020B0402020203020204" pitchFamily="34" charset="77"/>
              </a:rPr>
              <a:t>Image credits: Title slide, West Virginia State Capitol, Charleston, WV, ©Shutterstock; End slide, Williams River Valley Overlook, Black Mountain, Monongahela National Forest, West Virginia, ©Shutterstock.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DEA308A-644B-6CDE-6972-DD967FFFCC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©Clairmont Press, Inc. </a:t>
            </a:r>
          </a:p>
        </p:txBody>
      </p:sp>
    </p:spTree>
    <p:extLst>
      <p:ext uri="{BB962C8B-B14F-4D97-AF65-F5344CB8AC3E}">
        <p14:creationId xmlns:p14="http://schemas.microsoft.com/office/powerpoint/2010/main" val="3116261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Vapor Trail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C4220D"/>
      </a:accent1>
      <a:accent2>
        <a:srgbClr val="EB7712"/>
      </a:accent2>
      <a:accent3>
        <a:srgbClr val="ECBD31"/>
      </a:accent3>
      <a:accent4>
        <a:srgbClr val="92CE4A"/>
      </a:accent4>
      <a:accent5>
        <a:srgbClr val="50CFB4"/>
      </a:accent5>
      <a:accent6>
        <a:srgbClr val="0D8EC5"/>
      </a:accent6>
      <a:hlink>
        <a:srgbClr val="EA5A0C"/>
      </a:hlink>
      <a:folHlink>
        <a:srgbClr val="F09D3A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FE1EB5C7-81A8-4CBA-AE6E-B3BF73DC38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872</TotalTime>
  <Words>357</Words>
  <Application>Microsoft Macintosh PowerPoint</Application>
  <PresentationFormat>Widescreen</PresentationFormat>
  <Paragraphs>41</Paragraphs>
  <Slides>7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5" baseType="lpstr">
      <vt:lpstr>Aptos</vt:lpstr>
      <vt:lpstr>Arial</vt:lpstr>
      <vt:lpstr>Arial</vt:lpstr>
      <vt:lpstr>Avenir Light</vt:lpstr>
      <vt:lpstr>Century Gothic</vt:lpstr>
      <vt:lpstr>Georgia Pro</vt:lpstr>
      <vt:lpstr>Trebuchet MS</vt:lpstr>
      <vt:lpstr>Vapor Trail</vt:lpstr>
      <vt:lpstr>Smart Skills</vt:lpstr>
      <vt:lpstr>Monday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>(c)2025 Clairmont Press, Inc 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Smart Skills </dc:title>
  <dc:subject>West Virginia: Our Beautiful Home </dc:subject>
  <dc:creator/>
  <cp:keywords/>
  <dc:description/>
  <cp:lastModifiedBy>Emmett Mullins</cp:lastModifiedBy>
  <cp:revision>13</cp:revision>
  <dcterms:created xsi:type="dcterms:W3CDTF">2025-06-26T12:29:05Z</dcterms:created>
  <dcterms:modified xsi:type="dcterms:W3CDTF">2025-07-01T18:52:17Z</dcterms:modified>
  <cp:category/>
</cp:coreProperties>
</file>