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50" r:id="rId1"/>
  </p:sldMasterIdLst>
  <p:notesMasterIdLst>
    <p:notesMasterId r:id="rId9"/>
  </p:notesMasterIdLst>
  <p:sldIdLst>
    <p:sldId id="256" r:id="rId2"/>
    <p:sldId id="259" r:id="rId3"/>
    <p:sldId id="260" r:id="rId4"/>
    <p:sldId id="261" r:id="rId5"/>
    <p:sldId id="262" r:id="rId6"/>
    <p:sldId id="263" r:id="rId7"/>
    <p:sldId id="258" r:id="rId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8840"/>
    <p:restoredTop sz="82854"/>
  </p:normalViewPr>
  <p:slideViewPr>
    <p:cSldViewPr snapToGrid="0">
      <p:cViewPr varScale="1">
        <p:scale>
          <a:sx n="131" d="100"/>
          <a:sy n="131" d="100"/>
        </p:scale>
        <p:origin x="536" y="176"/>
      </p:cViewPr>
      <p:guideLst/>
    </p:cSldViewPr>
  </p:slideViewPr>
  <p:notesTextViewPr>
    <p:cViewPr>
      <p:scale>
        <a:sx n="1" d="1"/>
        <a:sy n="1" d="1"/>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B737DAB-597A-6245-AD4E-5232EF7B64E3}" type="datetimeFigureOut">
              <a:rPr lang="en-US" smtClean="0"/>
              <a:t>7/3/25</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E24A4BA-6F3C-DE41-BD2B-44EE0949FA88}" type="slidenum">
              <a:rPr lang="en-US" smtClean="0"/>
              <a:t>‹#›</a:t>
            </a:fld>
            <a:endParaRPr lang="en-US" dirty="0"/>
          </a:p>
        </p:txBody>
      </p:sp>
    </p:spTree>
    <p:extLst>
      <p:ext uri="{BB962C8B-B14F-4D97-AF65-F5344CB8AC3E}">
        <p14:creationId xmlns:p14="http://schemas.microsoft.com/office/powerpoint/2010/main" val="1419192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See the Smart Skills directions on the Teacher Tech Website for </a:t>
            </a:r>
            <a:r>
              <a:rPr lang="en-US" i="1" dirty="0"/>
              <a:t>West Virginia: Our Beautiful Home</a:t>
            </a:r>
            <a:r>
              <a:rPr lang="en-US" i="0" dirty="0"/>
              <a:t> for teaching suggestions. </a:t>
            </a:r>
          </a:p>
          <a:p>
            <a:endParaRPr lang="en-US" i="0" dirty="0"/>
          </a:p>
          <a:p>
            <a:r>
              <a:rPr lang="en-US" dirty="0"/>
              <a:t>Teacher notes and answers will display in this space. </a:t>
            </a:r>
          </a:p>
        </p:txBody>
      </p:sp>
      <p:sp>
        <p:nvSpPr>
          <p:cNvPr id="4" name="Slide Number Placeholder 3"/>
          <p:cNvSpPr>
            <a:spLocks noGrp="1"/>
          </p:cNvSpPr>
          <p:nvPr>
            <p:ph type="sldNum" sz="quarter" idx="5"/>
          </p:nvPr>
        </p:nvSpPr>
        <p:spPr/>
        <p:txBody>
          <a:bodyPr/>
          <a:lstStyle/>
          <a:p>
            <a:fld id="{BE24A4BA-6F3C-DE41-BD2B-44EE0949FA88}" type="slidenum">
              <a:rPr lang="en-US" smtClean="0"/>
              <a:t>1</a:t>
            </a:fld>
            <a:endParaRPr lang="en-US" dirty="0"/>
          </a:p>
        </p:txBody>
      </p:sp>
    </p:spTree>
    <p:extLst>
      <p:ext uri="{BB962C8B-B14F-4D97-AF65-F5344CB8AC3E}">
        <p14:creationId xmlns:p14="http://schemas.microsoft.com/office/powerpoint/2010/main" val="23681555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Answers will vary. Discuss observations as a class.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TEACHER NOTE: </a:t>
            </a:r>
            <a:r>
              <a:rPr lang="en-US" sz="1200" kern="1200" dirty="0">
                <a:solidFill>
                  <a:schemeClr val="tx1"/>
                </a:solidFill>
                <a:effectLst/>
                <a:latin typeface="+mn-lt"/>
                <a:ea typeface="+mn-ea"/>
                <a:cs typeface="+mn-cs"/>
              </a:rPr>
              <a:t>This opener lets students view the image without a specific question to answer. A one- or two-minute silent study helps students notice details they might miss otherwise. Discuss responses as a group, and let students physically point out their findings on the projection to ensure all students see the details being discussed. </a:t>
            </a:r>
          </a:p>
          <a:p>
            <a:endParaRPr lang="en-US" dirty="0"/>
          </a:p>
        </p:txBody>
      </p:sp>
      <p:sp>
        <p:nvSpPr>
          <p:cNvPr id="4" name="Slide Number Placeholder 3"/>
          <p:cNvSpPr>
            <a:spLocks noGrp="1"/>
          </p:cNvSpPr>
          <p:nvPr>
            <p:ph type="sldNum" sz="quarter" idx="5"/>
          </p:nvPr>
        </p:nvSpPr>
        <p:spPr/>
        <p:txBody>
          <a:bodyPr/>
          <a:lstStyle/>
          <a:p>
            <a:fld id="{BE24A4BA-6F3C-DE41-BD2B-44EE0949FA88}" type="slidenum">
              <a:rPr lang="en-US" smtClean="0"/>
              <a:t>2</a:t>
            </a:fld>
            <a:endParaRPr lang="en-US" dirty="0"/>
          </a:p>
        </p:txBody>
      </p:sp>
    </p:spTree>
    <p:extLst>
      <p:ext uri="{BB962C8B-B14F-4D97-AF65-F5344CB8AC3E}">
        <p14:creationId xmlns:p14="http://schemas.microsoft.com/office/powerpoint/2010/main" val="10669210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Answers will vary. </a:t>
            </a:r>
          </a:p>
          <a:p>
            <a:endParaRPr lang="en-US" dirty="0"/>
          </a:p>
          <a:p>
            <a:endParaRPr lang="en-US" dirty="0"/>
          </a:p>
        </p:txBody>
      </p:sp>
      <p:sp>
        <p:nvSpPr>
          <p:cNvPr id="4" name="Slide Number Placeholder 3"/>
          <p:cNvSpPr>
            <a:spLocks noGrp="1"/>
          </p:cNvSpPr>
          <p:nvPr>
            <p:ph type="sldNum" sz="quarter" idx="5"/>
          </p:nvPr>
        </p:nvSpPr>
        <p:spPr/>
        <p:txBody>
          <a:bodyPr/>
          <a:lstStyle/>
          <a:p>
            <a:fld id="{BE24A4BA-6F3C-DE41-BD2B-44EE0949FA88}" type="slidenum">
              <a:rPr lang="en-US" smtClean="0"/>
              <a:t>3</a:t>
            </a:fld>
            <a:endParaRPr lang="en-US" dirty="0"/>
          </a:p>
        </p:txBody>
      </p:sp>
    </p:spTree>
    <p:extLst>
      <p:ext uri="{BB962C8B-B14F-4D97-AF65-F5344CB8AC3E}">
        <p14:creationId xmlns:p14="http://schemas.microsoft.com/office/powerpoint/2010/main" val="40703445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three dots show that the words are a part of a longer sentence. In this case, the nursery rhyme “Mary Had a Little Lamb.” The lamb is named ”Segregation” and the Supreme Court is removing it from the Public School. The Dixie children are shown as unhappy to see it leave. </a:t>
            </a:r>
          </a:p>
          <a:p>
            <a:endParaRPr lang="en-US" dirty="0"/>
          </a:p>
          <a:p>
            <a:r>
              <a:rPr lang="en-US" dirty="0"/>
              <a:t>TEACHER NOTE: The first stanza of the 1830 nursery rhyme contains the lines, “</a:t>
            </a:r>
            <a:r>
              <a:rPr lang="en-US" b="0" i="0" u="none" strike="noStrike" dirty="0">
                <a:solidFill>
                  <a:srgbClr val="202122"/>
                </a:solidFill>
                <a:effectLst/>
                <a:latin typeface="Arial" panose="020B0604020202020204" pitchFamily="34" charset="0"/>
              </a:rPr>
              <a:t>He (Mary’s lamb) followed her to school one day, That was against the rule.”  </a:t>
            </a:r>
          </a:p>
          <a:p>
            <a:endParaRPr lang="en-US" b="0" i="0" u="none" strike="noStrike" dirty="0">
              <a:solidFill>
                <a:srgbClr val="202122"/>
              </a:solidFill>
              <a:effectLst/>
              <a:latin typeface="Arial" panose="020B0604020202020204" pitchFamily="34" charset="0"/>
            </a:endParaRPr>
          </a:p>
          <a:p>
            <a:r>
              <a:rPr lang="en-US" b="0" i="0" u="none" strike="noStrike" dirty="0">
                <a:solidFill>
                  <a:srgbClr val="202122"/>
                </a:solidFill>
                <a:effectLst/>
                <a:latin typeface="Arial" panose="020B0604020202020204" pitchFamily="34" charset="0"/>
              </a:rPr>
              <a:t>Some students may not be familiar with the nursery rhyme. This presents one of the challenges for political cartoonists, because their representations rely on background knowledge that the viewer might not have. Here is the first stanza of the nursery rhyme. </a:t>
            </a:r>
          </a:p>
          <a:p>
            <a:endParaRPr lang="en-US" b="0" i="0" u="none" strike="noStrike" dirty="0">
              <a:solidFill>
                <a:srgbClr val="202122"/>
              </a:solidFill>
              <a:effectLst/>
              <a:latin typeface="Arial" panose="020B0604020202020204" pitchFamily="34" charset="0"/>
            </a:endParaRPr>
          </a:p>
          <a:p>
            <a:r>
              <a:rPr lang="en-US" sz="1200" b="1" i="0" u="none" strike="noStrike" kern="1200" dirty="0">
                <a:solidFill>
                  <a:schemeClr val="tx1"/>
                </a:solidFill>
                <a:effectLst/>
                <a:latin typeface="+mn-lt"/>
                <a:ea typeface="+mn-ea"/>
                <a:cs typeface="+mn-cs"/>
              </a:rPr>
              <a:t>MARY’S LAMB</a:t>
            </a:r>
            <a:br>
              <a:rPr lang="en-US" dirty="0"/>
            </a:br>
            <a:r>
              <a:rPr lang="en-US" sz="1200" b="0" i="0" u="none" strike="noStrike" kern="1200" dirty="0">
                <a:solidFill>
                  <a:schemeClr val="tx1"/>
                </a:solidFill>
                <a:effectLst/>
                <a:latin typeface="+mn-lt"/>
                <a:ea typeface="+mn-ea"/>
                <a:cs typeface="+mn-cs"/>
              </a:rPr>
              <a:t>Mary had a little lamb,</a:t>
            </a:r>
            <a:br>
              <a:rPr lang="en-US" dirty="0"/>
            </a:br>
            <a:r>
              <a:rPr lang="en-US" sz="1200" b="0" i="0" u="none" strike="noStrike" kern="1200" dirty="0">
                <a:solidFill>
                  <a:schemeClr val="tx1"/>
                </a:solidFill>
                <a:effectLst/>
                <a:latin typeface="+mn-lt"/>
                <a:ea typeface="+mn-ea"/>
                <a:cs typeface="+mn-cs"/>
              </a:rPr>
              <a:t>   Its fleece was white as snow.</a:t>
            </a:r>
            <a:br>
              <a:rPr lang="en-US" dirty="0"/>
            </a:br>
            <a:r>
              <a:rPr lang="en-US" sz="1200" b="0" i="0" u="none" strike="noStrike" kern="1200" dirty="0">
                <a:solidFill>
                  <a:schemeClr val="tx1"/>
                </a:solidFill>
                <a:effectLst/>
                <a:latin typeface="+mn-lt"/>
                <a:ea typeface="+mn-ea"/>
                <a:cs typeface="+mn-cs"/>
              </a:rPr>
              <a:t>And everywhere that Mary went,</a:t>
            </a:r>
            <a:br>
              <a:rPr lang="en-US" dirty="0"/>
            </a:br>
            <a:r>
              <a:rPr lang="en-US" sz="1200" b="0" i="0" u="none" strike="noStrike" kern="1200" dirty="0">
                <a:solidFill>
                  <a:schemeClr val="tx1"/>
                </a:solidFill>
                <a:effectLst/>
                <a:latin typeface="+mn-lt"/>
                <a:ea typeface="+mn-ea"/>
                <a:cs typeface="+mn-cs"/>
              </a:rPr>
              <a:t>   The lamb was sure to go.</a:t>
            </a:r>
            <a:br>
              <a:rPr lang="en-US" dirty="0"/>
            </a:br>
            <a:r>
              <a:rPr lang="en-US" sz="1200" b="0" i="0" u="none" strike="noStrike" kern="1200" dirty="0">
                <a:solidFill>
                  <a:schemeClr val="tx1"/>
                </a:solidFill>
                <a:effectLst/>
                <a:latin typeface="+mn-lt"/>
                <a:ea typeface="+mn-ea"/>
                <a:cs typeface="+mn-cs"/>
              </a:rPr>
              <a:t>He followed her to school one day,</a:t>
            </a:r>
            <a:br>
              <a:rPr lang="en-US" dirty="0"/>
            </a:br>
            <a:r>
              <a:rPr lang="en-US" sz="1200" b="0" i="0" u="none" strike="noStrike" kern="1200" dirty="0">
                <a:solidFill>
                  <a:schemeClr val="tx1"/>
                </a:solidFill>
                <a:effectLst/>
                <a:latin typeface="+mn-lt"/>
                <a:ea typeface="+mn-ea"/>
                <a:cs typeface="+mn-cs"/>
              </a:rPr>
              <a:t>   That was against the rule.</a:t>
            </a:r>
            <a:br>
              <a:rPr lang="en-US" dirty="0"/>
            </a:br>
            <a:r>
              <a:rPr lang="en-US" sz="1200" b="0" i="0" u="none" strike="noStrike" kern="1200" dirty="0">
                <a:solidFill>
                  <a:schemeClr val="tx1"/>
                </a:solidFill>
                <a:effectLst/>
                <a:latin typeface="+mn-lt"/>
                <a:ea typeface="+mn-ea"/>
                <a:cs typeface="+mn-cs"/>
              </a:rPr>
              <a:t>It made the children laugh and play</a:t>
            </a:r>
            <a:br>
              <a:rPr lang="en-US" dirty="0"/>
            </a:br>
            <a:r>
              <a:rPr lang="en-US" sz="1200" b="0" i="0" u="none" strike="noStrike" kern="1200" dirty="0">
                <a:solidFill>
                  <a:schemeClr val="tx1"/>
                </a:solidFill>
                <a:effectLst/>
                <a:latin typeface="+mn-lt"/>
                <a:ea typeface="+mn-ea"/>
                <a:cs typeface="+mn-cs"/>
              </a:rPr>
              <a:t>   To see a lamb at school.</a:t>
            </a:r>
            <a:endParaRPr lang="en-US" b="0" i="0" u="none" strike="noStrike" dirty="0">
              <a:solidFill>
                <a:srgbClr val="202122"/>
              </a:solidFill>
              <a:effectLst/>
              <a:latin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BE24A4BA-6F3C-DE41-BD2B-44EE0949FA88}" type="slidenum">
              <a:rPr lang="en-US" smtClean="0"/>
              <a:t>4</a:t>
            </a:fld>
            <a:endParaRPr lang="en-US" dirty="0"/>
          </a:p>
        </p:txBody>
      </p:sp>
    </p:spTree>
    <p:extLst>
      <p:ext uri="{BB962C8B-B14F-4D97-AF65-F5344CB8AC3E}">
        <p14:creationId xmlns:p14="http://schemas.microsoft.com/office/powerpoint/2010/main" val="25519558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b="0" dirty="0">
                <a:effectLst/>
                <a:latin typeface="Arial" panose="020B0604020202020204" pitchFamily="34" charset="0"/>
                <a:cs typeface="Arial" panose="020B0604020202020204" pitchFamily="34" charset="0"/>
              </a:rPr>
              <a:t>The setting is a small, one-room schoolhouse.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b="0" dirty="0">
                <a:effectLst/>
                <a:latin typeface="Arial" panose="020B0604020202020204" pitchFamily="34" charset="0"/>
                <a:cs typeface="Arial" panose="020B0604020202020204" pitchFamily="34" charset="0"/>
              </a:rPr>
              <a:t>It is important to the cartoon since the Supreme Court’s </a:t>
            </a:r>
            <a:r>
              <a:rPr lang="en-US" b="0" i="1" dirty="0">
                <a:effectLst/>
                <a:latin typeface="Arial" panose="020B0604020202020204" pitchFamily="34" charset="0"/>
                <a:cs typeface="Arial" panose="020B0604020202020204" pitchFamily="34" charset="0"/>
              </a:rPr>
              <a:t>Brown v. Board of Education </a:t>
            </a:r>
            <a:r>
              <a:rPr lang="en-US" b="0" dirty="0">
                <a:effectLst/>
                <a:latin typeface="Arial" panose="020B0604020202020204" pitchFamily="34" charset="0"/>
                <a:cs typeface="Arial" panose="020B0604020202020204" pitchFamily="34" charset="0"/>
              </a:rPr>
              <a:t>ruling related to schools. </a:t>
            </a:r>
          </a:p>
          <a:p>
            <a:endParaRPr lang="en-US" dirty="0"/>
          </a:p>
        </p:txBody>
      </p:sp>
      <p:sp>
        <p:nvSpPr>
          <p:cNvPr id="4" name="Slide Number Placeholder 3"/>
          <p:cNvSpPr>
            <a:spLocks noGrp="1"/>
          </p:cNvSpPr>
          <p:nvPr>
            <p:ph type="sldNum" sz="quarter" idx="5"/>
          </p:nvPr>
        </p:nvSpPr>
        <p:spPr/>
        <p:txBody>
          <a:bodyPr/>
          <a:lstStyle/>
          <a:p>
            <a:fld id="{BE24A4BA-6F3C-DE41-BD2B-44EE0949FA88}" type="slidenum">
              <a:rPr lang="en-US" smtClean="0"/>
              <a:t>5</a:t>
            </a:fld>
            <a:endParaRPr lang="en-US" dirty="0"/>
          </a:p>
        </p:txBody>
      </p:sp>
    </p:spTree>
    <p:extLst>
      <p:ext uri="{BB962C8B-B14F-4D97-AF65-F5344CB8AC3E}">
        <p14:creationId xmlns:p14="http://schemas.microsoft.com/office/powerpoint/2010/main" val="8082458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Answers will vary. </a:t>
            </a:r>
          </a:p>
          <a:p>
            <a:r>
              <a:rPr lang="en-US" dirty="0"/>
              <a:t>The Dixie children are visibly upset, and the lamb looks surprised. But the strong arm of the Supreme Court is prevailing. There is nothing in the drawing to suggest the Court is the bad guy. The court is seen as setting things right. Dixie is depicted as an immature child. </a:t>
            </a:r>
          </a:p>
        </p:txBody>
      </p:sp>
      <p:sp>
        <p:nvSpPr>
          <p:cNvPr id="4" name="Slide Number Placeholder 3"/>
          <p:cNvSpPr>
            <a:spLocks noGrp="1"/>
          </p:cNvSpPr>
          <p:nvPr>
            <p:ph type="sldNum" sz="quarter" idx="5"/>
          </p:nvPr>
        </p:nvSpPr>
        <p:spPr/>
        <p:txBody>
          <a:bodyPr/>
          <a:lstStyle/>
          <a:p>
            <a:fld id="{BE24A4BA-6F3C-DE41-BD2B-44EE0949FA88}" type="slidenum">
              <a:rPr lang="en-US" smtClean="0"/>
              <a:t>6</a:t>
            </a:fld>
            <a:endParaRPr lang="en-US" dirty="0"/>
          </a:p>
        </p:txBody>
      </p:sp>
    </p:spTree>
    <p:extLst>
      <p:ext uri="{BB962C8B-B14F-4D97-AF65-F5344CB8AC3E}">
        <p14:creationId xmlns:p14="http://schemas.microsoft.com/office/powerpoint/2010/main" val="18976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E24A4BA-6F3C-DE41-BD2B-44EE0949FA88}" type="slidenum">
              <a:rPr lang="en-US" smtClean="0"/>
              <a:t>7</a:t>
            </a:fld>
            <a:endParaRPr lang="en-US" dirty="0"/>
          </a:p>
        </p:txBody>
      </p:sp>
    </p:spTree>
    <p:extLst>
      <p:ext uri="{BB962C8B-B14F-4D97-AF65-F5344CB8AC3E}">
        <p14:creationId xmlns:p14="http://schemas.microsoft.com/office/powerpoint/2010/main" val="272340337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8" name="Picture 7" descr="C3-HD-BTM.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4375150"/>
            <a:ext cx="12192000" cy="2482850"/>
          </a:xfrm>
          <a:prstGeom prst="rect">
            <a:avLst/>
          </a:prstGeom>
        </p:spPr>
      </p:pic>
      <p:sp>
        <p:nvSpPr>
          <p:cNvPr id="2" name="Title 1"/>
          <p:cNvSpPr>
            <a:spLocks noGrp="1"/>
          </p:cNvSpPr>
          <p:nvPr>
            <p:ph type="ctrTitle"/>
          </p:nvPr>
        </p:nvSpPr>
        <p:spPr>
          <a:xfrm>
            <a:off x="1371600" y="1803405"/>
            <a:ext cx="9448800" cy="1825096"/>
          </a:xfrm>
        </p:spPr>
        <p:txBody>
          <a:bodyPr anchor="b">
            <a:normAutofit/>
          </a:bodyPr>
          <a:lstStyle>
            <a:lvl1pPr algn="l">
              <a:defRPr sz="6000"/>
            </a:lvl1pPr>
          </a:lstStyle>
          <a:p>
            <a:r>
              <a:rPr lang="en-US"/>
              <a:t>Click to edit Master title style</a:t>
            </a:r>
            <a:endParaRPr lang="en-US" dirty="0"/>
          </a:p>
        </p:txBody>
      </p:sp>
      <p:sp>
        <p:nvSpPr>
          <p:cNvPr id="3" name="Subtitle 2"/>
          <p:cNvSpPr>
            <a:spLocks noGrp="1"/>
          </p:cNvSpPr>
          <p:nvPr>
            <p:ph type="subTitle" idx="1"/>
          </p:nvPr>
        </p:nvSpPr>
        <p:spPr>
          <a:xfrm>
            <a:off x="1371600" y="3632201"/>
            <a:ext cx="9448800" cy="685800"/>
          </a:xfrm>
        </p:spPr>
        <p:txBody>
          <a:bodyPr>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7909561" y="4314328"/>
            <a:ext cx="2910840" cy="374642"/>
          </a:xfrm>
        </p:spPr>
        <p:txBody>
          <a:bodyPr/>
          <a:lstStyle/>
          <a:p>
            <a:fld id="{E2DBC60F-F21C-6B41-9401-FA27236B0017}" type="datetime1">
              <a:rPr lang="en-US" smtClean="0"/>
              <a:t>7/3/25</a:t>
            </a:fld>
            <a:endParaRPr lang="en-US" dirty="0"/>
          </a:p>
        </p:txBody>
      </p:sp>
      <p:sp>
        <p:nvSpPr>
          <p:cNvPr id="5" name="Footer Placeholder 4"/>
          <p:cNvSpPr>
            <a:spLocks noGrp="1"/>
          </p:cNvSpPr>
          <p:nvPr>
            <p:ph type="ftr" sz="quarter" idx="11"/>
          </p:nvPr>
        </p:nvSpPr>
        <p:spPr>
          <a:xfrm>
            <a:off x="1371600" y="4323845"/>
            <a:ext cx="6400800" cy="365125"/>
          </a:xfrm>
        </p:spPr>
        <p:txBody>
          <a:bodyPr/>
          <a:lstStyle/>
          <a:p>
            <a:r>
              <a:rPr lang="en-US" dirty="0"/>
              <a:t>©Clairmont Press, Inc. </a:t>
            </a:r>
          </a:p>
        </p:txBody>
      </p:sp>
      <p:sp>
        <p:nvSpPr>
          <p:cNvPr id="6" name="Slide Number Placeholder 5"/>
          <p:cNvSpPr>
            <a:spLocks noGrp="1"/>
          </p:cNvSpPr>
          <p:nvPr>
            <p:ph type="sldNum" sz="quarter" idx="12"/>
          </p:nvPr>
        </p:nvSpPr>
        <p:spPr>
          <a:xfrm>
            <a:off x="8077200" y="1430866"/>
            <a:ext cx="2743200" cy="365125"/>
          </a:xfrm>
        </p:spPr>
        <p:txBody>
          <a:bodyPr/>
          <a:lstStyle/>
          <a:p>
            <a:fld id="{976C402E-B1C0-B342-B143-8B01E77D075E}" type="slidenum">
              <a:rPr lang="en-US" smtClean="0"/>
              <a:t>‹#›</a:t>
            </a:fld>
            <a:endParaRPr lang="en-US" dirty="0"/>
          </a:p>
        </p:txBody>
      </p:sp>
      <p:sp>
        <p:nvSpPr>
          <p:cNvPr id="9" name="TextBox 8">
            <a:extLst>
              <a:ext uri="{FF2B5EF4-FFF2-40B4-BE49-F238E27FC236}">
                <a16:creationId xmlns:a16="http://schemas.microsoft.com/office/drawing/2014/main" id="{8808D26F-4A15-7A3B-29F5-DF8B46497BE0}"/>
              </a:ext>
            </a:extLst>
          </p:cNvPr>
          <p:cNvSpPr txBox="1"/>
          <p:nvPr userDrawn="1"/>
        </p:nvSpPr>
        <p:spPr>
          <a:xfrm>
            <a:off x="200278" y="6488668"/>
            <a:ext cx="6097348" cy="246221"/>
          </a:xfrm>
          <a:prstGeom prst="rect">
            <a:avLst/>
          </a:prstGeom>
          <a:noFill/>
        </p:spPr>
        <p:txBody>
          <a:bodyPr wrap="square">
            <a:spAutoFit/>
          </a:bodyPr>
          <a:lstStyle/>
          <a:p>
            <a:r>
              <a:rPr lang="en-US" sz="1000" b="1" dirty="0"/>
              <a:t> </a:t>
            </a:r>
            <a:r>
              <a:rPr lang="en-US" sz="1000" b="1" dirty="0">
                <a:solidFill>
                  <a:schemeClr val="bg1"/>
                </a:solidFill>
              </a:rPr>
              <a:t>©Clairmont Press, Inc. </a:t>
            </a:r>
            <a:endParaRPr lang="en-US" sz="1000" b="1" dirty="0"/>
          </a:p>
        </p:txBody>
      </p:sp>
    </p:spTree>
    <p:extLst>
      <p:ext uri="{BB962C8B-B14F-4D97-AF65-F5344CB8AC3E}">
        <p14:creationId xmlns:p14="http://schemas.microsoft.com/office/powerpoint/2010/main" val="16752514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D169289-1BA7-424F-B9C5-7D0862685863}" type="datetime1">
              <a:rPr lang="en-US" smtClean="0"/>
              <a:t>7/3/25</a:t>
            </a:fld>
            <a:endParaRPr lang="en-US" dirty="0"/>
          </a:p>
        </p:txBody>
      </p:sp>
      <p:sp>
        <p:nvSpPr>
          <p:cNvPr id="5" name="Footer Placeholder 4"/>
          <p:cNvSpPr>
            <a:spLocks noGrp="1"/>
          </p:cNvSpPr>
          <p:nvPr>
            <p:ph type="ftr" sz="quarter" idx="11"/>
          </p:nvPr>
        </p:nvSpPr>
        <p:spPr/>
        <p:txBody>
          <a:bodyPr/>
          <a:lstStyle>
            <a:lvl1pPr>
              <a:defRPr>
                <a:solidFill>
                  <a:schemeClr val="tx1"/>
                </a:solidFill>
              </a:defRPr>
            </a:lvl1pPr>
          </a:lstStyle>
          <a:p>
            <a:r>
              <a:rPr lang="en-US" dirty="0"/>
              <a:t>©Clairmont Press, Inc. </a:t>
            </a:r>
          </a:p>
        </p:txBody>
      </p:sp>
      <p:sp>
        <p:nvSpPr>
          <p:cNvPr id="6" name="Slide Number Placeholder 5"/>
          <p:cNvSpPr>
            <a:spLocks noGrp="1"/>
          </p:cNvSpPr>
          <p:nvPr>
            <p:ph type="sldNum" sz="quarter" idx="12"/>
          </p:nvPr>
        </p:nvSpPr>
        <p:spPr/>
        <p:txBody>
          <a:bodyPr/>
          <a:lstStyle/>
          <a:p>
            <a:fld id="{976C402E-B1C0-B342-B143-8B01E77D075E}" type="slidenum">
              <a:rPr lang="en-US" smtClean="0"/>
              <a:t>‹#›</a:t>
            </a:fld>
            <a:endParaRPr lang="en-US" dirty="0"/>
          </a:p>
        </p:txBody>
      </p:sp>
      <p:pic>
        <p:nvPicPr>
          <p:cNvPr id="7" name="Picture 6" descr="A flag with a blue border&#10;&#10;AI-generated content may be incorrect.">
            <a:extLst>
              <a:ext uri="{FF2B5EF4-FFF2-40B4-BE49-F238E27FC236}">
                <a16:creationId xmlns:a16="http://schemas.microsoft.com/office/drawing/2014/main" id="{058634D9-9F6F-7B07-5DCE-5DC6FD84D96A}"/>
              </a:ext>
            </a:extLst>
          </p:cNvPr>
          <p:cNvPicPr>
            <a:picLocks noChangeAspect="1"/>
          </p:cNvPicPr>
          <p:nvPr userDrawn="1"/>
        </p:nvPicPr>
        <p:blipFill>
          <a:blip r:embed="rId2"/>
          <a:stretch>
            <a:fillRect/>
          </a:stretch>
        </p:blipFill>
        <p:spPr>
          <a:xfrm>
            <a:off x="685800" y="6099958"/>
            <a:ext cx="608495" cy="320260"/>
          </a:xfrm>
          <a:prstGeom prst="rect">
            <a:avLst/>
          </a:prstGeom>
        </p:spPr>
      </p:pic>
    </p:spTree>
    <p:extLst>
      <p:ext uri="{BB962C8B-B14F-4D97-AF65-F5344CB8AC3E}">
        <p14:creationId xmlns:p14="http://schemas.microsoft.com/office/powerpoint/2010/main" val="39200720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bg>
      <p:bgPr>
        <a:blipFill dpi="0" rotWithShape="1">
          <a:blip r:embed="rId2">
            <a:alphaModFix amt="28292"/>
            <a:lum/>
          </a:blip>
          <a:srcRect/>
          <a:tile tx="0" ty="0" sx="100000" sy="10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85800" y="2194559"/>
            <a:ext cx="5334000" cy="40241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2194559"/>
            <a:ext cx="5334000" cy="40241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996D4BF-E760-AB47-B626-07C36D0A0C06}" type="datetime1">
              <a:rPr lang="en-US" smtClean="0"/>
              <a:t>7/3/25</a:t>
            </a:fld>
            <a:endParaRPr lang="en-US" dirty="0"/>
          </a:p>
        </p:txBody>
      </p:sp>
      <p:sp>
        <p:nvSpPr>
          <p:cNvPr id="6" name="Footer Placeholder 5"/>
          <p:cNvSpPr>
            <a:spLocks noGrp="1"/>
          </p:cNvSpPr>
          <p:nvPr>
            <p:ph type="ftr" sz="quarter" idx="11"/>
          </p:nvPr>
        </p:nvSpPr>
        <p:spPr/>
        <p:txBody>
          <a:bodyPr/>
          <a:lstStyle>
            <a:lvl1pPr>
              <a:defRPr>
                <a:solidFill>
                  <a:schemeClr val="tx1"/>
                </a:solidFill>
              </a:defRPr>
            </a:lvl1pPr>
          </a:lstStyle>
          <a:p>
            <a:r>
              <a:rPr lang="en-US" dirty="0"/>
              <a:t>©Clairmont Press, Inc. </a:t>
            </a:r>
          </a:p>
        </p:txBody>
      </p:sp>
      <p:sp>
        <p:nvSpPr>
          <p:cNvPr id="7" name="Slide Number Placeholder 6"/>
          <p:cNvSpPr>
            <a:spLocks noGrp="1"/>
          </p:cNvSpPr>
          <p:nvPr>
            <p:ph type="sldNum" sz="quarter" idx="12"/>
          </p:nvPr>
        </p:nvSpPr>
        <p:spPr/>
        <p:txBody>
          <a:bodyPr/>
          <a:lstStyle/>
          <a:p>
            <a:fld id="{976C402E-B1C0-B342-B143-8B01E77D075E}" type="slidenum">
              <a:rPr lang="en-US" smtClean="0"/>
              <a:t>‹#›</a:t>
            </a:fld>
            <a:endParaRPr lang="en-US" dirty="0"/>
          </a:p>
        </p:txBody>
      </p:sp>
      <p:pic>
        <p:nvPicPr>
          <p:cNvPr id="11" name="Picture 10" descr="A flag with a blue border&#10;&#10;AI-generated content may be incorrect.">
            <a:extLst>
              <a:ext uri="{FF2B5EF4-FFF2-40B4-BE49-F238E27FC236}">
                <a16:creationId xmlns:a16="http://schemas.microsoft.com/office/drawing/2014/main" id="{1149CCA8-C5E8-78A9-C8A7-B23751CB9593}"/>
              </a:ext>
            </a:extLst>
          </p:cNvPr>
          <p:cNvPicPr>
            <a:picLocks noChangeAspect="1"/>
          </p:cNvPicPr>
          <p:nvPr userDrawn="1"/>
        </p:nvPicPr>
        <p:blipFill>
          <a:blip r:embed="rId3"/>
          <a:stretch>
            <a:fillRect/>
          </a:stretch>
        </p:blipFill>
        <p:spPr>
          <a:xfrm>
            <a:off x="685800" y="6099958"/>
            <a:ext cx="608495" cy="320260"/>
          </a:xfrm>
          <a:prstGeom prst="rect">
            <a:avLst/>
          </a:prstGeom>
        </p:spPr>
      </p:pic>
    </p:spTree>
    <p:extLst>
      <p:ext uri="{BB962C8B-B14F-4D97-AF65-F5344CB8AC3E}">
        <p14:creationId xmlns:p14="http://schemas.microsoft.com/office/powerpoint/2010/main" val="11025274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descr="C3-HD-TOP.png"/>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0" y="0"/>
            <a:ext cx="12192000" cy="1441450"/>
          </a:xfrm>
          <a:prstGeom prst="rect">
            <a:avLst/>
          </a:prstGeom>
        </p:spPr>
      </p:pic>
      <p:sp>
        <p:nvSpPr>
          <p:cNvPr id="2" name="Title Placeholder 1"/>
          <p:cNvSpPr>
            <a:spLocks noGrp="1"/>
          </p:cNvSpPr>
          <p:nvPr>
            <p:ph type="title"/>
          </p:nvPr>
        </p:nvSpPr>
        <p:spPr>
          <a:xfrm>
            <a:off x="2895600" y="764373"/>
            <a:ext cx="8610600" cy="1293028"/>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5800" y="2194560"/>
            <a:ext cx="10820400" cy="402412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595360" y="6356350"/>
            <a:ext cx="291084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0CB58A28-C61A-D040-9DF4-D6019F7DEB6C}" type="datetime1">
              <a:rPr lang="en-US" smtClean="0"/>
              <a:t>7/3/25</a:t>
            </a:fld>
            <a:endParaRPr lang="en-US" dirty="0"/>
          </a:p>
        </p:txBody>
      </p:sp>
      <p:sp>
        <p:nvSpPr>
          <p:cNvPr id="5" name="Footer Placeholder 4"/>
          <p:cNvSpPr>
            <a:spLocks noGrp="1"/>
          </p:cNvSpPr>
          <p:nvPr>
            <p:ph type="ftr" sz="quarter" idx="3"/>
          </p:nvPr>
        </p:nvSpPr>
        <p:spPr>
          <a:xfrm>
            <a:off x="685800" y="6355845"/>
            <a:ext cx="7772400" cy="365125"/>
          </a:xfrm>
          <a:prstGeom prst="rect">
            <a:avLst/>
          </a:prstGeom>
        </p:spPr>
        <p:txBody>
          <a:bodyPr vert="horz" lIns="91440" tIns="45720" rIns="91440" bIns="45720" rtlCol="0" anchor="ctr"/>
          <a:lstStyle>
            <a:lvl1pPr algn="l">
              <a:defRPr sz="1050" b="1">
                <a:solidFill>
                  <a:schemeClr val="tx1"/>
                </a:solidFill>
              </a:defRPr>
            </a:lvl1pPr>
          </a:lstStyle>
          <a:p>
            <a:r>
              <a:rPr lang="en-US" dirty="0"/>
              <a:t>©Clairmont Press, Inc. </a:t>
            </a:r>
          </a:p>
        </p:txBody>
      </p:sp>
      <p:sp>
        <p:nvSpPr>
          <p:cNvPr id="6" name="Slide Number Placeholder 5"/>
          <p:cNvSpPr>
            <a:spLocks noGrp="1"/>
          </p:cNvSpPr>
          <p:nvPr>
            <p:ph type="sldNum" sz="quarter" idx="4"/>
          </p:nvPr>
        </p:nvSpPr>
        <p:spPr>
          <a:xfrm>
            <a:off x="8763000" y="381000"/>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976C402E-B1C0-B342-B143-8B01E77D075E}" type="slidenum">
              <a:rPr lang="en-US" smtClean="0"/>
              <a:t>‹#›</a:t>
            </a:fld>
            <a:endParaRPr lang="en-US" dirty="0"/>
          </a:p>
        </p:txBody>
      </p:sp>
    </p:spTree>
    <p:extLst>
      <p:ext uri="{BB962C8B-B14F-4D97-AF65-F5344CB8AC3E}">
        <p14:creationId xmlns:p14="http://schemas.microsoft.com/office/powerpoint/2010/main" val="226799588"/>
      </p:ext>
    </p:extLst>
  </p:cSld>
  <p:clrMap bg1="lt1" tx1="dk1" bg2="lt2" tx2="dk2" accent1="accent1" accent2="accent2" accent3="accent3" accent4="accent4" accent5="accent5" accent6="accent6" hlink="hlink" folHlink="folHlink"/>
  <p:sldLayoutIdLst>
    <p:sldLayoutId id="2147483751" r:id="rId1"/>
    <p:sldLayoutId id="2147483752" r:id="rId2"/>
    <p:sldLayoutId id="2147483754" r:id="rId3"/>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dt="0"/>
  <p:txStyles>
    <p:title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3.xml"/><Relationship Id="rId5" Type="http://schemas.microsoft.com/office/2007/relationships/hdphoto" Target="../media/hdphoto1.wdp"/><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3.xml"/><Relationship Id="rId5" Type="http://schemas.microsoft.com/office/2007/relationships/hdphoto" Target="../media/hdphoto1.wdp"/><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3.xml"/><Relationship Id="rId5" Type="http://schemas.microsoft.com/office/2007/relationships/hdphoto" Target="../media/hdphoto1.wdp"/><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3.xml"/><Relationship Id="rId5" Type="http://schemas.microsoft.com/office/2007/relationships/hdphoto" Target="../media/hdphoto1.wdp"/><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3.xml"/><Relationship Id="rId5" Type="http://schemas.microsoft.com/office/2007/relationships/hdphoto" Target="../media/hdphoto1.wdp"/><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50C864-B288-0E05-F3C9-A099EA917303}"/>
              </a:ext>
            </a:extLst>
          </p:cNvPr>
          <p:cNvSpPr>
            <a:spLocks noGrp="1" noRot="1" noMove="1" noResize="1" noEditPoints="1" noAdjustHandles="1" noChangeArrowheads="1" noChangeShapeType="1"/>
          </p:cNvSpPr>
          <p:nvPr>
            <p:ph type="ctrTitle"/>
          </p:nvPr>
        </p:nvSpPr>
        <p:spPr>
          <a:xfrm>
            <a:off x="2743200" y="2482337"/>
            <a:ext cx="9448800" cy="1033582"/>
          </a:xfrm>
        </p:spPr>
        <p:txBody>
          <a:bodyPr/>
          <a:lstStyle/>
          <a:p>
            <a:pPr algn="r"/>
            <a:r>
              <a:rPr lang="en-US" b="1" dirty="0">
                <a:ln>
                  <a:solidFill>
                    <a:schemeClr val="accent1"/>
                  </a:solidFill>
                </a:ln>
                <a:solidFill>
                  <a:schemeClr val="bg1"/>
                </a:solidFill>
              </a:rPr>
              <a:t>Smart Skills</a:t>
            </a:r>
          </a:p>
        </p:txBody>
      </p:sp>
      <p:sp>
        <p:nvSpPr>
          <p:cNvPr id="3" name="Subtitle 2">
            <a:extLst>
              <a:ext uri="{FF2B5EF4-FFF2-40B4-BE49-F238E27FC236}">
                <a16:creationId xmlns:a16="http://schemas.microsoft.com/office/drawing/2014/main" id="{C9B5F76E-4E17-C190-779E-E0D19810A16A}"/>
              </a:ext>
            </a:extLst>
          </p:cNvPr>
          <p:cNvSpPr>
            <a:spLocks noGrp="1" noRot="1" noMove="1" noResize="1" noEditPoints="1" noAdjustHandles="1" noChangeArrowheads="1" noChangeShapeType="1"/>
          </p:cNvSpPr>
          <p:nvPr>
            <p:ph type="subTitle" idx="1"/>
          </p:nvPr>
        </p:nvSpPr>
        <p:spPr>
          <a:xfrm>
            <a:off x="2743200" y="3429000"/>
            <a:ext cx="9448800" cy="1691640"/>
          </a:xfrm>
        </p:spPr>
        <p:txBody>
          <a:bodyPr>
            <a:normAutofit/>
          </a:bodyPr>
          <a:lstStyle/>
          <a:p>
            <a:pPr algn="r"/>
            <a:r>
              <a:rPr lang="en-US" sz="3200" b="1" dirty="0">
                <a:ln>
                  <a:solidFill>
                    <a:schemeClr val="accent1"/>
                  </a:solidFill>
                </a:ln>
                <a:solidFill>
                  <a:schemeClr val="bg1"/>
                </a:solidFill>
              </a:rPr>
              <a:t>Week</a:t>
            </a:r>
            <a:r>
              <a:rPr lang="en-US" sz="3200" b="1" dirty="0">
                <a:solidFill>
                  <a:schemeClr val="bg1"/>
                </a:solidFill>
              </a:rPr>
              <a:t> 30</a:t>
            </a:r>
          </a:p>
          <a:p>
            <a:pPr algn="r"/>
            <a:r>
              <a:rPr lang="en-US" sz="3200" b="1" dirty="0">
                <a:ln>
                  <a:solidFill>
                    <a:schemeClr val="accent1"/>
                  </a:solidFill>
                </a:ln>
                <a:solidFill>
                  <a:schemeClr val="bg1"/>
                </a:solidFill>
              </a:rPr>
              <a:t>Political Cartoon 6:</a:t>
            </a:r>
            <a:br>
              <a:rPr lang="en-US" sz="3200" b="1" dirty="0">
                <a:ln>
                  <a:solidFill>
                    <a:schemeClr val="accent1"/>
                  </a:solidFill>
                </a:ln>
                <a:solidFill>
                  <a:schemeClr val="bg1"/>
                </a:solidFill>
              </a:rPr>
            </a:br>
            <a:r>
              <a:rPr lang="en-US" sz="3200" b="1" dirty="0">
                <a:ln>
                  <a:solidFill>
                    <a:schemeClr val="accent1"/>
                  </a:solidFill>
                </a:ln>
                <a:solidFill>
                  <a:schemeClr val="bg1"/>
                </a:solidFill>
              </a:rPr>
              <a:t>School Desegregation</a:t>
            </a:r>
          </a:p>
        </p:txBody>
      </p:sp>
      <p:pic>
        <p:nvPicPr>
          <p:cNvPr id="4" name="Picture 3" descr="A close up of a sign&#10;&#10;AI-generated content may be incorrect.">
            <a:extLst>
              <a:ext uri="{FF2B5EF4-FFF2-40B4-BE49-F238E27FC236}">
                <a16:creationId xmlns:a16="http://schemas.microsoft.com/office/drawing/2014/main" id="{6ECD03C3-5A26-9CE1-0706-BFACA9C02DD7}"/>
              </a:ext>
            </a:extLst>
          </p:cNvPr>
          <p:cNvPicPr>
            <a:picLocks noGrp="1" noRot="1" noMove="1" noResize="1" noEditPoints="1" noAdjustHandles="1" noChangeArrowheads="1" noChangeShapeType="1" noCrop="1"/>
          </p:cNvPicPr>
          <p:nvPr/>
        </p:nvPicPr>
        <p:blipFill>
          <a:blip r:embed="rId4"/>
          <a:stretch>
            <a:fillRect/>
          </a:stretch>
        </p:blipFill>
        <p:spPr>
          <a:xfrm>
            <a:off x="-219738" y="0"/>
            <a:ext cx="3857126" cy="995794"/>
          </a:xfrm>
          <a:prstGeom prst="rect">
            <a:avLst/>
          </a:prstGeom>
        </p:spPr>
      </p:pic>
    </p:spTree>
    <p:extLst>
      <p:ext uri="{BB962C8B-B14F-4D97-AF65-F5344CB8AC3E}">
        <p14:creationId xmlns:p14="http://schemas.microsoft.com/office/powerpoint/2010/main" val="8213893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1000"/>
                            </p:stCondLst>
                            <p:childTnLst>
                              <p:par>
                                <p:cTn id="9" presetID="10" presetClass="entr" presetSubtype="0" fill="hold" grpId="0" nodeType="afterEffect">
                                  <p:stCondLst>
                                    <p:cond delay="0"/>
                                  </p:stCondLst>
                                  <p:iterate type="lt">
                                    <p:tmPct val="10000"/>
                                  </p:iterate>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500"/>
                                        <p:tgtEl>
                                          <p:spTgt spid="3">
                                            <p:txEl>
                                              <p:pRg st="0" end="0"/>
                                            </p:txEl>
                                          </p:spTgt>
                                        </p:tgtEl>
                                      </p:cBhvr>
                                    </p:animEffect>
                                  </p:childTnLst>
                                </p:cTn>
                              </p:par>
                            </p:childTnLst>
                          </p:cTn>
                        </p:par>
                        <p:par>
                          <p:cTn id="12" fill="hold">
                            <p:stCondLst>
                              <p:cond delay="1750"/>
                            </p:stCondLst>
                            <p:childTnLst>
                              <p:par>
                                <p:cTn id="13" presetID="10" presetClass="entr" presetSubtype="0" fill="hold" grpId="0" nodeType="afterEffect">
                                  <p:stCondLst>
                                    <p:cond delay="0"/>
                                  </p:stCondLst>
                                  <p:iterate type="lt">
                                    <p:tmPct val="10000"/>
                                  </p:iterate>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3">
            <a:alphaModFix amt="29389"/>
          </a:blip>
          <a:tile tx="0" ty="0" sx="100000" sy="100000" flip="none" algn="tl"/>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50B7E2-CF97-D03E-756C-ABFFD3B68485}"/>
              </a:ext>
            </a:extLst>
          </p:cNvPr>
          <p:cNvSpPr>
            <a:spLocks noGrp="1"/>
          </p:cNvSpPr>
          <p:nvPr>
            <p:ph type="title"/>
          </p:nvPr>
        </p:nvSpPr>
        <p:spPr>
          <a:xfrm>
            <a:off x="76200" y="139533"/>
            <a:ext cx="2316480" cy="378627"/>
          </a:xfrm>
        </p:spPr>
        <p:txBody>
          <a:bodyPr>
            <a:normAutofit fontScale="90000"/>
          </a:bodyPr>
          <a:lstStyle/>
          <a:p>
            <a:r>
              <a:rPr lang="en-US" b="1" dirty="0"/>
              <a:t>Monday</a:t>
            </a:r>
          </a:p>
        </p:txBody>
      </p:sp>
      <p:sp>
        <p:nvSpPr>
          <p:cNvPr id="10" name="Content Placeholder 2">
            <a:extLst>
              <a:ext uri="{FF2B5EF4-FFF2-40B4-BE49-F238E27FC236}">
                <a16:creationId xmlns:a16="http://schemas.microsoft.com/office/drawing/2014/main" id="{B82DF1BF-566B-FBA2-B902-12BF21B6EE42}"/>
              </a:ext>
            </a:extLst>
          </p:cNvPr>
          <p:cNvSpPr>
            <a:spLocks noGrp="1"/>
          </p:cNvSpPr>
          <p:nvPr>
            <p:ph sz="half" idx="1"/>
          </p:nvPr>
        </p:nvSpPr>
        <p:spPr>
          <a:xfrm>
            <a:off x="685800" y="1553124"/>
            <a:ext cx="3048000" cy="4024125"/>
          </a:xfrm>
        </p:spPr>
        <p:txBody>
          <a:bodyPr/>
          <a:lstStyle/>
          <a:p>
            <a:pPr marL="0" indent="0">
              <a:buNone/>
            </a:pPr>
            <a:r>
              <a:rPr lang="en-US" b="1" dirty="0"/>
              <a:t>Study the political cartoon from 1954. </a:t>
            </a:r>
          </a:p>
          <a:p>
            <a:r>
              <a:rPr lang="en-US" b="1" dirty="0"/>
              <a:t>Record your observations. </a:t>
            </a:r>
          </a:p>
          <a:p>
            <a:pPr marL="0" indent="0">
              <a:buNone/>
            </a:pPr>
            <a:endParaRPr lang="en-US" b="1" dirty="0"/>
          </a:p>
          <a:p>
            <a:endParaRPr lang="en-US" b="1" dirty="0"/>
          </a:p>
          <a:p>
            <a:endParaRPr lang="en-US" b="1" dirty="0"/>
          </a:p>
          <a:p>
            <a:endParaRPr lang="en-US" dirty="0"/>
          </a:p>
        </p:txBody>
      </p:sp>
      <p:sp>
        <p:nvSpPr>
          <p:cNvPr id="3" name="Footer Placeholder 2">
            <a:extLst>
              <a:ext uri="{FF2B5EF4-FFF2-40B4-BE49-F238E27FC236}">
                <a16:creationId xmlns:a16="http://schemas.microsoft.com/office/drawing/2014/main" id="{DAC1E49E-FC28-2FD9-7517-04B2DE8979A2}"/>
              </a:ext>
            </a:extLst>
          </p:cNvPr>
          <p:cNvSpPr>
            <a:spLocks noGrp="1"/>
          </p:cNvSpPr>
          <p:nvPr>
            <p:ph type="ftr" sz="quarter" idx="11"/>
          </p:nvPr>
        </p:nvSpPr>
        <p:spPr/>
        <p:txBody>
          <a:bodyPr/>
          <a:lstStyle/>
          <a:p>
            <a:r>
              <a:rPr lang="en-US" dirty="0"/>
              <a:t>©Clairmont Press, Inc. </a:t>
            </a:r>
          </a:p>
        </p:txBody>
      </p:sp>
      <p:pic>
        <p:nvPicPr>
          <p:cNvPr id="4" name="Picture 3">
            <a:extLst>
              <a:ext uri="{FF2B5EF4-FFF2-40B4-BE49-F238E27FC236}">
                <a16:creationId xmlns:a16="http://schemas.microsoft.com/office/drawing/2014/main" id="{3182634E-DB2D-603E-2BF7-3C5B724544C5}"/>
              </a:ext>
            </a:extLst>
          </p:cNvPr>
          <p:cNvPicPr>
            <a:picLocks noChangeAspect="1"/>
          </p:cNvPicPr>
          <p:nvPr/>
        </p:nvPicPr>
        <p:blipFill>
          <a:blip r:embed="rId4">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a:ext>
            </a:extLst>
          </a:blip>
          <a:stretch>
            <a:fillRect/>
          </a:stretch>
        </p:blipFill>
        <p:spPr>
          <a:xfrm>
            <a:off x="6377607" y="0"/>
            <a:ext cx="5814392" cy="6858000"/>
          </a:xfrm>
          <a:prstGeom prst="rect">
            <a:avLst/>
          </a:prstGeom>
        </p:spPr>
      </p:pic>
      <p:sp>
        <p:nvSpPr>
          <p:cNvPr id="5" name="TextBox 4">
            <a:extLst>
              <a:ext uri="{FF2B5EF4-FFF2-40B4-BE49-F238E27FC236}">
                <a16:creationId xmlns:a16="http://schemas.microsoft.com/office/drawing/2014/main" id="{BFEBDCC6-E9B0-AB6A-01BD-7AABB34BF002}"/>
              </a:ext>
            </a:extLst>
          </p:cNvPr>
          <p:cNvSpPr txBox="1"/>
          <p:nvPr/>
        </p:nvSpPr>
        <p:spPr>
          <a:xfrm>
            <a:off x="683394" y="6627168"/>
            <a:ext cx="4697128" cy="230832"/>
          </a:xfrm>
          <a:prstGeom prst="rect">
            <a:avLst/>
          </a:prstGeom>
          <a:noFill/>
        </p:spPr>
        <p:txBody>
          <a:bodyPr wrap="square">
            <a:spAutoFit/>
          </a:bodyPr>
          <a:lstStyle/>
          <a:p>
            <a:r>
              <a:rPr lang="en-US" sz="900" dirty="0"/>
              <a:t>Source: http://cartoons.osu.edu/</a:t>
            </a:r>
          </a:p>
        </p:txBody>
      </p:sp>
    </p:spTree>
    <p:extLst>
      <p:ext uri="{BB962C8B-B14F-4D97-AF65-F5344CB8AC3E}">
        <p14:creationId xmlns:p14="http://schemas.microsoft.com/office/powerpoint/2010/main" val="13312137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3">
            <a:alphaModFix amt="29389"/>
          </a:blip>
          <a:tile tx="0" ty="0" sx="100000" sy="100000" flip="none" algn="tl"/>
        </a:blipFill>
        <a:effectLst/>
      </p:bgPr>
    </p:bg>
    <p:spTree>
      <p:nvGrpSpPr>
        <p:cNvPr id="1" name="">
          <a:extLst>
            <a:ext uri="{FF2B5EF4-FFF2-40B4-BE49-F238E27FC236}">
              <a16:creationId xmlns:a16="http://schemas.microsoft.com/office/drawing/2014/main" id="{4B9BFAB5-C820-CFB4-92AF-12EC727591B9}"/>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698CC8D-5BCB-C137-2BCB-847C9D98FC85}"/>
              </a:ext>
            </a:extLst>
          </p:cNvPr>
          <p:cNvSpPr>
            <a:spLocks noGrp="1"/>
          </p:cNvSpPr>
          <p:nvPr>
            <p:ph sz="half" idx="1"/>
          </p:nvPr>
        </p:nvSpPr>
        <p:spPr>
          <a:xfrm>
            <a:off x="685801" y="1522573"/>
            <a:ext cx="3745992" cy="3603904"/>
          </a:xfrm>
        </p:spPr>
        <p:txBody>
          <a:bodyPr>
            <a:normAutofit/>
          </a:bodyPr>
          <a:lstStyle/>
          <a:p>
            <a:r>
              <a:rPr lang="en-US" b="1" dirty="0"/>
              <a:t>What symbols did the cartoonist use, and what do they stand for? </a:t>
            </a:r>
          </a:p>
          <a:p>
            <a:endParaRPr lang="en-US" b="1" dirty="0"/>
          </a:p>
          <a:p>
            <a:endParaRPr lang="en-US" b="1" dirty="0"/>
          </a:p>
        </p:txBody>
      </p:sp>
      <p:sp>
        <p:nvSpPr>
          <p:cNvPr id="6" name="Title 1">
            <a:extLst>
              <a:ext uri="{FF2B5EF4-FFF2-40B4-BE49-F238E27FC236}">
                <a16:creationId xmlns:a16="http://schemas.microsoft.com/office/drawing/2014/main" id="{F79B6C73-1AE5-2602-3DA8-BA06122FE618}"/>
              </a:ext>
            </a:extLst>
          </p:cNvPr>
          <p:cNvSpPr txBox="1">
            <a:spLocks/>
          </p:cNvSpPr>
          <p:nvPr/>
        </p:nvSpPr>
        <p:spPr>
          <a:xfrm>
            <a:off x="76200" y="139533"/>
            <a:ext cx="3745992" cy="499783"/>
          </a:xfrm>
          <a:prstGeom prst="rect">
            <a:avLst/>
          </a:prstGeom>
        </p:spPr>
        <p:txBody>
          <a:bodyPr vert="horz" lIns="91440" tIns="45720" rIns="91440" bIns="45720" rtlCol="0" anchor="ctr">
            <a:normAutofit fontScale="90000" lnSpcReduction="20000"/>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pPr algn="l"/>
            <a:r>
              <a:rPr lang="en-US" b="1" dirty="0"/>
              <a:t>TUESDAY</a:t>
            </a:r>
          </a:p>
        </p:txBody>
      </p:sp>
      <p:sp>
        <p:nvSpPr>
          <p:cNvPr id="2" name="Footer Placeholder 1">
            <a:extLst>
              <a:ext uri="{FF2B5EF4-FFF2-40B4-BE49-F238E27FC236}">
                <a16:creationId xmlns:a16="http://schemas.microsoft.com/office/drawing/2014/main" id="{8F4EFF82-E630-E480-0C64-BC5CF3F3678F}"/>
              </a:ext>
            </a:extLst>
          </p:cNvPr>
          <p:cNvSpPr>
            <a:spLocks noGrp="1"/>
          </p:cNvSpPr>
          <p:nvPr>
            <p:ph type="ftr" sz="quarter" idx="11"/>
          </p:nvPr>
        </p:nvSpPr>
        <p:spPr/>
        <p:txBody>
          <a:bodyPr/>
          <a:lstStyle/>
          <a:p>
            <a:r>
              <a:rPr lang="en-US" dirty="0"/>
              <a:t>©Clairmont Press, Inc. </a:t>
            </a:r>
          </a:p>
        </p:txBody>
      </p:sp>
      <p:pic>
        <p:nvPicPr>
          <p:cNvPr id="4" name="Picture 3">
            <a:extLst>
              <a:ext uri="{FF2B5EF4-FFF2-40B4-BE49-F238E27FC236}">
                <a16:creationId xmlns:a16="http://schemas.microsoft.com/office/drawing/2014/main" id="{B1D32DF5-BA86-C10E-EB63-3562D8F4B4F6}"/>
              </a:ext>
            </a:extLst>
          </p:cNvPr>
          <p:cNvPicPr>
            <a:picLocks noChangeAspect="1"/>
          </p:cNvPicPr>
          <p:nvPr/>
        </p:nvPicPr>
        <p:blipFill>
          <a:blip r:embed="rId4">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a:ext>
            </a:extLst>
          </a:blip>
          <a:stretch>
            <a:fillRect/>
          </a:stretch>
        </p:blipFill>
        <p:spPr>
          <a:xfrm>
            <a:off x="6377608" y="0"/>
            <a:ext cx="5814392" cy="6858000"/>
          </a:xfrm>
          <a:prstGeom prst="rect">
            <a:avLst/>
          </a:prstGeom>
        </p:spPr>
      </p:pic>
      <p:sp>
        <p:nvSpPr>
          <p:cNvPr id="5" name="TextBox 4">
            <a:extLst>
              <a:ext uri="{FF2B5EF4-FFF2-40B4-BE49-F238E27FC236}">
                <a16:creationId xmlns:a16="http://schemas.microsoft.com/office/drawing/2014/main" id="{C38161FD-43E0-B4C2-1BDA-EB763E25BCA9}"/>
              </a:ext>
            </a:extLst>
          </p:cNvPr>
          <p:cNvSpPr txBox="1"/>
          <p:nvPr/>
        </p:nvSpPr>
        <p:spPr>
          <a:xfrm>
            <a:off x="683394" y="6627168"/>
            <a:ext cx="4697128" cy="230832"/>
          </a:xfrm>
          <a:prstGeom prst="rect">
            <a:avLst/>
          </a:prstGeom>
          <a:noFill/>
        </p:spPr>
        <p:txBody>
          <a:bodyPr wrap="square">
            <a:spAutoFit/>
          </a:bodyPr>
          <a:lstStyle/>
          <a:p>
            <a:r>
              <a:rPr lang="en-US" sz="900" dirty="0"/>
              <a:t>Source: http://cartoons.osu.edu/</a:t>
            </a:r>
          </a:p>
        </p:txBody>
      </p:sp>
    </p:spTree>
    <p:extLst>
      <p:ext uri="{BB962C8B-B14F-4D97-AF65-F5344CB8AC3E}">
        <p14:creationId xmlns:p14="http://schemas.microsoft.com/office/powerpoint/2010/main" val="31194964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blipFill>
          <a:blip r:embed="rId3">
            <a:alphaModFix amt="29389"/>
          </a:blip>
          <a:tile tx="0" ty="0" sx="100000" sy="100000" flip="none" algn="tl"/>
        </a:blipFill>
        <a:effectLst/>
      </p:bgPr>
    </p:bg>
    <p:spTree>
      <p:nvGrpSpPr>
        <p:cNvPr id="1" name="">
          <a:extLst>
            <a:ext uri="{FF2B5EF4-FFF2-40B4-BE49-F238E27FC236}">
              <a16:creationId xmlns:a16="http://schemas.microsoft.com/office/drawing/2014/main" id="{3CDA3423-C308-3424-3FEF-EFCD68F2DE79}"/>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A198DA5-68BF-CBC2-8C1B-899FDF85CB66}"/>
              </a:ext>
            </a:extLst>
          </p:cNvPr>
          <p:cNvSpPr>
            <a:spLocks noGrp="1"/>
          </p:cNvSpPr>
          <p:nvPr>
            <p:ph sz="half" idx="1"/>
          </p:nvPr>
        </p:nvSpPr>
        <p:spPr>
          <a:xfrm>
            <a:off x="395312" y="1484831"/>
            <a:ext cx="3136392" cy="2377440"/>
          </a:xfrm>
        </p:spPr>
        <p:txBody>
          <a:bodyPr>
            <a:normAutofit/>
          </a:bodyPr>
          <a:lstStyle/>
          <a:p>
            <a:r>
              <a:rPr lang="en-US" b="1" dirty="0"/>
              <a:t>What is the meaning of the quote at the bottom of the image? </a:t>
            </a:r>
          </a:p>
          <a:p>
            <a:r>
              <a:rPr lang="en-US" b="1" dirty="0"/>
              <a:t>How does it relate to the other words in the image? </a:t>
            </a:r>
          </a:p>
          <a:p>
            <a:endParaRPr lang="en-US" b="1" dirty="0"/>
          </a:p>
          <a:p>
            <a:endParaRPr lang="en-US" b="1" dirty="0"/>
          </a:p>
        </p:txBody>
      </p:sp>
      <p:sp>
        <p:nvSpPr>
          <p:cNvPr id="6" name="Title 1">
            <a:extLst>
              <a:ext uri="{FF2B5EF4-FFF2-40B4-BE49-F238E27FC236}">
                <a16:creationId xmlns:a16="http://schemas.microsoft.com/office/drawing/2014/main" id="{CB370504-26AF-7234-9434-484C1DC66638}"/>
              </a:ext>
            </a:extLst>
          </p:cNvPr>
          <p:cNvSpPr txBox="1">
            <a:spLocks/>
          </p:cNvSpPr>
          <p:nvPr/>
        </p:nvSpPr>
        <p:spPr>
          <a:xfrm>
            <a:off x="76200" y="139533"/>
            <a:ext cx="3745992" cy="499783"/>
          </a:xfrm>
          <a:prstGeom prst="rect">
            <a:avLst/>
          </a:prstGeom>
        </p:spPr>
        <p:txBody>
          <a:bodyPr vert="horz" lIns="91440" tIns="45720" rIns="91440" bIns="45720" rtlCol="0" anchor="ctr">
            <a:normAutofit fontScale="90000" lnSpcReduction="20000"/>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pPr algn="l"/>
            <a:r>
              <a:rPr lang="en-US" b="1" dirty="0"/>
              <a:t>WEDNESDAY</a:t>
            </a:r>
          </a:p>
        </p:txBody>
      </p:sp>
      <p:sp>
        <p:nvSpPr>
          <p:cNvPr id="2" name="Footer Placeholder 1">
            <a:extLst>
              <a:ext uri="{FF2B5EF4-FFF2-40B4-BE49-F238E27FC236}">
                <a16:creationId xmlns:a16="http://schemas.microsoft.com/office/drawing/2014/main" id="{CAC2D503-7E5C-4308-22B5-D6F508BB127F}"/>
              </a:ext>
            </a:extLst>
          </p:cNvPr>
          <p:cNvSpPr>
            <a:spLocks noGrp="1"/>
          </p:cNvSpPr>
          <p:nvPr>
            <p:ph type="ftr" sz="quarter" idx="11"/>
          </p:nvPr>
        </p:nvSpPr>
        <p:spPr/>
        <p:txBody>
          <a:bodyPr/>
          <a:lstStyle/>
          <a:p>
            <a:r>
              <a:rPr lang="en-US" dirty="0"/>
              <a:t>©Clairmont Press, Inc. </a:t>
            </a:r>
          </a:p>
        </p:txBody>
      </p:sp>
      <p:pic>
        <p:nvPicPr>
          <p:cNvPr id="4" name="Picture 3">
            <a:extLst>
              <a:ext uri="{FF2B5EF4-FFF2-40B4-BE49-F238E27FC236}">
                <a16:creationId xmlns:a16="http://schemas.microsoft.com/office/drawing/2014/main" id="{7293BFD9-E163-5AA6-F5FE-FF399B55EE2A}"/>
              </a:ext>
            </a:extLst>
          </p:cNvPr>
          <p:cNvPicPr>
            <a:picLocks noChangeAspect="1"/>
          </p:cNvPicPr>
          <p:nvPr/>
        </p:nvPicPr>
        <p:blipFill>
          <a:blip r:embed="rId4">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a:ext>
            </a:extLst>
          </a:blip>
          <a:stretch>
            <a:fillRect/>
          </a:stretch>
        </p:blipFill>
        <p:spPr>
          <a:xfrm>
            <a:off x="6377607" y="0"/>
            <a:ext cx="5814392" cy="6858000"/>
          </a:xfrm>
          <a:prstGeom prst="rect">
            <a:avLst/>
          </a:prstGeom>
        </p:spPr>
      </p:pic>
      <p:sp>
        <p:nvSpPr>
          <p:cNvPr id="5" name="TextBox 4">
            <a:extLst>
              <a:ext uri="{FF2B5EF4-FFF2-40B4-BE49-F238E27FC236}">
                <a16:creationId xmlns:a16="http://schemas.microsoft.com/office/drawing/2014/main" id="{2B77DF3B-ED48-B427-4724-158A69F2F54D}"/>
              </a:ext>
            </a:extLst>
          </p:cNvPr>
          <p:cNvSpPr txBox="1"/>
          <p:nvPr/>
        </p:nvSpPr>
        <p:spPr>
          <a:xfrm>
            <a:off x="683394" y="6627168"/>
            <a:ext cx="4697128" cy="230832"/>
          </a:xfrm>
          <a:prstGeom prst="rect">
            <a:avLst/>
          </a:prstGeom>
          <a:noFill/>
        </p:spPr>
        <p:txBody>
          <a:bodyPr wrap="square">
            <a:spAutoFit/>
          </a:bodyPr>
          <a:lstStyle/>
          <a:p>
            <a:r>
              <a:rPr lang="en-US" sz="900" dirty="0"/>
              <a:t>Source: http://cartoons.osu.edu/</a:t>
            </a:r>
          </a:p>
        </p:txBody>
      </p:sp>
    </p:spTree>
    <p:extLst>
      <p:ext uri="{BB962C8B-B14F-4D97-AF65-F5344CB8AC3E}">
        <p14:creationId xmlns:p14="http://schemas.microsoft.com/office/powerpoint/2010/main" val="7804061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a:blip r:embed="rId3">
            <a:alphaModFix amt="29389"/>
          </a:blip>
          <a:tile tx="0" ty="0" sx="100000" sy="100000" flip="none" algn="tl"/>
        </a:blipFill>
        <a:effectLst/>
      </p:bgPr>
    </p:bg>
    <p:spTree>
      <p:nvGrpSpPr>
        <p:cNvPr id="1" name="">
          <a:extLst>
            <a:ext uri="{FF2B5EF4-FFF2-40B4-BE49-F238E27FC236}">
              <a16:creationId xmlns:a16="http://schemas.microsoft.com/office/drawing/2014/main" id="{4A26F67C-BEDE-F2DF-9F6A-3D7AE0CFDDD8}"/>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EB7DFF6-FB3F-9999-E5A4-AC9CC14A9746}"/>
              </a:ext>
            </a:extLst>
          </p:cNvPr>
          <p:cNvSpPr>
            <a:spLocks noGrp="1"/>
          </p:cNvSpPr>
          <p:nvPr>
            <p:ph sz="half" idx="1"/>
          </p:nvPr>
        </p:nvSpPr>
        <p:spPr>
          <a:xfrm>
            <a:off x="0" y="1455112"/>
            <a:ext cx="3822192" cy="2897432"/>
          </a:xfrm>
        </p:spPr>
        <p:txBody>
          <a:bodyPr>
            <a:normAutofit/>
          </a:bodyPr>
          <a:lstStyle/>
          <a:p>
            <a:r>
              <a:rPr lang="en-US" b="1" dirty="0"/>
              <a:t>What is the location, or setting, of the cartoon? </a:t>
            </a:r>
          </a:p>
          <a:p>
            <a:r>
              <a:rPr lang="en-US" b="1" dirty="0"/>
              <a:t>Is it important to the message? </a:t>
            </a:r>
          </a:p>
          <a:p>
            <a:endParaRPr lang="en-US" b="1" dirty="0"/>
          </a:p>
          <a:p>
            <a:endParaRPr lang="en-US" b="1" dirty="0"/>
          </a:p>
        </p:txBody>
      </p:sp>
      <p:sp>
        <p:nvSpPr>
          <p:cNvPr id="6" name="Title 1">
            <a:extLst>
              <a:ext uri="{FF2B5EF4-FFF2-40B4-BE49-F238E27FC236}">
                <a16:creationId xmlns:a16="http://schemas.microsoft.com/office/drawing/2014/main" id="{422CAD7D-08FD-6869-C6F4-124E062E85D0}"/>
              </a:ext>
            </a:extLst>
          </p:cNvPr>
          <p:cNvSpPr txBox="1">
            <a:spLocks/>
          </p:cNvSpPr>
          <p:nvPr/>
        </p:nvSpPr>
        <p:spPr>
          <a:xfrm>
            <a:off x="76200" y="139533"/>
            <a:ext cx="3745992" cy="499783"/>
          </a:xfrm>
          <a:prstGeom prst="rect">
            <a:avLst/>
          </a:prstGeom>
        </p:spPr>
        <p:txBody>
          <a:bodyPr vert="horz" lIns="91440" tIns="45720" rIns="91440" bIns="45720" rtlCol="0" anchor="ctr">
            <a:normAutofit fontScale="90000" lnSpcReduction="20000"/>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pPr algn="l"/>
            <a:r>
              <a:rPr lang="en-US" b="1" dirty="0"/>
              <a:t>THURSDAY</a:t>
            </a:r>
          </a:p>
        </p:txBody>
      </p:sp>
      <p:sp>
        <p:nvSpPr>
          <p:cNvPr id="2" name="Footer Placeholder 1">
            <a:extLst>
              <a:ext uri="{FF2B5EF4-FFF2-40B4-BE49-F238E27FC236}">
                <a16:creationId xmlns:a16="http://schemas.microsoft.com/office/drawing/2014/main" id="{29040C43-9329-EF6B-5DB1-E800A31A2415}"/>
              </a:ext>
            </a:extLst>
          </p:cNvPr>
          <p:cNvSpPr>
            <a:spLocks noGrp="1"/>
          </p:cNvSpPr>
          <p:nvPr>
            <p:ph type="ftr" sz="quarter" idx="11"/>
          </p:nvPr>
        </p:nvSpPr>
        <p:spPr/>
        <p:txBody>
          <a:bodyPr/>
          <a:lstStyle/>
          <a:p>
            <a:r>
              <a:rPr lang="en-US" dirty="0"/>
              <a:t>©Clairmont Press, Inc. </a:t>
            </a:r>
          </a:p>
        </p:txBody>
      </p:sp>
      <p:pic>
        <p:nvPicPr>
          <p:cNvPr id="4" name="Picture 3">
            <a:extLst>
              <a:ext uri="{FF2B5EF4-FFF2-40B4-BE49-F238E27FC236}">
                <a16:creationId xmlns:a16="http://schemas.microsoft.com/office/drawing/2014/main" id="{236D9057-8B93-D1C9-470C-BFA115E72EBF}"/>
              </a:ext>
            </a:extLst>
          </p:cNvPr>
          <p:cNvPicPr>
            <a:picLocks noChangeAspect="1"/>
          </p:cNvPicPr>
          <p:nvPr/>
        </p:nvPicPr>
        <p:blipFill>
          <a:blip r:embed="rId4">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a:ext>
            </a:extLst>
          </a:blip>
          <a:stretch>
            <a:fillRect/>
          </a:stretch>
        </p:blipFill>
        <p:spPr>
          <a:xfrm>
            <a:off x="6377607" y="0"/>
            <a:ext cx="5814392" cy="6858000"/>
          </a:xfrm>
          <a:prstGeom prst="rect">
            <a:avLst/>
          </a:prstGeom>
        </p:spPr>
      </p:pic>
      <p:sp>
        <p:nvSpPr>
          <p:cNvPr id="5" name="TextBox 4">
            <a:extLst>
              <a:ext uri="{FF2B5EF4-FFF2-40B4-BE49-F238E27FC236}">
                <a16:creationId xmlns:a16="http://schemas.microsoft.com/office/drawing/2014/main" id="{760BA6FF-A6C3-95AA-5E68-DB1118942C99}"/>
              </a:ext>
            </a:extLst>
          </p:cNvPr>
          <p:cNvSpPr txBox="1"/>
          <p:nvPr/>
        </p:nvSpPr>
        <p:spPr>
          <a:xfrm>
            <a:off x="683394" y="6627168"/>
            <a:ext cx="4697128" cy="230832"/>
          </a:xfrm>
          <a:prstGeom prst="rect">
            <a:avLst/>
          </a:prstGeom>
          <a:noFill/>
        </p:spPr>
        <p:txBody>
          <a:bodyPr wrap="square">
            <a:spAutoFit/>
          </a:bodyPr>
          <a:lstStyle/>
          <a:p>
            <a:r>
              <a:rPr lang="en-US" sz="900" dirty="0"/>
              <a:t>Source: http://cartoons.osu.edu/</a:t>
            </a:r>
          </a:p>
        </p:txBody>
      </p:sp>
    </p:spTree>
    <p:extLst>
      <p:ext uri="{BB962C8B-B14F-4D97-AF65-F5344CB8AC3E}">
        <p14:creationId xmlns:p14="http://schemas.microsoft.com/office/powerpoint/2010/main" val="9798472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blipFill>
          <a:blip r:embed="rId3">
            <a:alphaModFix amt="29389"/>
          </a:blip>
          <a:tile tx="0" ty="0" sx="100000" sy="100000" flip="none" algn="tl"/>
        </a:blipFill>
        <a:effectLst/>
      </p:bgPr>
    </p:bg>
    <p:spTree>
      <p:nvGrpSpPr>
        <p:cNvPr id="1" name="">
          <a:extLst>
            <a:ext uri="{FF2B5EF4-FFF2-40B4-BE49-F238E27FC236}">
              <a16:creationId xmlns:a16="http://schemas.microsoft.com/office/drawing/2014/main" id="{990AD7E1-CA8A-067D-0766-D1900035F24E}"/>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05F0B99-CB22-AACC-654A-EDB042980BD8}"/>
              </a:ext>
            </a:extLst>
          </p:cNvPr>
          <p:cNvSpPr>
            <a:spLocks noGrp="1"/>
          </p:cNvSpPr>
          <p:nvPr>
            <p:ph sz="half" idx="1"/>
          </p:nvPr>
        </p:nvSpPr>
        <p:spPr>
          <a:xfrm>
            <a:off x="678942" y="1485518"/>
            <a:ext cx="3143250" cy="4024125"/>
          </a:xfrm>
        </p:spPr>
        <p:txBody>
          <a:bodyPr/>
          <a:lstStyle/>
          <a:p>
            <a:pPr marL="0" indent="0">
              <a:buNone/>
            </a:pPr>
            <a:r>
              <a:rPr lang="en-US" b="1" dirty="0"/>
              <a:t>Does the artist support the court’s decision? </a:t>
            </a:r>
          </a:p>
          <a:p>
            <a:pPr marL="0" indent="0">
              <a:buNone/>
            </a:pPr>
            <a:endParaRPr lang="en-US" b="1" dirty="0"/>
          </a:p>
          <a:p>
            <a:pPr marL="0" indent="0">
              <a:buNone/>
            </a:pPr>
            <a:r>
              <a:rPr lang="en-US" b="1" dirty="0"/>
              <a:t>What evidence do you see to defend your thinking? </a:t>
            </a:r>
          </a:p>
          <a:p>
            <a:pPr marL="0" indent="0">
              <a:buNone/>
            </a:pPr>
            <a:endParaRPr lang="en-US" b="1" dirty="0"/>
          </a:p>
          <a:p>
            <a:pPr marL="0" indent="0">
              <a:buNone/>
            </a:pPr>
            <a:endParaRPr lang="en-US" b="1" dirty="0"/>
          </a:p>
        </p:txBody>
      </p:sp>
      <p:sp>
        <p:nvSpPr>
          <p:cNvPr id="8" name="Title 1">
            <a:extLst>
              <a:ext uri="{FF2B5EF4-FFF2-40B4-BE49-F238E27FC236}">
                <a16:creationId xmlns:a16="http://schemas.microsoft.com/office/drawing/2014/main" id="{1E7516C2-7794-6CA8-8ECC-9CD02110C8C5}"/>
              </a:ext>
            </a:extLst>
          </p:cNvPr>
          <p:cNvSpPr txBox="1">
            <a:spLocks/>
          </p:cNvSpPr>
          <p:nvPr/>
        </p:nvSpPr>
        <p:spPr>
          <a:xfrm>
            <a:off x="76200" y="139533"/>
            <a:ext cx="3745992" cy="499783"/>
          </a:xfrm>
          <a:prstGeom prst="rect">
            <a:avLst/>
          </a:prstGeom>
        </p:spPr>
        <p:txBody>
          <a:bodyPr vert="horz" lIns="91440" tIns="45720" rIns="91440" bIns="45720" rtlCol="0" anchor="ctr">
            <a:normAutofit fontScale="90000" lnSpcReduction="20000"/>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pPr algn="l"/>
            <a:r>
              <a:rPr lang="en-US" b="1" dirty="0"/>
              <a:t>FRIDAY</a:t>
            </a:r>
          </a:p>
        </p:txBody>
      </p:sp>
      <p:sp>
        <p:nvSpPr>
          <p:cNvPr id="2" name="Footer Placeholder 1">
            <a:extLst>
              <a:ext uri="{FF2B5EF4-FFF2-40B4-BE49-F238E27FC236}">
                <a16:creationId xmlns:a16="http://schemas.microsoft.com/office/drawing/2014/main" id="{1F6E996C-2D9F-C12C-54AA-45290DCABA93}"/>
              </a:ext>
            </a:extLst>
          </p:cNvPr>
          <p:cNvSpPr>
            <a:spLocks noGrp="1"/>
          </p:cNvSpPr>
          <p:nvPr>
            <p:ph type="ftr" sz="quarter" idx="11"/>
          </p:nvPr>
        </p:nvSpPr>
        <p:spPr/>
        <p:txBody>
          <a:bodyPr/>
          <a:lstStyle/>
          <a:p>
            <a:r>
              <a:rPr lang="en-US" dirty="0"/>
              <a:t>©Clairmont Press, Inc. </a:t>
            </a:r>
          </a:p>
        </p:txBody>
      </p:sp>
      <p:pic>
        <p:nvPicPr>
          <p:cNvPr id="4" name="Picture 3">
            <a:extLst>
              <a:ext uri="{FF2B5EF4-FFF2-40B4-BE49-F238E27FC236}">
                <a16:creationId xmlns:a16="http://schemas.microsoft.com/office/drawing/2014/main" id="{46038EB5-5078-6A09-CAFE-A0DEE5E4FD75}"/>
              </a:ext>
            </a:extLst>
          </p:cNvPr>
          <p:cNvPicPr>
            <a:picLocks noChangeAspect="1"/>
          </p:cNvPicPr>
          <p:nvPr/>
        </p:nvPicPr>
        <p:blipFill>
          <a:blip r:embed="rId4">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a:ext>
            </a:extLst>
          </a:blip>
          <a:stretch>
            <a:fillRect/>
          </a:stretch>
        </p:blipFill>
        <p:spPr>
          <a:xfrm>
            <a:off x="6377607" y="0"/>
            <a:ext cx="5814392" cy="6858000"/>
          </a:xfrm>
          <a:prstGeom prst="rect">
            <a:avLst/>
          </a:prstGeom>
        </p:spPr>
      </p:pic>
      <p:sp>
        <p:nvSpPr>
          <p:cNvPr id="5" name="TextBox 4">
            <a:extLst>
              <a:ext uri="{FF2B5EF4-FFF2-40B4-BE49-F238E27FC236}">
                <a16:creationId xmlns:a16="http://schemas.microsoft.com/office/drawing/2014/main" id="{A22E25CF-8C06-F099-A1FD-CB6A52A47CC3}"/>
              </a:ext>
            </a:extLst>
          </p:cNvPr>
          <p:cNvSpPr txBox="1"/>
          <p:nvPr/>
        </p:nvSpPr>
        <p:spPr>
          <a:xfrm>
            <a:off x="683394" y="6627168"/>
            <a:ext cx="4697128" cy="230832"/>
          </a:xfrm>
          <a:prstGeom prst="rect">
            <a:avLst/>
          </a:prstGeom>
          <a:noFill/>
        </p:spPr>
        <p:txBody>
          <a:bodyPr wrap="square">
            <a:spAutoFit/>
          </a:bodyPr>
          <a:lstStyle/>
          <a:p>
            <a:r>
              <a:rPr lang="en-US" sz="900" dirty="0"/>
              <a:t>Source: http://cartoons.osu.edu/</a:t>
            </a:r>
          </a:p>
        </p:txBody>
      </p:sp>
    </p:spTree>
    <p:extLst>
      <p:ext uri="{BB962C8B-B14F-4D97-AF65-F5344CB8AC3E}">
        <p14:creationId xmlns:p14="http://schemas.microsoft.com/office/powerpoint/2010/main" val="31242577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2B5F551-EAAA-B872-683C-6B7A8FEFC36E}"/>
              </a:ext>
            </a:extLst>
          </p:cNvPr>
          <p:cNvSpPr txBox="1"/>
          <p:nvPr/>
        </p:nvSpPr>
        <p:spPr>
          <a:xfrm>
            <a:off x="8291549" y="6020300"/>
            <a:ext cx="3900451" cy="830997"/>
          </a:xfrm>
          <a:prstGeom prst="rect">
            <a:avLst/>
          </a:prstGeom>
          <a:noFill/>
        </p:spPr>
        <p:txBody>
          <a:bodyPr wrap="square" rtlCol="0">
            <a:spAutoFit/>
          </a:bodyPr>
          <a:lstStyle/>
          <a:p>
            <a:pPr algn="ctr"/>
            <a:r>
              <a:rPr lang="en-US" sz="1200" dirty="0">
                <a:solidFill>
                  <a:schemeClr val="bg1"/>
                </a:solidFill>
                <a:latin typeface="Avenir Light" panose="020B0402020203020204" pitchFamily="34" charset="77"/>
              </a:rPr>
              <a:t>Image credits: Title slide, West Virginia State Capitol, Charleston, WV, ©Shutterstock; End slide, Williams River Valley Overlook, Black Mountain, Monongahela National Forest, West Virginia, ©Shutterstock.</a:t>
            </a:r>
          </a:p>
        </p:txBody>
      </p:sp>
      <p:sp>
        <p:nvSpPr>
          <p:cNvPr id="3" name="Footer Placeholder 2">
            <a:extLst>
              <a:ext uri="{FF2B5EF4-FFF2-40B4-BE49-F238E27FC236}">
                <a16:creationId xmlns:a16="http://schemas.microsoft.com/office/drawing/2014/main" id="{5DEA308A-644B-6CDE-6972-DD967FFFCCDC}"/>
              </a:ext>
            </a:extLst>
          </p:cNvPr>
          <p:cNvSpPr>
            <a:spLocks noGrp="1"/>
          </p:cNvSpPr>
          <p:nvPr>
            <p:ph type="ftr" sz="quarter" idx="11"/>
          </p:nvPr>
        </p:nvSpPr>
        <p:spPr/>
        <p:txBody>
          <a:bodyPr/>
          <a:lstStyle/>
          <a:p>
            <a:r>
              <a:rPr lang="en-US" dirty="0">
                <a:solidFill>
                  <a:schemeClr val="bg1"/>
                </a:solidFill>
              </a:rPr>
              <a:t>©Clairmont Press, Inc. </a:t>
            </a:r>
          </a:p>
        </p:txBody>
      </p:sp>
    </p:spTree>
    <p:extLst>
      <p:ext uri="{BB962C8B-B14F-4D97-AF65-F5344CB8AC3E}">
        <p14:creationId xmlns:p14="http://schemas.microsoft.com/office/powerpoint/2010/main" val="31162616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Vapor Trail">
  <a:themeElements>
    <a:clrScheme name="Vapor Trail">
      <a:dk1>
        <a:sysClr val="windowText" lastClr="000000"/>
      </a:dk1>
      <a:lt1>
        <a:sysClr val="window" lastClr="FFFFFF"/>
      </a:lt1>
      <a:dk2>
        <a:srgbClr val="454545"/>
      </a:dk2>
      <a:lt2>
        <a:srgbClr val="DADADA"/>
      </a:lt2>
      <a:accent1>
        <a:srgbClr val="C4220D"/>
      </a:accent1>
      <a:accent2>
        <a:srgbClr val="EB7712"/>
      </a:accent2>
      <a:accent3>
        <a:srgbClr val="ECBD31"/>
      </a:accent3>
      <a:accent4>
        <a:srgbClr val="92CE4A"/>
      </a:accent4>
      <a:accent5>
        <a:srgbClr val="50CFB4"/>
      </a:accent5>
      <a:accent6>
        <a:srgbClr val="0D8EC5"/>
      </a:accent6>
      <a:hlink>
        <a:srgbClr val="EA5A0C"/>
      </a:hlink>
      <a:folHlink>
        <a:srgbClr val="F09D3A"/>
      </a:folHlink>
    </a:clrScheme>
    <a:fontScheme name="Vapor Trail">
      <a:majorFont>
        <a:latin typeface="Century Gothic" panose="020B0502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Vapor Trail">
      <a:fillStyleLst>
        <a:solidFill>
          <a:schemeClr val="phClr"/>
        </a:solidFill>
        <a:gradFill rotWithShape="1">
          <a:gsLst>
            <a:gs pos="0">
              <a:schemeClr val="phClr">
                <a:tint val="69000"/>
                <a:alpha val="100000"/>
                <a:satMod val="109000"/>
                <a:lumMod val="110000"/>
              </a:schemeClr>
            </a:gs>
            <a:gs pos="52000">
              <a:schemeClr val="phClr">
                <a:tint val="74000"/>
                <a:satMod val="100000"/>
                <a:lumMod val="104000"/>
              </a:schemeClr>
            </a:gs>
            <a:gs pos="100000">
              <a:schemeClr val="phClr">
                <a:tint val="78000"/>
                <a:satMod val="100000"/>
                <a:lumMod val="100000"/>
              </a:schemeClr>
            </a:gs>
          </a:gsLst>
          <a:lin ang="5400000" scaled="0"/>
        </a:gradFill>
        <a:gradFill rotWithShape="1">
          <a:gsLst>
            <a:gs pos="0">
              <a:schemeClr val="phClr">
                <a:tint val="96000"/>
                <a:satMod val="100000"/>
                <a:lumMod val="104000"/>
              </a:schemeClr>
            </a:gs>
            <a:gs pos="78000">
              <a:schemeClr val="phClr">
                <a:shade val="100000"/>
                <a:satMod val="110000"/>
                <a:lumMod val="100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cene3d>
            <a:camera prst="orthographicFront">
              <a:rot lat="0" lon="0" rev="0"/>
            </a:camera>
            <a:lightRig rig="threePt" dir="t"/>
          </a:scene3d>
          <a:sp3d>
            <a:bevelT w="25400" h="12700"/>
          </a:sp3d>
        </a:effectStyle>
        <a:effectStyle>
          <a:effectLst>
            <a:outerShdw blurRad="57150" dist="19050" dir="5400000" algn="ctr" rotWithShape="0">
              <a:srgbClr val="000000">
                <a:alpha val="48000"/>
              </a:srgbClr>
            </a:outerShdw>
          </a:effectLst>
          <a:scene3d>
            <a:camera prst="orthographicFront">
              <a:rot lat="0" lon="0" rev="0"/>
            </a:camera>
            <a:lightRig rig="threePt" dir="t"/>
          </a:scene3d>
          <a:sp3d>
            <a:bevelT w="50800" h="25400"/>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Vapor Trail" id="{4FDF2955-7D9C-493C-B9F9-C205151B46CD}" vid="{FE1EB5C7-81A8-4CBA-AE6E-B3BF73DC389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Vapor Trail</Template>
  <TotalTime>923</TotalTime>
  <Words>637</Words>
  <Application>Microsoft Macintosh PowerPoint</Application>
  <PresentationFormat>Widescreen</PresentationFormat>
  <Paragraphs>57</Paragraphs>
  <Slides>7</Slides>
  <Notes>7</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7</vt:i4>
      </vt:variant>
    </vt:vector>
  </HeadingPairs>
  <TitlesOfParts>
    <vt:vector size="12" baseType="lpstr">
      <vt:lpstr>Aptos</vt:lpstr>
      <vt:lpstr>Arial</vt:lpstr>
      <vt:lpstr>Avenir Light</vt:lpstr>
      <vt:lpstr>Century Gothic</vt:lpstr>
      <vt:lpstr>Vapor Trail</vt:lpstr>
      <vt:lpstr>Smart Skills</vt:lpstr>
      <vt:lpstr>Monday</vt:lpstr>
      <vt:lpstr>PowerPoint Presentation</vt:lpstr>
      <vt:lpstr>PowerPoint Presentation</vt:lpstr>
      <vt:lpstr>PowerPoint Presentation</vt:lpstr>
      <vt:lpstr>PowerPoint Presentation</vt:lpstr>
      <vt:lpstr>PowerPoint Presentation</vt:lpstr>
    </vt:vector>
  </TitlesOfParts>
  <Manager/>
  <Company>(c)2025 Clairmont Press, Inc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Smart Skills </dc:title>
  <dc:subject>West Virginia: Our Beautiful Home </dc:subject>
  <dc:creator/>
  <cp:keywords/>
  <dc:description/>
  <cp:lastModifiedBy>Emmett Mullins</cp:lastModifiedBy>
  <cp:revision>19</cp:revision>
  <dcterms:created xsi:type="dcterms:W3CDTF">2025-06-26T12:29:05Z</dcterms:created>
  <dcterms:modified xsi:type="dcterms:W3CDTF">2025-07-03T18:42:55Z</dcterms:modified>
  <cp:category/>
</cp:coreProperties>
</file>