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40"/>
    <p:restoredTop sz="82854"/>
  </p:normalViewPr>
  <p:slideViewPr>
    <p:cSldViewPr snapToGrid="0">
      <p:cViewPr varScale="1">
        <p:scale>
          <a:sx n="131" d="100"/>
          <a:sy n="131" d="100"/>
        </p:scale>
        <p:origin x="496" y="15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7/3/25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Discuss observations as a group.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 </a:t>
            </a:r>
            <a:r>
              <a:rPr lang="en-US" sz="1200" kern="1200" dirty="0">
                <a:solidFill>
                  <a:schemeClr val="tx1"/>
                </a:solidFill>
                <a:effectLst/>
                <a:latin typeface="+mn-lt"/>
                <a:ea typeface="+mn-ea"/>
                <a:cs typeface="+mn-cs"/>
              </a:rPr>
              <a:t>This opener lets students view the image without a specific question to answer. A one- or two-minute silent study helps students notice details they might miss otherwise. Discuss responses as a group, and let students physically point out their findings on the projection to ensure all students see the details being discussed.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106692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DEF"/>
                </a:solidFill>
                <a:effectLst/>
                <a:latin typeface="Arial" panose="020B0604020202020204" pitchFamily="34" charset="0"/>
                <a:cs typeface="Arial" panose="020B0604020202020204" pitchFamily="34" charset="0"/>
              </a:rPr>
              <a:t>Examples: The flag of Canada symbolizes that country. The small building and gate symbolize the border between Canada and the United States. The telescope symbolizes seeing something in the distance. </a:t>
            </a:r>
            <a:endParaRPr lang="en-US" b="0" dirty="0">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407034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ideas: The newspaper headline highlights the topic of activating the Selective Service (draft) system for the Vietnam War. The words on the door of the building help to provide a location. The quote refers to men who attempted to evade conscription by fleeing to Canada from the United States.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89942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effectLst/>
                <a:latin typeface="Arial" panose="020B0604020202020204" pitchFamily="34" charset="0"/>
                <a:cs typeface="Arial" panose="020B0604020202020204" pitchFamily="34" charset="0"/>
              </a:rPr>
              <a:t>The flag and border patrol office symbolize the Canadian side of the border.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effectLst/>
                <a:latin typeface="Arial" panose="020B0604020202020204" pitchFamily="34" charset="0"/>
                <a:cs typeface="Arial" panose="020B0604020202020204" pitchFamily="34" charset="0"/>
              </a:rPr>
              <a:t>Since people opposing the draft crossed the border into Canada, the location of the cartoon is important to the cartoon’s message.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80824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cartoonist doesn’t seem to convey a particular viewpoint on the “draft dodgers” or the war. He predicts that, due to the draft, people will attempt to leave the United States. It also seems that there is no strong barrier to keep the draft dodgers out of Canada, so they’ll be able to enter easily.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189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7/3/25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7/3/25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7/3/25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7/3/25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691640"/>
          </a:xfrm>
        </p:spPr>
        <p:txBody>
          <a:bodyPr>
            <a:normAutofit/>
          </a:bodyPr>
          <a:lstStyle/>
          <a:p>
            <a:pPr algn="r"/>
            <a:r>
              <a:rPr lang="en-US" sz="3200" b="1" dirty="0">
                <a:ln>
                  <a:solidFill>
                    <a:schemeClr val="accent1"/>
                  </a:solidFill>
                </a:ln>
                <a:solidFill>
                  <a:schemeClr val="bg1"/>
                </a:solidFill>
              </a:rPr>
              <a:t>Week</a:t>
            </a:r>
            <a:r>
              <a:rPr lang="en-US" sz="3200" b="1" dirty="0">
                <a:solidFill>
                  <a:schemeClr val="bg1"/>
                </a:solidFill>
              </a:rPr>
              <a:t> 35</a:t>
            </a:r>
          </a:p>
          <a:p>
            <a:pPr algn="r"/>
            <a:r>
              <a:rPr lang="en-US" sz="3200" b="1" dirty="0">
                <a:ln>
                  <a:solidFill>
                    <a:schemeClr val="accent1"/>
                  </a:solidFill>
                </a:ln>
                <a:solidFill>
                  <a:schemeClr val="bg1"/>
                </a:solidFill>
              </a:rPr>
              <a:t>Political Cartoon 7:</a:t>
            </a:r>
            <a:br>
              <a:rPr lang="en-US" sz="3200" b="1" dirty="0">
                <a:ln>
                  <a:solidFill>
                    <a:schemeClr val="accent1"/>
                  </a:solidFill>
                </a:ln>
                <a:solidFill>
                  <a:schemeClr val="bg1"/>
                </a:solidFill>
              </a:rPr>
            </a:br>
            <a:r>
              <a:rPr lang="en-US" sz="3200" b="1" dirty="0">
                <a:ln>
                  <a:solidFill>
                    <a:schemeClr val="accent1"/>
                  </a:solidFill>
                </a:ln>
                <a:solidFill>
                  <a:schemeClr val="bg1"/>
                </a:solidFill>
              </a:rPr>
              <a:t>Draft Dodgers</a:t>
            </a:r>
          </a:p>
        </p:txBody>
      </p:sp>
      <p:pic>
        <p:nvPicPr>
          <p:cNvPr id="4" name="Picture 3" descr="A close up of a sign&#10;&#10;AI-generated content may be incorrect.">
            <a:extLst>
              <a:ext uri="{FF2B5EF4-FFF2-40B4-BE49-F238E27FC236}">
                <a16:creationId xmlns:a16="http://schemas.microsoft.com/office/drawing/2014/main" id="{6ECD03C3-5A26-9CE1-0706-BFACA9C02DD7}"/>
              </a:ext>
            </a:extLst>
          </p:cNvPr>
          <p:cNvPicPr>
            <a:picLocks noGrp="1" noRot="1" noMove="1" noResize="1" noEditPoints="1" noAdjustHandles="1" noChangeArrowheads="1" noChangeShapeType="1" noCrop="1"/>
          </p:cNvPicPr>
          <p:nvPr/>
        </p:nvPicPr>
        <p:blipFill>
          <a:blip r:embed="rId4"/>
          <a:stretch>
            <a:fillRect/>
          </a:stretch>
        </p:blipFill>
        <p:spPr>
          <a:xfrm>
            <a:off x="-219737"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1" y="1416937"/>
            <a:ext cx="3048000" cy="4024125"/>
          </a:xfrm>
        </p:spPr>
        <p:txBody>
          <a:bodyPr/>
          <a:lstStyle/>
          <a:p>
            <a:pPr marL="0" indent="0">
              <a:buNone/>
            </a:pPr>
            <a:r>
              <a:rPr lang="en-US" b="1" dirty="0"/>
              <a:t>Study the political cartoon from the 1960s. Record your observations. </a:t>
            </a:r>
          </a:p>
          <a:p>
            <a:endParaRPr lang="en-US" b="1" dirty="0"/>
          </a:p>
          <a:p>
            <a:pPr marL="0" indent="0">
              <a:buNone/>
            </a:pPr>
            <a:endParaRPr lang="en-US" b="1" dirty="0"/>
          </a:p>
          <a:p>
            <a:endParaRPr lang="en-US" b="1" dirty="0"/>
          </a:p>
          <a:p>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sp>
        <p:nvSpPr>
          <p:cNvPr id="4" name="TextBox 3">
            <a:extLst>
              <a:ext uri="{FF2B5EF4-FFF2-40B4-BE49-F238E27FC236}">
                <a16:creationId xmlns:a16="http://schemas.microsoft.com/office/drawing/2014/main" id="{195532D7-BE70-0DD1-187A-91B84CB1ACB9}"/>
              </a:ext>
            </a:extLst>
          </p:cNvPr>
          <p:cNvSpPr txBox="1"/>
          <p:nvPr/>
        </p:nvSpPr>
        <p:spPr>
          <a:xfrm>
            <a:off x="10126254" y="6675437"/>
            <a:ext cx="4697128" cy="230832"/>
          </a:xfrm>
          <a:prstGeom prst="rect">
            <a:avLst/>
          </a:prstGeom>
          <a:noFill/>
        </p:spPr>
        <p:txBody>
          <a:bodyPr wrap="square">
            <a:spAutoFit/>
          </a:bodyPr>
          <a:lstStyle/>
          <a:p>
            <a:r>
              <a:rPr lang="en-US" sz="900" dirty="0"/>
              <a:t>Source: http://cartoons.osu.edu/</a:t>
            </a:r>
          </a:p>
        </p:txBody>
      </p:sp>
      <p:pic>
        <p:nvPicPr>
          <p:cNvPr id="5" name="Picture 4">
            <a:extLst>
              <a:ext uri="{FF2B5EF4-FFF2-40B4-BE49-F238E27FC236}">
                <a16:creationId xmlns:a16="http://schemas.microsoft.com/office/drawing/2014/main" id="{3B350467-C765-BCE5-AD17-1BE94419E79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250130" y="137030"/>
            <a:ext cx="8941869" cy="5424363"/>
          </a:xfrm>
          <a:prstGeom prst="rect">
            <a:avLst/>
          </a:prstGeom>
        </p:spPr>
      </p:pic>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0" y="1444752"/>
            <a:ext cx="2811294" cy="2504678"/>
          </a:xfrm>
        </p:spPr>
        <p:txBody>
          <a:bodyPr>
            <a:normAutofit/>
          </a:bodyPr>
          <a:lstStyle/>
          <a:p>
            <a:r>
              <a:rPr lang="en-US" b="1" dirty="0"/>
              <a:t>What symbols did the cartoonist use, and what do they stand for? </a:t>
            </a:r>
          </a:p>
          <a:p>
            <a:endParaRPr lang="en-US" b="1" dirty="0"/>
          </a:p>
          <a:p>
            <a:endParaRPr lang="en-US" b="1"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sp>
        <p:nvSpPr>
          <p:cNvPr id="4" name="TextBox 3">
            <a:extLst>
              <a:ext uri="{FF2B5EF4-FFF2-40B4-BE49-F238E27FC236}">
                <a16:creationId xmlns:a16="http://schemas.microsoft.com/office/drawing/2014/main" id="{5680617D-BF28-87A0-B3A2-BAA924E0D1AD}"/>
              </a:ext>
            </a:extLst>
          </p:cNvPr>
          <p:cNvSpPr txBox="1"/>
          <p:nvPr/>
        </p:nvSpPr>
        <p:spPr>
          <a:xfrm>
            <a:off x="10126254" y="6675437"/>
            <a:ext cx="4697128" cy="230832"/>
          </a:xfrm>
          <a:prstGeom prst="rect">
            <a:avLst/>
          </a:prstGeom>
          <a:noFill/>
        </p:spPr>
        <p:txBody>
          <a:bodyPr wrap="square">
            <a:spAutoFit/>
          </a:bodyPr>
          <a:lstStyle/>
          <a:p>
            <a:r>
              <a:rPr lang="en-US" sz="900" dirty="0"/>
              <a:t>Source: http://cartoons.osu.edu/</a:t>
            </a:r>
          </a:p>
        </p:txBody>
      </p:sp>
      <p:pic>
        <p:nvPicPr>
          <p:cNvPr id="5" name="Picture 4">
            <a:extLst>
              <a:ext uri="{FF2B5EF4-FFF2-40B4-BE49-F238E27FC236}">
                <a16:creationId xmlns:a16="http://schemas.microsoft.com/office/drawing/2014/main" id="{12CD214B-714A-17F0-033B-C3FF2D5DC72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250130" y="137030"/>
            <a:ext cx="8941869" cy="5424363"/>
          </a:xfrm>
          <a:prstGeom prst="rect">
            <a:avLst/>
          </a:prstGeom>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26465"/>
            <a:ext cx="3136392" cy="2377440"/>
          </a:xfrm>
        </p:spPr>
        <p:txBody>
          <a:bodyPr>
            <a:normAutofit/>
          </a:bodyPr>
          <a:lstStyle/>
          <a:p>
            <a:r>
              <a:rPr lang="en-US" b="1" dirty="0"/>
              <a:t>How do the words used help the cartoonist convey his message? </a:t>
            </a:r>
          </a:p>
          <a:p>
            <a:endParaRPr lang="en-US" b="1" dirty="0"/>
          </a:p>
          <a:p>
            <a:endParaRPr lang="en-US" b="1"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sp>
        <p:nvSpPr>
          <p:cNvPr id="4" name="TextBox 3">
            <a:extLst>
              <a:ext uri="{FF2B5EF4-FFF2-40B4-BE49-F238E27FC236}">
                <a16:creationId xmlns:a16="http://schemas.microsoft.com/office/drawing/2014/main" id="{C770EBBE-697D-2196-B6B7-4B1DB264C57C}"/>
              </a:ext>
            </a:extLst>
          </p:cNvPr>
          <p:cNvSpPr txBox="1"/>
          <p:nvPr/>
        </p:nvSpPr>
        <p:spPr>
          <a:xfrm>
            <a:off x="10126254" y="6675437"/>
            <a:ext cx="4697128" cy="230832"/>
          </a:xfrm>
          <a:prstGeom prst="rect">
            <a:avLst/>
          </a:prstGeom>
          <a:noFill/>
        </p:spPr>
        <p:txBody>
          <a:bodyPr wrap="square">
            <a:spAutoFit/>
          </a:bodyPr>
          <a:lstStyle/>
          <a:p>
            <a:r>
              <a:rPr lang="en-US" sz="900" dirty="0"/>
              <a:t>Source: http://cartoons.osu.edu/</a:t>
            </a:r>
          </a:p>
        </p:txBody>
      </p:sp>
      <p:pic>
        <p:nvPicPr>
          <p:cNvPr id="5" name="Picture 4">
            <a:extLst>
              <a:ext uri="{FF2B5EF4-FFF2-40B4-BE49-F238E27FC236}">
                <a16:creationId xmlns:a16="http://schemas.microsoft.com/office/drawing/2014/main" id="{E3CC545F-A659-7381-E1E8-3A0D311FCF5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250130" y="137030"/>
            <a:ext cx="8941869" cy="5424363"/>
          </a:xfrm>
          <a:prstGeom prst="rect">
            <a:avLst/>
          </a:prstGeom>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55112"/>
            <a:ext cx="2569464" cy="2897432"/>
          </a:xfrm>
        </p:spPr>
        <p:txBody>
          <a:bodyPr>
            <a:normAutofit/>
          </a:bodyPr>
          <a:lstStyle/>
          <a:p>
            <a:r>
              <a:rPr lang="en-US" b="1" dirty="0"/>
              <a:t>What is the location, or setting, of the cartoon? </a:t>
            </a:r>
          </a:p>
          <a:p>
            <a:r>
              <a:rPr lang="en-US" b="1" dirty="0"/>
              <a:t>Is it important to the message? </a:t>
            </a:r>
          </a:p>
          <a:p>
            <a:endParaRPr lang="en-US" b="1" dirty="0"/>
          </a:p>
          <a:p>
            <a:endParaRPr lang="en-US" b="1"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sp>
        <p:nvSpPr>
          <p:cNvPr id="4" name="TextBox 3">
            <a:extLst>
              <a:ext uri="{FF2B5EF4-FFF2-40B4-BE49-F238E27FC236}">
                <a16:creationId xmlns:a16="http://schemas.microsoft.com/office/drawing/2014/main" id="{1177619E-CABD-746B-B254-40C5389923CD}"/>
              </a:ext>
            </a:extLst>
          </p:cNvPr>
          <p:cNvSpPr txBox="1"/>
          <p:nvPr/>
        </p:nvSpPr>
        <p:spPr>
          <a:xfrm>
            <a:off x="10126254" y="6675437"/>
            <a:ext cx="4697128" cy="230832"/>
          </a:xfrm>
          <a:prstGeom prst="rect">
            <a:avLst/>
          </a:prstGeom>
          <a:noFill/>
        </p:spPr>
        <p:txBody>
          <a:bodyPr wrap="square">
            <a:spAutoFit/>
          </a:bodyPr>
          <a:lstStyle/>
          <a:p>
            <a:r>
              <a:rPr lang="en-US" sz="900" dirty="0"/>
              <a:t>Source: http://cartoons.osu.edu/</a:t>
            </a:r>
          </a:p>
        </p:txBody>
      </p:sp>
      <p:pic>
        <p:nvPicPr>
          <p:cNvPr id="5" name="Picture 4">
            <a:extLst>
              <a:ext uri="{FF2B5EF4-FFF2-40B4-BE49-F238E27FC236}">
                <a16:creationId xmlns:a16="http://schemas.microsoft.com/office/drawing/2014/main" id="{CC674E0F-E717-FE3B-8A52-54E487C55CD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250130" y="137030"/>
            <a:ext cx="8941869" cy="5424363"/>
          </a:xfrm>
          <a:prstGeom prst="rect">
            <a:avLst/>
          </a:prstGeom>
        </p:spPr>
      </p:pic>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76200" y="1448359"/>
            <a:ext cx="3075561" cy="4024125"/>
          </a:xfrm>
        </p:spPr>
        <p:txBody>
          <a:bodyPr/>
          <a:lstStyle/>
          <a:p>
            <a:r>
              <a:rPr lang="en-US" b="1" dirty="0"/>
              <a:t>Who is the artist supporting with his message? </a:t>
            </a:r>
          </a:p>
          <a:p>
            <a:r>
              <a:rPr lang="en-US" b="1" dirty="0"/>
              <a:t>What evidence do you see to defend your thinking? </a:t>
            </a:r>
          </a:p>
          <a:p>
            <a:pPr marL="0" indent="0">
              <a:buNone/>
            </a:pPr>
            <a:endParaRPr lang="en-US" b="1" dirty="0"/>
          </a:p>
          <a:p>
            <a:pPr marL="0" indent="0">
              <a:buNone/>
            </a:pPr>
            <a:endParaRPr lang="en-US" b="1"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sp>
        <p:nvSpPr>
          <p:cNvPr id="4" name="TextBox 3">
            <a:extLst>
              <a:ext uri="{FF2B5EF4-FFF2-40B4-BE49-F238E27FC236}">
                <a16:creationId xmlns:a16="http://schemas.microsoft.com/office/drawing/2014/main" id="{CF8956E1-C233-57A3-924F-BE08D2D72D81}"/>
              </a:ext>
            </a:extLst>
          </p:cNvPr>
          <p:cNvSpPr txBox="1"/>
          <p:nvPr/>
        </p:nvSpPr>
        <p:spPr>
          <a:xfrm>
            <a:off x="10126254" y="6675437"/>
            <a:ext cx="4697128" cy="230832"/>
          </a:xfrm>
          <a:prstGeom prst="rect">
            <a:avLst/>
          </a:prstGeom>
          <a:noFill/>
        </p:spPr>
        <p:txBody>
          <a:bodyPr wrap="square">
            <a:spAutoFit/>
          </a:bodyPr>
          <a:lstStyle/>
          <a:p>
            <a:r>
              <a:rPr lang="en-US" sz="900" dirty="0"/>
              <a:t>Source: http://cartoons.osu.edu/</a:t>
            </a:r>
          </a:p>
        </p:txBody>
      </p:sp>
      <p:pic>
        <p:nvPicPr>
          <p:cNvPr id="5" name="Picture 4">
            <a:extLst>
              <a:ext uri="{FF2B5EF4-FFF2-40B4-BE49-F238E27FC236}">
                <a16:creationId xmlns:a16="http://schemas.microsoft.com/office/drawing/2014/main" id="{E7BFD14E-2AC3-CB23-78A5-7FA40706707A}"/>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250130" y="151621"/>
            <a:ext cx="8941869" cy="5424363"/>
          </a:xfrm>
          <a:prstGeom prst="rect">
            <a:avLst/>
          </a:prstGeom>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881</TotalTime>
  <Words>518</Words>
  <Application>Microsoft Macintosh PowerPoint</Application>
  <PresentationFormat>Widescreen</PresentationFormat>
  <Paragraphs>48</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18</cp:revision>
  <dcterms:created xsi:type="dcterms:W3CDTF">2025-06-26T12:29:05Z</dcterms:created>
  <dcterms:modified xsi:type="dcterms:W3CDTF">2025-07-03T18:48:44Z</dcterms:modified>
  <cp:category/>
</cp:coreProperties>
</file>