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0" r:id="rId1"/>
  </p:sldMasterIdLst>
  <p:notesMasterIdLst>
    <p:notesMasterId r:id="rId9"/>
  </p:notesMasterIdLst>
  <p:sldIdLst>
    <p:sldId id="256" r:id="rId2"/>
    <p:sldId id="259" r:id="rId3"/>
    <p:sldId id="260" r:id="rId4"/>
    <p:sldId id="261" r:id="rId5"/>
    <p:sldId id="262" r:id="rId6"/>
    <p:sldId id="263" r:id="rId7"/>
    <p:sldId id="258"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69"/>
    <p:restoredTop sz="82925"/>
  </p:normalViewPr>
  <p:slideViewPr>
    <p:cSldViewPr snapToGrid="0">
      <p:cViewPr varScale="1">
        <p:scale>
          <a:sx n="105" d="100"/>
          <a:sy n="105" d="100"/>
        </p:scale>
        <p:origin x="632" y="1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737DAB-597A-6245-AD4E-5232EF7B64E3}" type="datetimeFigureOut">
              <a:rPr lang="en-US" smtClean="0"/>
              <a:t>6/29/25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24A4BA-6F3C-DE41-BD2B-44EE0949FA88}" type="slidenum">
              <a:rPr lang="en-US" smtClean="0"/>
              <a:t>‹#›</a:t>
            </a:fld>
            <a:endParaRPr lang="en-US" dirty="0"/>
          </a:p>
        </p:txBody>
      </p:sp>
    </p:spTree>
    <p:extLst>
      <p:ext uri="{BB962C8B-B14F-4D97-AF65-F5344CB8AC3E}">
        <p14:creationId xmlns:p14="http://schemas.microsoft.com/office/powerpoint/2010/main" val="14191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the Smart Skills directions on the Teacher Tech Website for </a:t>
            </a:r>
            <a:r>
              <a:rPr lang="en-US" i="1" dirty="0"/>
              <a:t>West Virginia: Our Beautiful Home</a:t>
            </a:r>
            <a:r>
              <a:rPr lang="en-US" i="0" dirty="0"/>
              <a:t> for teaching suggestions. </a:t>
            </a:r>
          </a:p>
          <a:p>
            <a:endParaRPr lang="en-US" i="0" dirty="0"/>
          </a:p>
          <a:p>
            <a:r>
              <a:rPr lang="en-US" dirty="0"/>
              <a:t>Teacher notes and answers will display in this space. </a:t>
            </a:r>
          </a:p>
        </p:txBody>
      </p:sp>
      <p:sp>
        <p:nvSpPr>
          <p:cNvPr id="4" name="Slide Number Placeholder 3"/>
          <p:cNvSpPr>
            <a:spLocks noGrp="1"/>
          </p:cNvSpPr>
          <p:nvPr>
            <p:ph type="sldNum" sz="quarter" idx="5"/>
          </p:nvPr>
        </p:nvSpPr>
        <p:spPr/>
        <p:txBody>
          <a:bodyPr/>
          <a:lstStyle/>
          <a:p>
            <a:fld id="{BE24A4BA-6F3C-DE41-BD2B-44EE0949FA88}" type="slidenum">
              <a:rPr lang="en-US" smtClean="0"/>
              <a:t>1</a:t>
            </a:fld>
            <a:endParaRPr lang="en-US" dirty="0"/>
          </a:p>
        </p:txBody>
      </p:sp>
    </p:spTree>
    <p:extLst>
      <p:ext uri="{BB962C8B-B14F-4D97-AF65-F5344CB8AC3E}">
        <p14:creationId xmlns:p14="http://schemas.microsoft.com/office/powerpoint/2010/main" val="2368155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opener allows students to view the map with no specific question to answer. Often, it is beneficial to study a map and its components before searching for a specific answer. </a:t>
            </a:r>
          </a:p>
          <a:p>
            <a:r>
              <a:rPr lang="en-US" dirty="0"/>
              <a:t>Allow at least one minute for students to silently study the map and create a jot list before discussing responses as a group. </a:t>
            </a:r>
          </a:p>
          <a:p>
            <a:r>
              <a:rPr lang="en-US" dirty="0"/>
              <a:t>Students may notice that this is a map of West Virginia. There is a compass rose. The map only has several colors identifying various areas of the state. Border states are shown, etc. </a:t>
            </a:r>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2</a:t>
            </a:fld>
            <a:endParaRPr lang="en-US" dirty="0"/>
          </a:p>
        </p:txBody>
      </p:sp>
    </p:spTree>
    <p:extLst>
      <p:ext uri="{BB962C8B-B14F-4D97-AF65-F5344CB8AC3E}">
        <p14:creationId xmlns:p14="http://schemas.microsoft.com/office/powerpoint/2010/main" val="1304335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four</a:t>
            </a:r>
          </a:p>
          <a:p>
            <a:pPr marL="228600" indent="-228600">
              <a:buAutoNum type="arabicPeriod"/>
            </a:pPr>
            <a:r>
              <a:rPr lang="en-US" dirty="0"/>
              <a:t>Different colors are used to show the regions. </a:t>
            </a:r>
          </a:p>
          <a:p>
            <a:pPr marL="228600" indent="-228600">
              <a:buAutoNum type="arabicPeriod"/>
            </a:pPr>
            <a:endParaRPr lang="en-US" dirty="0"/>
          </a:p>
          <a:p>
            <a:pPr marL="0" indent="0">
              <a:buNone/>
            </a:pPr>
            <a:r>
              <a:rPr lang="en-US" dirty="0"/>
              <a:t>This may be a good opportunity to assess students' knowledge of West Virginia’s regions. You may want to have a brief discussion of the characteristics that make each region distinct. </a:t>
            </a:r>
          </a:p>
        </p:txBody>
      </p:sp>
      <p:sp>
        <p:nvSpPr>
          <p:cNvPr id="4" name="Slide Number Placeholder 3"/>
          <p:cNvSpPr>
            <a:spLocks noGrp="1"/>
          </p:cNvSpPr>
          <p:nvPr>
            <p:ph type="sldNum" sz="quarter" idx="5"/>
          </p:nvPr>
        </p:nvSpPr>
        <p:spPr/>
        <p:txBody>
          <a:bodyPr/>
          <a:lstStyle/>
          <a:p>
            <a:fld id="{BE24A4BA-6F3C-DE41-BD2B-44EE0949FA88}" type="slidenum">
              <a:rPr lang="en-US" smtClean="0"/>
              <a:t>3</a:t>
            </a:fld>
            <a:endParaRPr lang="en-US" dirty="0"/>
          </a:p>
        </p:txBody>
      </p:sp>
    </p:spTree>
    <p:extLst>
      <p:ext uri="{BB962C8B-B14F-4D97-AF65-F5344CB8AC3E}">
        <p14:creationId xmlns:p14="http://schemas.microsoft.com/office/powerpoint/2010/main" val="2848390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Allegheny Plateau</a:t>
            </a:r>
          </a:p>
          <a:p>
            <a:pPr marL="228600" indent="-228600">
              <a:buAutoNum type="arabicPeriod"/>
            </a:pPr>
            <a:r>
              <a:rPr lang="en-US" dirty="0"/>
              <a:t>Potomac Section</a:t>
            </a:r>
          </a:p>
          <a:p>
            <a:pPr marL="228600" indent="-228600">
              <a:buAutoNum type="arabicPeriod"/>
            </a:pPr>
            <a:r>
              <a:rPr lang="en-US" dirty="0"/>
              <a:t>Answers will vary according to your location.</a:t>
            </a:r>
          </a:p>
          <a:p>
            <a:pPr marL="228600" indent="-228600">
              <a:buAutoNum type="arabicPeriod"/>
            </a:pPr>
            <a:endParaRPr lang="en-US" dirty="0"/>
          </a:p>
          <a:p>
            <a:pPr marL="0" indent="0">
              <a:buNone/>
            </a:pPr>
            <a:r>
              <a:rPr lang="en-US" dirty="0"/>
              <a:t>This is a good opportunity to discuss that some counties are in two regions. Why might that be the case? </a:t>
            </a:r>
          </a:p>
          <a:p>
            <a:pPr marL="0" indent="0">
              <a:buNone/>
            </a:pPr>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4</a:t>
            </a:fld>
            <a:endParaRPr lang="en-US" dirty="0"/>
          </a:p>
        </p:txBody>
      </p:sp>
    </p:spTree>
    <p:extLst>
      <p:ext uri="{BB962C8B-B14F-4D97-AF65-F5344CB8AC3E}">
        <p14:creationId xmlns:p14="http://schemas.microsoft.com/office/powerpoint/2010/main" val="226636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Ohio, Pennsylvania, Maryland, Virginia, Kentucky</a:t>
            </a:r>
          </a:p>
          <a:p>
            <a:pPr marL="228600" indent="-228600">
              <a:buAutoNum type="arabicPeriod"/>
            </a:pPr>
            <a:r>
              <a:rPr lang="en-US" dirty="0"/>
              <a:t>Ohio River, North Branch of Potomac River, Allegheny Mountains, Tug Fork River, Big Sandy River</a:t>
            </a:r>
          </a:p>
          <a:p>
            <a:pPr marL="228600" indent="-228600">
              <a:buAutoNum type="arabicPeriod"/>
            </a:pPr>
            <a:r>
              <a:rPr lang="en-US" dirty="0"/>
              <a:t>Mason-Dixon line</a:t>
            </a:r>
          </a:p>
          <a:p>
            <a:pPr marL="228600" indent="-228600">
              <a:buAutoNum type="arabicPeriod"/>
            </a:pPr>
            <a:r>
              <a:rPr lang="en-US" dirty="0"/>
              <a:t>Pennsylvania</a:t>
            </a:r>
          </a:p>
          <a:p>
            <a:pPr marL="228600" indent="-228600">
              <a:buAutoNum type="arabicPeriod"/>
            </a:pPr>
            <a:endParaRPr lang="en-US" dirty="0"/>
          </a:p>
          <a:p>
            <a:pPr marL="0" indent="0">
              <a:buNone/>
            </a:pPr>
            <a:r>
              <a:rPr lang="en-US" dirty="0"/>
              <a:t>Use this opportunity to discuss how the borders can be natural features like a river, or man-made like the surveyor’s Mason-Dixon line. </a:t>
            </a:r>
          </a:p>
        </p:txBody>
      </p:sp>
      <p:sp>
        <p:nvSpPr>
          <p:cNvPr id="4" name="Slide Number Placeholder 3"/>
          <p:cNvSpPr>
            <a:spLocks noGrp="1"/>
          </p:cNvSpPr>
          <p:nvPr>
            <p:ph type="sldNum" sz="quarter" idx="5"/>
          </p:nvPr>
        </p:nvSpPr>
        <p:spPr/>
        <p:txBody>
          <a:bodyPr/>
          <a:lstStyle/>
          <a:p>
            <a:fld id="{BE24A4BA-6F3C-DE41-BD2B-44EE0949FA88}" type="slidenum">
              <a:rPr lang="en-US" smtClean="0"/>
              <a:t>5</a:t>
            </a:fld>
            <a:endParaRPr lang="en-US" dirty="0"/>
          </a:p>
        </p:txBody>
      </p:sp>
    </p:spTree>
    <p:extLst>
      <p:ext uri="{BB962C8B-B14F-4D97-AF65-F5344CB8AC3E}">
        <p14:creationId xmlns:p14="http://schemas.microsoft.com/office/powerpoint/2010/main" val="1499804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could use other maps to locate the Ohio River Valley to see if it extends into other states. Students can also use authoritative sources, such as encyclopedias or government websites, to find information. </a:t>
            </a:r>
          </a:p>
          <a:p>
            <a:endParaRPr lang="en-US" dirty="0"/>
          </a:p>
          <a:p>
            <a:r>
              <a:rPr lang="en-US" dirty="0"/>
              <a:t>For discussion, ask some of the following questions: </a:t>
            </a:r>
          </a:p>
          <a:p>
            <a:r>
              <a:rPr lang="en-US" dirty="0"/>
              <a:t>We know that the Ohio River Valley extends to other states, but why wasn’t this shown on the map? </a:t>
            </a:r>
          </a:p>
          <a:p>
            <a:r>
              <a:rPr lang="en-US" dirty="0"/>
              <a:t>Why didn’t the person creating the map show that the geographic regions extend beyond the borders of West Virginia? </a:t>
            </a:r>
          </a:p>
          <a:p>
            <a:r>
              <a:rPr lang="en-US" dirty="0"/>
              <a:t>This is an opportunity to explicitly teach that maps are created for a purpose, and in this case, the purpose is focused on the regions of West Virginia. By extending the color bands to the neighboring states, the map might have lost its focus. </a:t>
            </a:r>
          </a:p>
          <a:p>
            <a:endParaRPr lang="en-US" dirty="0"/>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6</a:t>
            </a:fld>
            <a:endParaRPr lang="en-US" dirty="0"/>
          </a:p>
        </p:txBody>
      </p:sp>
    </p:spTree>
    <p:extLst>
      <p:ext uri="{BB962C8B-B14F-4D97-AF65-F5344CB8AC3E}">
        <p14:creationId xmlns:p14="http://schemas.microsoft.com/office/powerpoint/2010/main" val="94862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7</a:t>
            </a:fld>
            <a:endParaRPr lang="en-US" dirty="0"/>
          </a:p>
        </p:txBody>
      </p:sp>
    </p:spTree>
    <p:extLst>
      <p:ext uri="{BB962C8B-B14F-4D97-AF65-F5344CB8AC3E}">
        <p14:creationId xmlns:p14="http://schemas.microsoft.com/office/powerpoint/2010/main" val="27234033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E2DBC60F-F21C-6B41-9401-FA27236B0017}" type="datetime1">
              <a:rPr lang="en-US" smtClean="0"/>
              <a:t>6/29/25</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r>
              <a:rPr lang="en-US" dirty="0"/>
              <a:t>©Clairmont Press, Inc. </a:t>
            </a:r>
          </a:p>
        </p:txBody>
      </p:sp>
      <p:sp>
        <p:nvSpPr>
          <p:cNvPr id="6" name="Slide Number Placeholder 5"/>
          <p:cNvSpPr>
            <a:spLocks noGrp="1"/>
          </p:cNvSpPr>
          <p:nvPr>
            <p:ph type="sldNum" sz="quarter" idx="12"/>
          </p:nvPr>
        </p:nvSpPr>
        <p:spPr>
          <a:xfrm>
            <a:off x="8077200" y="1430866"/>
            <a:ext cx="2743200" cy="365125"/>
          </a:xfrm>
        </p:spPr>
        <p:txBody>
          <a:bodyPr/>
          <a:lstStyle/>
          <a:p>
            <a:fld id="{976C402E-B1C0-B342-B143-8B01E77D075E}" type="slidenum">
              <a:rPr lang="en-US" smtClean="0"/>
              <a:t>‹#›</a:t>
            </a:fld>
            <a:endParaRPr lang="en-US" dirty="0"/>
          </a:p>
        </p:txBody>
      </p:sp>
      <p:sp>
        <p:nvSpPr>
          <p:cNvPr id="9" name="TextBox 8">
            <a:extLst>
              <a:ext uri="{FF2B5EF4-FFF2-40B4-BE49-F238E27FC236}">
                <a16:creationId xmlns:a16="http://schemas.microsoft.com/office/drawing/2014/main" id="{8808D26F-4A15-7A3B-29F5-DF8B46497BE0}"/>
              </a:ext>
            </a:extLst>
          </p:cNvPr>
          <p:cNvSpPr txBox="1"/>
          <p:nvPr userDrawn="1"/>
        </p:nvSpPr>
        <p:spPr>
          <a:xfrm>
            <a:off x="200278" y="6488668"/>
            <a:ext cx="6097348" cy="246221"/>
          </a:xfrm>
          <a:prstGeom prst="rect">
            <a:avLst/>
          </a:prstGeom>
          <a:noFill/>
        </p:spPr>
        <p:txBody>
          <a:bodyPr wrap="square">
            <a:spAutoFit/>
          </a:bodyPr>
          <a:lstStyle/>
          <a:p>
            <a:r>
              <a:rPr lang="en-US" sz="1000" b="1" dirty="0"/>
              <a:t> </a:t>
            </a:r>
            <a:r>
              <a:rPr lang="en-US" sz="1000" b="1" dirty="0">
                <a:solidFill>
                  <a:schemeClr val="bg1"/>
                </a:solidFill>
              </a:rPr>
              <a:t>©Clairmont Press, Inc. </a:t>
            </a:r>
            <a:endParaRPr lang="en-US" sz="1000" b="1" dirty="0"/>
          </a:p>
        </p:txBody>
      </p:sp>
    </p:spTree>
    <p:extLst>
      <p:ext uri="{BB962C8B-B14F-4D97-AF65-F5344CB8AC3E}">
        <p14:creationId xmlns:p14="http://schemas.microsoft.com/office/powerpoint/2010/main" val="167525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169289-1BA7-424F-B9C5-7D0862685863}" type="datetime1">
              <a:rPr lang="en-US" smtClean="0"/>
              <a:t>6/29/25</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©Clairmont Press, Inc. </a:t>
            </a:r>
          </a:p>
        </p:txBody>
      </p:sp>
      <p:sp>
        <p:nvSpPr>
          <p:cNvPr id="6" name="Slide Number Placeholder 5"/>
          <p:cNvSpPr>
            <a:spLocks noGrp="1"/>
          </p:cNvSpPr>
          <p:nvPr>
            <p:ph type="sldNum" sz="quarter" idx="12"/>
          </p:nvPr>
        </p:nvSpPr>
        <p:spPr/>
        <p:txBody>
          <a:bodyPr/>
          <a:lstStyle/>
          <a:p>
            <a:fld id="{976C402E-B1C0-B342-B143-8B01E77D075E}" type="slidenum">
              <a:rPr lang="en-US" smtClean="0"/>
              <a:t>‹#›</a:t>
            </a:fld>
            <a:endParaRPr lang="en-US" dirty="0"/>
          </a:p>
        </p:txBody>
      </p:sp>
      <p:pic>
        <p:nvPicPr>
          <p:cNvPr id="7" name="Picture 6" descr="A flag with a blue border&#10;&#10;AI-generated content may be incorrect.">
            <a:extLst>
              <a:ext uri="{FF2B5EF4-FFF2-40B4-BE49-F238E27FC236}">
                <a16:creationId xmlns:a16="http://schemas.microsoft.com/office/drawing/2014/main" id="{058634D9-9F6F-7B07-5DCE-5DC6FD84D96A}"/>
              </a:ext>
            </a:extLst>
          </p:cNvPr>
          <p:cNvPicPr>
            <a:picLocks noChangeAspect="1"/>
          </p:cNvPicPr>
          <p:nvPr userDrawn="1"/>
        </p:nvPicPr>
        <p:blipFill>
          <a:blip r:embed="rId2"/>
          <a:stretch>
            <a:fillRect/>
          </a:stretch>
        </p:blipFill>
        <p:spPr>
          <a:xfrm>
            <a:off x="685800" y="6099958"/>
            <a:ext cx="608495" cy="320260"/>
          </a:xfrm>
          <a:prstGeom prst="rect">
            <a:avLst/>
          </a:prstGeom>
        </p:spPr>
      </p:pic>
    </p:spTree>
    <p:extLst>
      <p:ext uri="{BB962C8B-B14F-4D97-AF65-F5344CB8AC3E}">
        <p14:creationId xmlns:p14="http://schemas.microsoft.com/office/powerpoint/2010/main" val="392007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alphaModFix amt="28292"/>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996D4BF-E760-AB47-B626-07C36D0A0C06}" type="datetime1">
              <a:rPr lang="en-US" smtClean="0"/>
              <a:t>6/29/25</a:t>
            </a:fld>
            <a:endParaRPr lang="en-US" dirty="0"/>
          </a:p>
        </p:txBody>
      </p:sp>
      <p:sp>
        <p:nvSpPr>
          <p:cNvPr id="6" name="Footer Placeholder 5"/>
          <p:cNvSpPr>
            <a:spLocks noGrp="1"/>
          </p:cNvSpPr>
          <p:nvPr>
            <p:ph type="ftr" sz="quarter" idx="11"/>
          </p:nvPr>
        </p:nvSpPr>
        <p:spPr/>
        <p:txBody>
          <a:bodyPr/>
          <a:lstStyle>
            <a:lvl1pPr>
              <a:defRPr>
                <a:solidFill>
                  <a:schemeClr val="tx1"/>
                </a:solidFill>
              </a:defRPr>
            </a:lvl1pPr>
          </a:lstStyle>
          <a:p>
            <a:r>
              <a:rPr lang="en-US" dirty="0"/>
              <a:t>©Clairmont Press, Inc. </a:t>
            </a:r>
          </a:p>
        </p:txBody>
      </p:sp>
      <p:sp>
        <p:nvSpPr>
          <p:cNvPr id="7" name="Slide Number Placeholder 6"/>
          <p:cNvSpPr>
            <a:spLocks noGrp="1"/>
          </p:cNvSpPr>
          <p:nvPr>
            <p:ph type="sldNum" sz="quarter" idx="12"/>
          </p:nvPr>
        </p:nvSpPr>
        <p:spPr/>
        <p:txBody>
          <a:bodyPr/>
          <a:lstStyle/>
          <a:p>
            <a:fld id="{976C402E-B1C0-B342-B143-8B01E77D075E}" type="slidenum">
              <a:rPr lang="en-US" smtClean="0"/>
              <a:t>‹#›</a:t>
            </a:fld>
            <a:endParaRPr lang="en-US" dirty="0"/>
          </a:p>
        </p:txBody>
      </p:sp>
      <p:pic>
        <p:nvPicPr>
          <p:cNvPr id="11" name="Picture 10" descr="A flag with a blue border&#10;&#10;AI-generated content may be incorrect.">
            <a:extLst>
              <a:ext uri="{FF2B5EF4-FFF2-40B4-BE49-F238E27FC236}">
                <a16:creationId xmlns:a16="http://schemas.microsoft.com/office/drawing/2014/main" id="{1149CCA8-C5E8-78A9-C8A7-B23751CB9593}"/>
              </a:ext>
            </a:extLst>
          </p:cNvPr>
          <p:cNvPicPr>
            <a:picLocks noChangeAspect="1"/>
          </p:cNvPicPr>
          <p:nvPr userDrawn="1"/>
        </p:nvPicPr>
        <p:blipFill>
          <a:blip r:embed="rId3"/>
          <a:stretch>
            <a:fillRect/>
          </a:stretch>
        </p:blipFill>
        <p:spPr>
          <a:xfrm>
            <a:off x="685800" y="6099958"/>
            <a:ext cx="608495" cy="320260"/>
          </a:xfrm>
          <a:prstGeom prst="rect">
            <a:avLst/>
          </a:prstGeom>
        </p:spPr>
      </p:pic>
    </p:spTree>
    <p:extLst>
      <p:ext uri="{BB962C8B-B14F-4D97-AF65-F5344CB8AC3E}">
        <p14:creationId xmlns:p14="http://schemas.microsoft.com/office/powerpoint/2010/main" val="110252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CB58A28-C61A-D040-9DF4-D6019F7DEB6C}" type="datetime1">
              <a:rPr lang="en-US" smtClean="0"/>
              <a:t>6/29/25</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b="1">
                <a:solidFill>
                  <a:schemeClr val="tx1"/>
                </a:solidFill>
              </a:defRPr>
            </a:lvl1pPr>
          </a:lstStyle>
          <a:p>
            <a:r>
              <a:rPr lang="en-US" dirty="0"/>
              <a:t>©Clairmont Press, Inc. </a:t>
            </a: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76C402E-B1C0-B342-B143-8B01E77D075E}" type="slidenum">
              <a:rPr lang="en-US" smtClean="0"/>
              <a:t>‹#›</a:t>
            </a:fld>
            <a:endParaRPr lang="en-US" dirty="0"/>
          </a:p>
        </p:txBody>
      </p:sp>
    </p:spTree>
    <p:extLst>
      <p:ext uri="{BB962C8B-B14F-4D97-AF65-F5344CB8AC3E}">
        <p14:creationId xmlns:p14="http://schemas.microsoft.com/office/powerpoint/2010/main" val="22679958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4"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0C864-B288-0E05-F3C9-A099EA917303}"/>
              </a:ext>
            </a:extLst>
          </p:cNvPr>
          <p:cNvSpPr>
            <a:spLocks noGrp="1" noRot="1" noMove="1" noResize="1" noEditPoints="1" noAdjustHandles="1" noChangeArrowheads="1" noChangeShapeType="1"/>
          </p:cNvSpPr>
          <p:nvPr>
            <p:ph type="ctrTitle"/>
          </p:nvPr>
        </p:nvSpPr>
        <p:spPr>
          <a:xfrm>
            <a:off x="2743200" y="2482337"/>
            <a:ext cx="9448800" cy="1033582"/>
          </a:xfrm>
        </p:spPr>
        <p:txBody>
          <a:bodyPr/>
          <a:lstStyle/>
          <a:p>
            <a:pPr algn="r"/>
            <a:r>
              <a:rPr lang="en-US" b="1" dirty="0">
                <a:ln>
                  <a:solidFill>
                    <a:schemeClr val="accent1"/>
                  </a:solidFill>
                </a:ln>
                <a:solidFill>
                  <a:schemeClr val="bg1"/>
                </a:solidFill>
              </a:rPr>
              <a:t>Smart Skills</a:t>
            </a:r>
          </a:p>
        </p:txBody>
      </p:sp>
      <p:sp>
        <p:nvSpPr>
          <p:cNvPr id="3" name="Subtitle 2">
            <a:extLst>
              <a:ext uri="{FF2B5EF4-FFF2-40B4-BE49-F238E27FC236}">
                <a16:creationId xmlns:a16="http://schemas.microsoft.com/office/drawing/2014/main" id="{C9B5F76E-4E17-C190-779E-E0D19810A16A}"/>
              </a:ext>
            </a:extLst>
          </p:cNvPr>
          <p:cNvSpPr>
            <a:spLocks noGrp="1" noRot="1" noMove="1" noResize="1" noEditPoints="1" noAdjustHandles="1" noChangeArrowheads="1" noChangeShapeType="1"/>
          </p:cNvSpPr>
          <p:nvPr>
            <p:ph type="subTitle" idx="1"/>
          </p:nvPr>
        </p:nvSpPr>
        <p:spPr>
          <a:xfrm>
            <a:off x="2743200" y="3429000"/>
            <a:ext cx="9448800" cy="1310502"/>
          </a:xfrm>
        </p:spPr>
        <p:txBody>
          <a:bodyPr>
            <a:normAutofit fontScale="92500" lnSpcReduction="20000"/>
          </a:bodyPr>
          <a:lstStyle/>
          <a:p>
            <a:pPr algn="r"/>
            <a:r>
              <a:rPr lang="en-US" sz="3200" b="1" dirty="0">
                <a:ln>
                  <a:solidFill>
                    <a:schemeClr val="accent1"/>
                  </a:solidFill>
                </a:ln>
                <a:solidFill>
                  <a:schemeClr val="bg1"/>
                </a:solidFill>
              </a:rPr>
              <a:t>Week 6</a:t>
            </a:r>
            <a:endParaRPr lang="en-US" sz="3200" b="1" dirty="0">
              <a:solidFill>
                <a:schemeClr val="bg1"/>
              </a:solidFill>
            </a:endParaRPr>
          </a:p>
          <a:p>
            <a:pPr algn="r"/>
            <a:r>
              <a:rPr lang="en-US" sz="3200" b="1" dirty="0">
                <a:ln>
                  <a:solidFill>
                    <a:schemeClr val="accent1"/>
                  </a:solidFill>
                </a:ln>
                <a:solidFill>
                  <a:schemeClr val="bg1"/>
                </a:solidFill>
              </a:rPr>
              <a:t>Map 2: Geographic Regions</a:t>
            </a:r>
            <a:br>
              <a:rPr lang="en-US" sz="3200" b="1" dirty="0">
                <a:ln>
                  <a:solidFill>
                    <a:schemeClr val="accent1"/>
                  </a:solidFill>
                </a:ln>
                <a:solidFill>
                  <a:schemeClr val="bg1"/>
                </a:solidFill>
              </a:rPr>
            </a:br>
            <a:r>
              <a:rPr lang="en-US" sz="3200" b="1" dirty="0">
                <a:ln>
                  <a:solidFill>
                    <a:schemeClr val="accent1"/>
                  </a:solidFill>
                </a:ln>
                <a:solidFill>
                  <a:schemeClr val="bg1"/>
                </a:solidFill>
              </a:rPr>
              <a:t>of West Virginia</a:t>
            </a:r>
          </a:p>
        </p:txBody>
      </p:sp>
      <p:pic>
        <p:nvPicPr>
          <p:cNvPr id="4" name="Picture 3" descr="A close up of a sign&#10;&#10;AI-generated content may be incorrect.">
            <a:extLst>
              <a:ext uri="{FF2B5EF4-FFF2-40B4-BE49-F238E27FC236}">
                <a16:creationId xmlns:a16="http://schemas.microsoft.com/office/drawing/2014/main" id="{8236CAEF-9EA6-D950-15EF-F0C13BC6AC97}"/>
              </a:ext>
            </a:extLst>
          </p:cNvPr>
          <p:cNvPicPr>
            <a:picLocks noGrp="1" noRot="1" noMove="1" noResize="1" noEditPoints="1" noAdjustHandles="1" noChangeArrowheads="1" noChangeShapeType="1" noCrop="1"/>
          </p:cNvPicPr>
          <p:nvPr/>
        </p:nvPicPr>
        <p:blipFill>
          <a:blip r:embed="rId4"/>
          <a:stretch>
            <a:fillRect/>
          </a:stretch>
        </p:blipFill>
        <p:spPr>
          <a:xfrm>
            <a:off x="-258259" y="22409"/>
            <a:ext cx="3857126" cy="995794"/>
          </a:xfrm>
          <a:prstGeom prst="rect">
            <a:avLst/>
          </a:prstGeom>
        </p:spPr>
      </p:pic>
    </p:spTree>
    <p:extLst>
      <p:ext uri="{BB962C8B-B14F-4D97-AF65-F5344CB8AC3E}">
        <p14:creationId xmlns:p14="http://schemas.microsoft.com/office/powerpoint/2010/main" val="82138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70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0B7E2-CF97-D03E-756C-ABFFD3B68485}"/>
              </a:ext>
            </a:extLst>
          </p:cNvPr>
          <p:cNvSpPr>
            <a:spLocks noGrp="1"/>
          </p:cNvSpPr>
          <p:nvPr>
            <p:ph type="title"/>
          </p:nvPr>
        </p:nvSpPr>
        <p:spPr>
          <a:xfrm>
            <a:off x="76200" y="139533"/>
            <a:ext cx="2316480" cy="378627"/>
          </a:xfrm>
        </p:spPr>
        <p:txBody>
          <a:bodyPr>
            <a:normAutofit fontScale="90000"/>
          </a:bodyPr>
          <a:lstStyle/>
          <a:p>
            <a:r>
              <a:rPr lang="en-US" b="1" dirty="0"/>
              <a:t>Monday</a:t>
            </a:r>
          </a:p>
        </p:txBody>
      </p:sp>
      <p:sp>
        <p:nvSpPr>
          <p:cNvPr id="10" name="Content Placeholder 2">
            <a:extLst>
              <a:ext uri="{FF2B5EF4-FFF2-40B4-BE49-F238E27FC236}">
                <a16:creationId xmlns:a16="http://schemas.microsoft.com/office/drawing/2014/main" id="{B82DF1BF-566B-FBA2-B902-12BF21B6EE42}"/>
              </a:ext>
            </a:extLst>
          </p:cNvPr>
          <p:cNvSpPr>
            <a:spLocks noGrp="1"/>
          </p:cNvSpPr>
          <p:nvPr>
            <p:ph sz="half" idx="1"/>
          </p:nvPr>
        </p:nvSpPr>
        <p:spPr>
          <a:xfrm>
            <a:off x="0" y="1416937"/>
            <a:ext cx="4286721" cy="4024125"/>
          </a:xfrm>
        </p:spPr>
        <p:txBody>
          <a:bodyPr/>
          <a:lstStyle/>
          <a:p>
            <a:r>
              <a:rPr lang="en-US" b="1" dirty="0"/>
              <a:t>Study the map. What do you notice about it? In the time given by your teacher, jot down the things that you notice about the map. </a:t>
            </a:r>
            <a:endParaRPr lang="en-US" dirty="0"/>
          </a:p>
          <a:p>
            <a:endParaRPr lang="en-US" dirty="0"/>
          </a:p>
        </p:txBody>
      </p:sp>
      <p:sp>
        <p:nvSpPr>
          <p:cNvPr id="12" name="Content Placeholder 11">
            <a:extLst>
              <a:ext uri="{FF2B5EF4-FFF2-40B4-BE49-F238E27FC236}">
                <a16:creationId xmlns:a16="http://schemas.microsoft.com/office/drawing/2014/main" id="{006385D1-B70C-E907-1328-F36403087055}"/>
              </a:ext>
            </a:extLst>
          </p:cNvPr>
          <p:cNvSpPr>
            <a:spLocks noGrp="1"/>
          </p:cNvSpPr>
          <p:nvPr>
            <p:ph sz="half" idx="2"/>
          </p:nvPr>
        </p:nvSpPr>
        <p:spPr/>
        <p:txBody>
          <a:bodyPr/>
          <a:lstStyle/>
          <a:p>
            <a:endParaRPr lang="en-US" dirty="0"/>
          </a:p>
        </p:txBody>
      </p:sp>
      <p:sp>
        <p:nvSpPr>
          <p:cNvPr id="3" name="Footer Placeholder 2">
            <a:extLst>
              <a:ext uri="{FF2B5EF4-FFF2-40B4-BE49-F238E27FC236}">
                <a16:creationId xmlns:a16="http://schemas.microsoft.com/office/drawing/2014/main" id="{DAC1E49E-FC28-2FD9-7517-04B2DE8979A2}"/>
              </a:ext>
            </a:extLst>
          </p:cNvPr>
          <p:cNvSpPr>
            <a:spLocks noGrp="1"/>
          </p:cNvSpPr>
          <p:nvPr>
            <p:ph type="ftr" sz="quarter" idx="11"/>
          </p:nvPr>
        </p:nvSpPr>
        <p:spPr/>
        <p:txBody>
          <a:bodyPr/>
          <a:lstStyle/>
          <a:p>
            <a:r>
              <a:rPr lang="en-US" dirty="0"/>
              <a:t>©Clairmont Press, Inc. </a:t>
            </a:r>
          </a:p>
        </p:txBody>
      </p:sp>
      <p:pic>
        <p:nvPicPr>
          <p:cNvPr id="4" name="Picture 3" descr="WV_Ch02_Map_08_Regions.png">
            <a:extLst>
              <a:ext uri="{FF2B5EF4-FFF2-40B4-BE49-F238E27FC236}">
                <a16:creationId xmlns:a16="http://schemas.microsoft.com/office/drawing/2014/main" id="{C26EE665-E3CC-0A56-1056-B296DA6652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6721" y="0"/>
            <a:ext cx="7905279" cy="6356112"/>
          </a:xfrm>
          <a:prstGeom prst="rect">
            <a:avLst/>
          </a:prstGeom>
        </p:spPr>
      </p:pic>
    </p:spTree>
    <p:extLst>
      <p:ext uri="{BB962C8B-B14F-4D97-AF65-F5344CB8AC3E}">
        <p14:creationId xmlns:p14="http://schemas.microsoft.com/office/powerpoint/2010/main" val="133121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4B9BFAB5-C820-CFB4-92AF-12EC727591B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98CC8D-5BCB-C137-2BCB-847C9D98FC85}"/>
              </a:ext>
            </a:extLst>
          </p:cNvPr>
          <p:cNvSpPr>
            <a:spLocks noGrp="1"/>
          </p:cNvSpPr>
          <p:nvPr>
            <p:ph sz="half" idx="1"/>
          </p:nvPr>
        </p:nvSpPr>
        <p:spPr>
          <a:xfrm>
            <a:off x="0" y="1416937"/>
            <a:ext cx="4197096" cy="4024125"/>
          </a:xfrm>
        </p:spPr>
        <p:txBody>
          <a:bodyPr/>
          <a:lstStyle/>
          <a:p>
            <a:r>
              <a:rPr lang="en-US" b="1" dirty="0"/>
              <a:t>How many geographic regions are shown?</a:t>
            </a:r>
          </a:p>
          <a:p>
            <a:r>
              <a:rPr lang="en-US" b="1" dirty="0"/>
              <a:t>How are the geographic regions identified on the map? </a:t>
            </a:r>
          </a:p>
          <a:p>
            <a:pPr marL="0" indent="0">
              <a:buNone/>
            </a:pPr>
            <a:r>
              <a:rPr lang="en-US" b="1" dirty="0"/>
              <a:t> </a:t>
            </a:r>
            <a:endParaRPr lang="en-US" dirty="0"/>
          </a:p>
        </p:txBody>
      </p:sp>
      <p:sp>
        <p:nvSpPr>
          <p:cNvPr id="4" name="Content Placeholder 3">
            <a:extLst>
              <a:ext uri="{FF2B5EF4-FFF2-40B4-BE49-F238E27FC236}">
                <a16:creationId xmlns:a16="http://schemas.microsoft.com/office/drawing/2014/main" id="{6E9E928D-B950-6F52-3387-6E181CE993F5}"/>
              </a:ext>
            </a:extLst>
          </p:cNvPr>
          <p:cNvSpPr>
            <a:spLocks noGrp="1"/>
          </p:cNvSpPr>
          <p:nvPr>
            <p:ph sz="half" idx="2"/>
          </p:nvPr>
        </p:nvSpPr>
        <p:spPr/>
        <p:txBody>
          <a:bodyPr/>
          <a:lstStyle/>
          <a:p>
            <a:endParaRPr lang="en-US" dirty="0"/>
          </a:p>
        </p:txBody>
      </p:sp>
      <p:sp>
        <p:nvSpPr>
          <p:cNvPr id="6" name="Title 1">
            <a:extLst>
              <a:ext uri="{FF2B5EF4-FFF2-40B4-BE49-F238E27FC236}">
                <a16:creationId xmlns:a16="http://schemas.microsoft.com/office/drawing/2014/main" id="{F79B6C73-1AE5-2602-3DA8-BA06122FE618}"/>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TUESDAY</a:t>
            </a:r>
          </a:p>
        </p:txBody>
      </p:sp>
      <p:sp>
        <p:nvSpPr>
          <p:cNvPr id="2" name="Footer Placeholder 1">
            <a:extLst>
              <a:ext uri="{FF2B5EF4-FFF2-40B4-BE49-F238E27FC236}">
                <a16:creationId xmlns:a16="http://schemas.microsoft.com/office/drawing/2014/main" id="{8F4EFF82-E630-E480-0C64-BC5CF3F3678F}"/>
              </a:ext>
            </a:extLst>
          </p:cNvPr>
          <p:cNvSpPr>
            <a:spLocks noGrp="1"/>
          </p:cNvSpPr>
          <p:nvPr>
            <p:ph type="ftr" sz="quarter" idx="11"/>
          </p:nvPr>
        </p:nvSpPr>
        <p:spPr/>
        <p:txBody>
          <a:bodyPr/>
          <a:lstStyle/>
          <a:p>
            <a:r>
              <a:rPr lang="en-US" dirty="0"/>
              <a:t>©Clairmont Press, Inc. </a:t>
            </a:r>
          </a:p>
        </p:txBody>
      </p:sp>
      <p:pic>
        <p:nvPicPr>
          <p:cNvPr id="5" name="Picture 4" descr="WV_Ch02_Map_08_Regions.png">
            <a:extLst>
              <a:ext uri="{FF2B5EF4-FFF2-40B4-BE49-F238E27FC236}">
                <a16:creationId xmlns:a16="http://schemas.microsoft.com/office/drawing/2014/main" id="{419E34A6-963C-983F-9FA7-3B1AC2ACFF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6721" y="0"/>
            <a:ext cx="7905279" cy="6356112"/>
          </a:xfrm>
          <a:prstGeom prst="rect">
            <a:avLst/>
          </a:prstGeom>
        </p:spPr>
      </p:pic>
    </p:spTree>
    <p:extLst>
      <p:ext uri="{BB962C8B-B14F-4D97-AF65-F5344CB8AC3E}">
        <p14:creationId xmlns:p14="http://schemas.microsoft.com/office/powerpoint/2010/main" val="311949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3CDA3423-C308-3424-3FEF-EFCD68F2DE7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198DA5-68BF-CBC2-8C1B-899FDF85CB66}"/>
              </a:ext>
            </a:extLst>
          </p:cNvPr>
          <p:cNvSpPr>
            <a:spLocks noGrp="1"/>
          </p:cNvSpPr>
          <p:nvPr>
            <p:ph sz="half" idx="1"/>
          </p:nvPr>
        </p:nvSpPr>
        <p:spPr>
          <a:xfrm>
            <a:off x="0" y="1416937"/>
            <a:ext cx="4286721" cy="4024125"/>
          </a:xfrm>
        </p:spPr>
        <p:txBody>
          <a:bodyPr/>
          <a:lstStyle/>
          <a:p>
            <a:r>
              <a:rPr lang="en-US" b="1" dirty="0"/>
              <a:t>What region has the largest area? </a:t>
            </a:r>
          </a:p>
          <a:p>
            <a:r>
              <a:rPr lang="en-US" b="1" dirty="0"/>
              <a:t>What region has the smallest area? </a:t>
            </a:r>
          </a:p>
          <a:p>
            <a:r>
              <a:rPr lang="en-US" b="1" dirty="0"/>
              <a:t>In which region(s) do you live? </a:t>
            </a:r>
          </a:p>
        </p:txBody>
      </p:sp>
      <p:sp>
        <p:nvSpPr>
          <p:cNvPr id="4" name="Content Placeholder 3">
            <a:extLst>
              <a:ext uri="{FF2B5EF4-FFF2-40B4-BE49-F238E27FC236}">
                <a16:creationId xmlns:a16="http://schemas.microsoft.com/office/drawing/2014/main" id="{553B0DEF-E3C4-89ED-F4A8-AF9ACC5C8173}"/>
              </a:ext>
            </a:extLst>
          </p:cNvPr>
          <p:cNvSpPr>
            <a:spLocks noGrp="1"/>
          </p:cNvSpPr>
          <p:nvPr>
            <p:ph sz="half" idx="2"/>
          </p:nvPr>
        </p:nvSpPr>
        <p:spPr/>
        <p:txBody>
          <a:bodyPr/>
          <a:lstStyle/>
          <a:p>
            <a:endParaRPr lang="en-US" dirty="0"/>
          </a:p>
        </p:txBody>
      </p:sp>
      <p:sp>
        <p:nvSpPr>
          <p:cNvPr id="6" name="Title 1">
            <a:extLst>
              <a:ext uri="{FF2B5EF4-FFF2-40B4-BE49-F238E27FC236}">
                <a16:creationId xmlns:a16="http://schemas.microsoft.com/office/drawing/2014/main" id="{CB370504-26AF-7234-9434-484C1DC66638}"/>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WEDNESDAY</a:t>
            </a:r>
          </a:p>
        </p:txBody>
      </p:sp>
      <p:sp>
        <p:nvSpPr>
          <p:cNvPr id="2" name="Footer Placeholder 1">
            <a:extLst>
              <a:ext uri="{FF2B5EF4-FFF2-40B4-BE49-F238E27FC236}">
                <a16:creationId xmlns:a16="http://schemas.microsoft.com/office/drawing/2014/main" id="{CAC2D503-7E5C-4308-22B5-D6F508BB127F}"/>
              </a:ext>
            </a:extLst>
          </p:cNvPr>
          <p:cNvSpPr>
            <a:spLocks noGrp="1"/>
          </p:cNvSpPr>
          <p:nvPr>
            <p:ph type="ftr" sz="quarter" idx="11"/>
          </p:nvPr>
        </p:nvSpPr>
        <p:spPr/>
        <p:txBody>
          <a:bodyPr/>
          <a:lstStyle/>
          <a:p>
            <a:r>
              <a:rPr lang="en-US" dirty="0"/>
              <a:t>©Clairmont Press, Inc. </a:t>
            </a:r>
          </a:p>
        </p:txBody>
      </p:sp>
      <p:pic>
        <p:nvPicPr>
          <p:cNvPr id="5" name="Picture 4" descr="WV_Ch02_Map_08_Regions.png">
            <a:extLst>
              <a:ext uri="{FF2B5EF4-FFF2-40B4-BE49-F238E27FC236}">
                <a16:creationId xmlns:a16="http://schemas.microsoft.com/office/drawing/2014/main" id="{8D8550AA-DE76-6229-1DA6-9A8869C6F3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6721" y="0"/>
            <a:ext cx="7905279" cy="6356112"/>
          </a:xfrm>
          <a:prstGeom prst="rect">
            <a:avLst/>
          </a:prstGeom>
        </p:spPr>
      </p:pic>
    </p:spTree>
    <p:extLst>
      <p:ext uri="{BB962C8B-B14F-4D97-AF65-F5344CB8AC3E}">
        <p14:creationId xmlns:p14="http://schemas.microsoft.com/office/powerpoint/2010/main" val="78040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4A26F67C-BEDE-F2DF-9F6A-3D7AE0CFDDD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B7DFF6-FB3F-9999-E5A4-AC9CC14A9746}"/>
              </a:ext>
            </a:extLst>
          </p:cNvPr>
          <p:cNvSpPr>
            <a:spLocks noGrp="1"/>
          </p:cNvSpPr>
          <p:nvPr>
            <p:ph sz="half" idx="1"/>
          </p:nvPr>
        </p:nvSpPr>
        <p:spPr>
          <a:xfrm>
            <a:off x="0" y="1416937"/>
            <a:ext cx="4286721" cy="4024125"/>
          </a:xfrm>
        </p:spPr>
        <p:txBody>
          <a:bodyPr/>
          <a:lstStyle/>
          <a:p>
            <a:r>
              <a:rPr lang="en-US" b="1" dirty="0"/>
              <a:t>What states border West Virginia? </a:t>
            </a:r>
          </a:p>
          <a:p>
            <a:r>
              <a:rPr lang="en-US" b="1" dirty="0"/>
              <a:t>What physical features are labeled on the map? </a:t>
            </a:r>
          </a:p>
          <a:p>
            <a:r>
              <a:rPr lang="en-US" b="1" dirty="0"/>
              <a:t>What man-made demarcation line is identified on the map? What state does the line separate from West Virginia?  </a:t>
            </a:r>
          </a:p>
        </p:txBody>
      </p:sp>
      <p:sp>
        <p:nvSpPr>
          <p:cNvPr id="4" name="Content Placeholder 3">
            <a:extLst>
              <a:ext uri="{FF2B5EF4-FFF2-40B4-BE49-F238E27FC236}">
                <a16:creationId xmlns:a16="http://schemas.microsoft.com/office/drawing/2014/main" id="{7C3E652C-D179-EC78-52AD-C677AADA8C1E}"/>
              </a:ext>
            </a:extLst>
          </p:cNvPr>
          <p:cNvSpPr>
            <a:spLocks noGrp="1"/>
          </p:cNvSpPr>
          <p:nvPr>
            <p:ph sz="half" idx="2"/>
          </p:nvPr>
        </p:nvSpPr>
        <p:spPr/>
        <p:txBody>
          <a:bodyPr/>
          <a:lstStyle/>
          <a:p>
            <a:endParaRPr lang="en-US" dirty="0"/>
          </a:p>
        </p:txBody>
      </p:sp>
      <p:sp>
        <p:nvSpPr>
          <p:cNvPr id="6" name="Title 1">
            <a:extLst>
              <a:ext uri="{FF2B5EF4-FFF2-40B4-BE49-F238E27FC236}">
                <a16:creationId xmlns:a16="http://schemas.microsoft.com/office/drawing/2014/main" id="{422CAD7D-08FD-6869-C6F4-124E062E85D0}"/>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THURSDAY</a:t>
            </a:r>
          </a:p>
        </p:txBody>
      </p:sp>
      <p:sp>
        <p:nvSpPr>
          <p:cNvPr id="2" name="Footer Placeholder 1">
            <a:extLst>
              <a:ext uri="{FF2B5EF4-FFF2-40B4-BE49-F238E27FC236}">
                <a16:creationId xmlns:a16="http://schemas.microsoft.com/office/drawing/2014/main" id="{29040C43-9329-EF6B-5DB1-E800A31A2415}"/>
              </a:ext>
            </a:extLst>
          </p:cNvPr>
          <p:cNvSpPr>
            <a:spLocks noGrp="1"/>
          </p:cNvSpPr>
          <p:nvPr>
            <p:ph type="ftr" sz="quarter" idx="11"/>
          </p:nvPr>
        </p:nvSpPr>
        <p:spPr/>
        <p:txBody>
          <a:bodyPr/>
          <a:lstStyle/>
          <a:p>
            <a:r>
              <a:rPr lang="en-US" dirty="0"/>
              <a:t>©Clairmont Press, Inc. </a:t>
            </a:r>
          </a:p>
        </p:txBody>
      </p:sp>
      <p:pic>
        <p:nvPicPr>
          <p:cNvPr id="5" name="Picture 4" descr="WV_Ch02_Map_08_Regions.png">
            <a:extLst>
              <a:ext uri="{FF2B5EF4-FFF2-40B4-BE49-F238E27FC236}">
                <a16:creationId xmlns:a16="http://schemas.microsoft.com/office/drawing/2014/main" id="{95991162-1CF6-1540-3244-09CED1AF86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6721" y="0"/>
            <a:ext cx="7905279" cy="6356112"/>
          </a:xfrm>
          <a:prstGeom prst="rect">
            <a:avLst/>
          </a:prstGeom>
        </p:spPr>
      </p:pic>
    </p:spTree>
    <p:extLst>
      <p:ext uri="{BB962C8B-B14F-4D97-AF65-F5344CB8AC3E}">
        <p14:creationId xmlns:p14="http://schemas.microsoft.com/office/powerpoint/2010/main" val="97984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990AD7E1-CA8A-067D-0766-D1900035F24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5F0B99-CB22-AACC-654A-EDB042980BD8}"/>
              </a:ext>
            </a:extLst>
          </p:cNvPr>
          <p:cNvSpPr>
            <a:spLocks noGrp="1"/>
          </p:cNvSpPr>
          <p:nvPr>
            <p:ph sz="half" idx="1"/>
          </p:nvPr>
        </p:nvSpPr>
        <p:spPr>
          <a:xfrm>
            <a:off x="0" y="1416937"/>
            <a:ext cx="4286721" cy="4024125"/>
          </a:xfrm>
        </p:spPr>
        <p:txBody>
          <a:bodyPr/>
          <a:lstStyle/>
          <a:p>
            <a:r>
              <a:rPr lang="en-US" b="1" dirty="0"/>
              <a:t>A student claims that the Ohio River Valley is found only in West Virginia, as shown by the map. What evidence could be used to support or dispute the student’s claim? </a:t>
            </a:r>
          </a:p>
        </p:txBody>
      </p:sp>
      <p:sp>
        <p:nvSpPr>
          <p:cNvPr id="4" name="Content Placeholder 3">
            <a:extLst>
              <a:ext uri="{FF2B5EF4-FFF2-40B4-BE49-F238E27FC236}">
                <a16:creationId xmlns:a16="http://schemas.microsoft.com/office/drawing/2014/main" id="{6689AEBB-ABF4-A727-D20C-86A1B4B290FE}"/>
              </a:ext>
            </a:extLst>
          </p:cNvPr>
          <p:cNvSpPr>
            <a:spLocks noGrp="1"/>
          </p:cNvSpPr>
          <p:nvPr>
            <p:ph sz="half" idx="2"/>
          </p:nvPr>
        </p:nvSpPr>
        <p:spPr/>
        <p:txBody>
          <a:bodyPr/>
          <a:lstStyle/>
          <a:p>
            <a:endParaRPr lang="en-US" dirty="0"/>
          </a:p>
        </p:txBody>
      </p:sp>
      <p:sp>
        <p:nvSpPr>
          <p:cNvPr id="8" name="Title 1">
            <a:extLst>
              <a:ext uri="{FF2B5EF4-FFF2-40B4-BE49-F238E27FC236}">
                <a16:creationId xmlns:a16="http://schemas.microsoft.com/office/drawing/2014/main" id="{1E7516C2-7794-6CA8-8ECC-9CD02110C8C5}"/>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FRIDAY</a:t>
            </a:r>
          </a:p>
        </p:txBody>
      </p:sp>
      <p:sp>
        <p:nvSpPr>
          <p:cNvPr id="2" name="Footer Placeholder 1">
            <a:extLst>
              <a:ext uri="{FF2B5EF4-FFF2-40B4-BE49-F238E27FC236}">
                <a16:creationId xmlns:a16="http://schemas.microsoft.com/office/drawing/2014/main" id="{1F6E996C-2D9F-C12C-54AA-45290DCABA93}"/>
              </a:ext>
            </a:extLst>
          </p:cNvPr>
          <p:cNvSpPr>
            <a:spLocks noGrp="1"/>
          </p:cNvSpPr>
          <p:nvPr>
            <p:ph type="ftr" sz="quarter" idx="11"/>
          </p:nvPr>
        </p:nvSpPr>
        <p:spPr/>
        <p:txBody>
          <a:bodyPr/>
          <a:lstStyle/>
          <a:p>
            <a:r>
              <a:rPr lang="en-US" dirty="0"/>
              <a:t>©Clairmont Press, Inc. </a:t>
            </a:r>
          </a:p>
        </p:txBody>
      </p:sp>
      <p:pic>
        <p:nvPicPr>
          <p:cNvPr id="5" name="Picture 4" descr="WV_Ch02_Map_08_Regions.png">
            <a:extLst>
              <a:ext uri="{FF2B5EF4-FFF2-40B4-BE49-F238E27FC236}">
                <a16:creationId xmlns:a16="http://schemas.microsoft.com/office/drawing/2014/main" id="{9A457152-D968-DC44-B29F-EFDB8AD050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6721" y="0"/>
            <a:ext cx="7905279" cy="6356112"/>
          </a:xfrm>
          <a:prstGeom prst="rect">
            <a:avLst/>
          </a:prstGeom>
        </p:spPr>
      </p:pic>
    </p:spTree>
    <p:extLst>
      <p:ext uri="{BB962C8B-B14F-4D97-AF65-F5344CB8AC3E}">
        <p14:creationId xmlns:p14="http://schemas.microsoft.com/office/powerpoint/2010/main" val="312425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B5F551-EAAA-B872-683C-6B7A8FEFC36E}"/>
              </a:ext>
            </a:extLst>
          </p:cNvPr>
          <p:cNvSpPr txBox="1"/>
          <p:nvPr/>
        </p:nvSpPr>
        <p:spPr>
          <a:xfrm>
            <a:off x="8291549" y="6020300"/>
            <a:ext cx="3900451" cy="830997"/>
          </a:xfrm>
          <a:prstGeom prst="rect">
            <a:avLst/>
          </a:prstGeom>
          <a:noFill/>
        </p:spPr>
        <p:txBody>
          <a:bodyPr wrap="square" rtlCol="0">
            <a:spAutoFit/>
          </a:bodyPr>
          <a:lstStyle/>
          <a:p>
            <a:pPr algn="ctr"/>
            <a:r>
              <a:rPr lang="en-US" sz="1200" dirty="0">
                <a:solidFill>
                  <a:schemeClr val="bg1"/>
                </a:solidFill>
                <a:latin typeface="Avenir Light" panose="020B0402020203020204" pitchFamily="34" charset="77"/>
              </a:rPr>
              <a:t>Image credits: Title slide, West Virginia State Capitol, Charleston, WV, ©Shutterstock; End slide, Williams River Valley Overlook, Black Mountain, Monongahela National Forest, West Virginia, ©Shutterstock.</a:t>
            </a:r>
          </a:p>
        </p:txBody>
      </p:sp>
      <p:sp>
        <p:nvSpPr>
          <p:cNvPr id="3" name="Footer Placeholder 2">
            <a:extLst>
              <a:ext uri="{FF2B5EF4-FFF2-40B4-BE49-F238E27FC236}">
                <a16:creationId xmlns:a16="http://schemas.microsoft.com/office/drawing/2014/main" id="{5DEA308A-644B-6CDE-6972-DD967FFFCCDC}"/>
              </a:ext>
            </a:extLst>
          </p:cNvPr>
          <p:cNvSpPr>
            <a:spLocks noGrp="1"/>
          </p:cNvSpPr>
          <p:nvPr>
            <p:ph type="ftr" sz="quarter" idx="11"/>
          </p:nvPr>
        </p:nvSpPr>
        <p:spPr/>
        <p:txBody>
          <a:bodyPr/>
          <a:lstStyle/>
          <a:p>
            <a:r>
              <a:rPr lang="en-US" dirty="0">
                <a:solidFill>
                  <a:schemeClr val="bg1"/>
                </a:solidFill>
              </a:rPr>
              <a:t>©Clairmont Press, Inc. </a:t>
            </a:r>
          </a:p>
        </p:txBody>
      </p:sp>
    </p:spTree>
    <p:extLst>
      <p:ext uri="{BB962C8B-B14F-4D97-AF65-F5344CB8AC3E}">
        <p14:creationId xmlns:p14="http://schemas.microsoft.com/office/powerpoint/2010/main" val="311626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Vapor Trail</Template>
  <TotalTime>932</TotalTime>
  <Words>638</Words>
  <Application>Microsoft Macintosh PowerPoint</Application>
  <PresentationFormat>Widescreen</PresentationFormat>
  <Paragraphs>60</Paragraphs>
  <Slides>7</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Aptos</vt:lpstr>
      <vt:lpstr>Arial</vt:lpstr>
      <vt:lpstr>Avenir Light</vt:lpstr>
      <vt:lpstr>Century Gothic</vt:lpstr>
      <vt:lpstr>Vapor Trail</vt:lpstr>
      <vt:lpstr>Smart Skills</vt:lpstr>
      <vt:lpstr>Monday</vt:lpstr>
      <vt:lpstr>PowerPoint Presentation</vt:lpstr>
      <vt:lpstr>PowerPoint Presentation</vt:lpstr>
      <vt:lpstr>PowerPoint Presentation</vt:lpstr>
      <vt:lpstr>PowerPoint Presentation</vt:lpstr>
      <vt:lpstr>PowerPoint Presentation</vt:lpstr>
    </vt:vector>
  </TitlesOfParts>
  <Manager/>
  <Company>(c)2025 Clairmont Press, Inc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Skills </dc:title>
  <dc:subject>West Virginia: Our Beautiful Home </dc:subject>
  <dc:creator/>
  <cp:keywords/>
  <dc:description/>
  <cp:lastModifiedBy>Emmett Mullins</cp:lastModifiedBy>
  <cp:revision>14</cp:revision>
  <dcterms:created xsi:type="dcterms:W3CDTF">2025-06-26T12:29:05Z</dcterms:created>
  <dcterms:modified xsi:type="dcterms:W3CDTF">2025-06-29T22:58:05Z</dcterms:modified>
  <cp:category/>
</cp:coreProperties>
</file>